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2"/>
  </p:notesMasterIdLst>
  <p:handoutMasterIdLst>
    <p:handoutMasterId r:id="rId13"/>
  </p:handoutMasterIdLst>
  <p:sldIdLst>
    <p:sldId id="257" r:id="rId3"/>
    <p:sldId id="259" r:id="rId4"/>
    <p:sldId id="256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482B"/>
    <a:srgbClr val="C75806"/>
    <a:srgbClr val="000000"/>
    <a:srgbClr val="00499F"/>
    <a:srgbClr val="0CC1E0"/>
    <a:srgbClr val="1B00FE"/>
    <a:srgbClr val="0CA3D7"/>
    <a:srgbClr val="4674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48" autoAdjust="0"/>
    <p:restoredTop sz="94648" autoAdjust="0"/>
  </p:normalViewPr>
  <p:slideViewPr>
    <p:cSldViewPr>
      <p:cViewPr>
        <p:scale>
          <a:sx n="101" d="100"/>
          <a:sy n="101" d="100"/>
        </p:scale>
        <p:origin x="-1152" y="2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6" d="100"/>
          <a:sy n="96" d="100"/>
        </p:scale>
        <p:origin x="-273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1764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ru-RU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D863BEC9-B5BC-4045-B1A8-79445D2654C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7930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3357563"/>
            <a:ext cx="7272338" cy="1150937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4581525"/>
            <a:ext cx="7272338" cy="603250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  <a:latin typeface="Futura LT Book" pitchFamily="2" charset="0"/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578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4638" y="260350"/>
            <a:ext cx="2051050" cy="59769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68313" y="260350"/>
            <a:ext cx="6003925" cy="59769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607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8B978-5411-496E-8F23-CAFBC2A2638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992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AB5F6-BA8D-465D-A58B-AECA2B9CF3B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969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433072-35BF-4BCC-A90B-3320FE59CD8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087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908175" y="1600200"/>
            <a:ext cx="33131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73688" y="1600200"/>
            <a:ext cx="33131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7BA26-D6B1-482F-9C51-1508726FDB4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8352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38B2A-39C2-4183-A40E-600B5C8264A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2377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E40A6C-96BF-4F0F-86A3-AFD093B6178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6624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E20339-4175-479B-B7A7-BDDC75E4193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4947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EDACA0-C7B9-4FF7-922D-519D97B887B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809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182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AEA15-7610-4692-BF47-9A61CD228F0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3919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64FAE-1047-42D8-8250-69B722B84BC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6075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92938" y="274638"/>
            <a:ext cx="1693862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08175" y="274638"/>
            <a:ext cx="49323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A7664-1999-4701-AB19-32AD193250E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511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49447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8313" y="1989138"/>
            <a:ext cx="4027487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9138"/>
            <a:ext cx="4027488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136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401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389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6773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173507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73492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260350"/>
            <a:ext cx="5616575" cy="130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989138"/>
            <a:ext cx="8207375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utura LT Book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utura LT Book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utura LT Book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utura LT Book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utura LT Book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utura LT Book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utura LT Book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utura LT Book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274638"/>
            <a:ext cx="67675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600200"/>
            <a:ext cx="67786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ru-RU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ru-RU"/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C5DF4E20-9693-4D18-8F2E-BC6894BFCD7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Futura LT Book" pitchFamily="2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Futura LT Book" pitchFamily="2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Futura LT Book" pitchFamily="2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Futura LT Book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Futura LT Book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Futura LT Book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Futura LT Book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Futura LT Book" pitchFamily="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6666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666666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66666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666666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66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66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66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66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6666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188913"/>
            <a:ext cx="6985000" cy="1295400"/>
          </a:xfrm>
        </p:spPr>
        <p:txBody>
          <a:bodyPr/>
          <a:lstStyle/>
          <a:p>
            <a:r>
              <a:rPr lang="ru-RU" dirty="0" smtClean="0"/>
              <a:t>Кто такой </a:t>
            </a:r>
            <a:r>
              <a:rPr lang="ru-RU" dirty="0" err="1" smtClean="0"/>
              <a:t>Пиццмейкер</a:t>
            </a:r>
            <a:r>
              <a:rPr lang="ru-RU" dirty="0" smtClean="0"/>
              <a:t>?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573" y="1983697"/>
            <a:ext cx="6297029" cy="4204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476250"/>
            <a:ext cx="6840538" cy="108108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На каком этапе работы ему нужны математические знания?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720" y="2492896"/>
            <a:ext cx="6840538" cy="46085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3200" dirty="0" smtClean="0"/>
              <a:t>Замесить тесто;</a:t>
            </a:r>
          </a:p>
          <a:p>
            <a:pPr>
              <a:lnSpc>
                <a:spcPct val="90000"/>
              </a:lnSpc>
            </a:pPr>
            <a:r>
              <a:rPr lang="ru-RU" sz="3200" dirty="0" smtClean="0"/>
              <a:t>Выкладывание начинки;</a:t>
            </a:r>
          </a:p>
          <a:p>
            <a:pPr>
              <a:lnSpc>
                <a:spcPct val="90000"/>
              </a:lnSpc>
            </a:pPr>
            <a:r>
              <a:rPr lang="ru-RU" sz="3200" dirty="0" smtClean="0"/>
              <a:t>Выпекание;</a:t>
            </a:r>
          </a:p>
          <a:p>
            <a:pPr>
              <a:lnSpc>
                <a:spcPct val="90000"/>
              </a:lnSpc>
            </a:pPr>
            <a:r>
              <a:rPr lang="ru-RU" sz="3200" dirty="0" smtClean="0"/>
              <a:t>Подача пиццы (разрезание ее на части).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14425" y="3500438"/>
            <a:ext cx="6842125" cy="1512887"/>
          </a:xfrm>
        </p:spPr>
        <p:txBody>
          <a:bodyPr/>
          <a:lstStyle/>
          <a:p>
            <a:r>
              <a:rPr lang="ru-RU" dirty="0" smtClean="0"/>
              <a:t>Смешанная дробь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95586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1763688" y="2132856"/>
                <a:ext cx="6840538" cy="1081088"/>
              </a:xfrm>
            </p:spPr>
            <p:txBody>
              <a:bodyPr/>
              <a:lstStyle/>
              <a:p>
                <a:pPr algn="ctr"/>
                <a:r>
                  <a:rPr lang="ru-RU" sz="19900" dirty="0">
                    <a:solidFill>
                      <a:srgbClr val="FF0000"/>
                    </a:solidFill>
                  </a:rPr>
                  <a:t>1</a:t>
                </a:r>
                <a14:m>
                  <m:oMath xmlns:m="http://schemas.openxmlformats.org/officeDocument/2006/math">
                    <m:r>
                      <a:rPr lang="ru-RU" sz="19900" b="0" i="0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199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199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ru-RU" sz="199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en-US" sz="239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9558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763688" y="2132856"/>
                <a:ext cx="6840538" cy="1081088"/>
              </a:xfrm>
              <a:blipFill rotWithShape="1">
                <a:blip r:embed="rId2"/>
                <a:stretch>
                  <a:fillRect t="-168362" b="-2242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Прямая со стрелкой 2"/>
          <p:cNvCxnSpPr/>
          <p:nvPr/>
        </p:nvCxnSpPr>
        <p:spPr bwMode="auto">
          <a:xfrm flipV="1">
            <a:off x="3131840" y="2947456"/>
            <a:ext cx="936104" cy="12961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Прямая со стрелкой 4"/>
          <p:cNvCxnSpPr/>
          <p:nvPr/>
        </p:nvCxnSpPr>
        <p:spPr bwMode="auto">
          <a:xfrm flipH="1" flipV="1">
            <a:off x="7153346" y="2767436"/>
            <a:ext cx="792088" cy="16561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Box 5"/>
          <p:cNvSpPr txBox="1"/>
          <p:nvPr/>
        </p:nvSpPr>
        <p:spPr>
          <a:xfrm>
            <a:off x="2051720" y="450912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Целая часть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020272" y="450912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Дробная часть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545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2132856"/>
            <a:ext cx="6840538" cy="108108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Смешанная дробь – это дробь, которая состоит из целого числа и дробной части.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40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95586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1763688" y="2132856"/>
                <a:ext cx="6840538" cy="1081088"/>
              </a:xfrm>
            </p:spPr>
            <p:txBody>
              <a:bodyPr/>
              <a:lstStyle/>
              <a:p>
                <a:pPr algn="ctr"/>
                <a:r>
                  <a:rPr lang="ru-RU" sz="8800" dirty="0">
                    <a:solidFill>
                      <a:srgbClr val="FF0000"/>
                    </a:solidFill>
                  </a:rPr>
                  <a:t>1</a:t>
                </a:r>
                <a14:m>
                  <m:oMath xmlns:m="http://schemas.openxmlformats.org/officeDocument/2006/math">
                    <m:r>
                      <a:rPr lang="ru-RU" sz="8800" b="0" i="0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88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8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ru-RU" sz="8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en-US" sz="239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9558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763688" y="2132856"/>
                <a:ext cx="6840538" cy="1081088"/>
              </a:xfrm>
              <a:blipFill rotWithShape="1">
                <a:blip r:embed="rId2"/>
                <a:stretch>
                  <a:fillRect t="-45763" b="-723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2359089" y="3928901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«Одна целая шесть восьмых»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286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720" y="620688"/>
            <a:ext cx="6840538" cy="460851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ru-RU" sz="3200" dirty="0" smtClean="0"/>
              <a:t>Рас согнуться, разогнуться,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ru-RU" sz="3200" dirty="0" smtClean="0"/>
              <a:t>Два – нагнуться, потянуться,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ru-RU" sz="3200" dirty="0" smtClean="0"/>
              <a:t>Три в ладоши 3 хлопка,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ru-RU" sz="3200" dirty="0" smtClean="0"/>
              <a:t>Головою 3 кивка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ru-RU" sz="3200" dirty="0" smtClean="0"/>
              <a:t>На 4ре – руки шире,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ru-RU" sz="3200" dirty="0" smtClean="0"/>
              <a:t>5,6 – тихо сесть,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ru-RU" sz="3200" dirty="0" smtClean="0"/>
              <a:t>7,8 – лень отбросим.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7325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5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5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5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95586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1763688" y="2132856"/>
                <a:ext cx="6840538" cy="1081088"/>
              </a:xfrm>
            </p:spPr>
            <p:txBody>
              <a:bodyPr/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ru-RU" sz="88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8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14</m:t>
                        </m:r>
                      </m:num>
                      <m:den>
                        <m:r>
                          <a:rPr lang="ru-RU" sz="8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ru-RU" sz="8800" dirty="0" smtClean="0">
                    <a:solidFill>
                      <a:srgbClr val="FF0000"/>
                    </a:solidFill>
                  </a:rPr>
                  <a:t>=</a:t>
                </a:r>
                <a:r>
                  <a:rPr lang="ru-RU" sz="8800" dirty="0">
                    <a:solidFill>
                      <a:srgbClr val="FF0000"/>
                    </a:solidFill>
                  </a:rPr>
                  <a:t>1</a:t>
                </a:r>
                <a14:m>
                  <m:oMath xmlns:m="http://schemas.openxmlformats.org/officeDocument/2006/math">
                    <m:r>
                      <a:rPr lang="ru-RU" sz="8800" b="0" i="0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88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8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ru-RU" sz="8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en-US" sz="239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9558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763688" y="2132856"/>
                <a:ext cx="6840538" cy="1081088"/>
              </a:xfrm>
              <a:blipFill rotWithShape="1">
                <a:blip r:embed="rId2"/>
                <a:stretch>
                  <a:fillRect t="-45763" b="-723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954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188913"/>
            <a:ext cx="6985000" cy="1295400"/>
          </a:xfrm>
        </p:spPr>
        <p:txBody>
          <a:bodyPr/>
          <a:lstStyle/>
          <a:p>
            <a:r>
              <a:rPr lang="ru-RU" dirty="0" smtClean="0"/>
              <a:t>Домашнее задание</a:t>
            </a:r>
            <a:endParaRPr lang="uk-UA" dirty="0"/>
          </a:p>
        </p:txBody>
      </p:sp>
      <p:sp>
        <p:nvSpPr>
          <p:cNvPr id="2" name="TextBox 1"/>
          <p:cNvSpPr txBox="1"/>
          <p:nvPr/>
        </p:nvSpPr>
        <p:spPr>
          <a:xfrm>
            <a:off x="1619672" y="2420888"/>
            <a:ext cx="59046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/>
              <a:t>Рассчитать сколько пицц вам понадобится для вашего класса?</a:t>
            </a:r>
          </a:p>
          <a:p>
            <a:pPr marL="342900" indent="-342900">
              <a:buAutoNum type="arabicPeriod"/>
            </a:pPr>
            <a:endParaRPr lang="ru-RU" sz="2800" dirty="0" smtClean="0"/>
          </a:p>
          <a:p>
            <a:pPr marL="342900" indent="-342900">
              <a:buAutoNum type="arabicPeriod"/>
            </a:pPr>
            <a:r>
              <a:rPr lang="ru-RU" sz="2800" dirty="0" err="1" smtClean="0"/>
              <a:t>Стр</a:t>
            </a:r>
            <a:r>
              <a:rPr lang="ru-RU" sz="2800" dirty="0" smtClean="0"/>
              <a:t> 198 №770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5345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4">
      <a:dk1>
        <a:srgbClr val="4D4D4D"/>
      </a:dk1>
      <a:lt1>
        <a:srgbClr val="FFFFFF"/>
      </a:lt1>
      <a:dk2>
        <a:srgbClr val="000000"/>
      </a:dk2>
      <a:lt2>
        <a:srgbClr val="9B6902"/>
      </a:lt2>
      <a:accent1>
        <a:srgbClr val="C75E00"/>
      </a:accent1>
      <a:accent2>
        <a:srgbClr val="FED416"/>
      </a:accent2>
      <a:accent3>
        <a:srgbClr val="FFFFFF"/>
      </a:accent3>
      <a:accent4>
        <a:srgbClr val="404040"/>
      </a:accent4>
      <a:accent5>
        <a:srgbClr val="E0B6AA"/>
      </a:accent5>
      <a:accent6>
        <a:srgbClr val="E6C013"/>
      </a:accent6>
      <a:hlink>
        <a:srgbClr val="EE6600"/>
      </a:hlink>
      <a:folHlink>
        <a:srgbClr val="EAEAEA"/>
      </a:folHlink>
    </a:clrScheme>
    <a:fontScheme name="template">
      <a:majorFont>
        <a:latin typeface="Futura LT Boo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plate 1">
        <a:dk1>
          <a:srgbClr val="4D4D4D"/>
        </a:dk1>
        <a:lt1>
          <a:srgbClr val="FFFFFF"/>
        </a:lt1>
        <a:dk2>
          <a:srgbClr val="000000"/>
        </a:dk2>
        <a:lt2>
          <a:srgbClr val="D5E1F3"/>
        </a:lt2>
        <a:accent1>
          <a:srgbClr val="BC4417"/>
        </a:accent1>
        <a:accent2>
          <a:srgbClr val="CF9C1C"/>
        </a:accent2>
        <a:accent3>
          <a:srgbClr val="FFFFFF"/>
        </a:accent3>
        <a:accent4>
          <a:srgbClr val="404040"/>
        </a:accent4>
        <a:accent5>
          <a:srgbClr val="DAB0AB"/>
        </a:accent5>
        <a:accent6>
          <a:srgbClr val="BB8D18"/>
        </a:accent6>
        <a:hlink>
          <a:srgbClr val="E8C97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000000"/>
        </a:dk2>
        <a:lt2>
          <a:srgbClr val="986615"/>
        </a:lt2>
        <a:accent1>
          <a:srgbClr val="BF4413"/>
        </a:accent1>
        <a:accent2>
          <a:srgbClr val="FFAB21"/>
        </a:accent2>
        <a:accent3>
          <a:srgbClr val="FFFFFF"/>
        </a:accent3>
        <a:accent4>
          <a:srgbClr val="404040"/>
        </a:accent4>
        <a:accent5>
          <a:srgbClr val="DCB0AA"/>
        </a:accent5>
        <a:accent6>
          <a:srgbClr val="E79B1D"/>
        </a:accent6>
        <a:hlink>
          <a:srgbClr val="C5A37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4A1B17"/>
        </a:lt2>
        <a:accent1>
          <a:srgbClr val="C66C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DFBAAA"/>
        </a:accent5>
        <a:accent6>
          <a:srgbClr val="E6C013"/>
        </a:accent6>
        <a:hlink>
          <a:srgbClr val="FFDE9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000000"/>
        </a:dk2>
        <a:lt2>
          <a:srgbClr val="9B6902"/>
        </a:lt2>
        <a:accent1>
          <a:srgbClr val="C75E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E0B6AA"/>
        </a:accent5>
        <a:accent6>
          <a:srgbClr val="E6C013"/>
        </a:accent6>
        <a:hlink>
          <a:srgbClr val="EE66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570301"/>
        </a:lt2>
        <a:accent1>
          <a:srgbClr val="D37E00"/>
        </a:accent1>
        <a:accent2>
          <a:srgbClr val="F5CB03"/>
        </a:accent2>
        <a:accent3>
          <a:srgbClr val="FFFFFF"/>
        </a:accent3>
        <a:accent4>
          <a:srgbClr val="404040"/>
        </a:accent4>
        <a:accent5>
          <a:srgbClr val="E6C0AA"/>
        </a:accent5>
        <a:accent6>
          <a:srgbClr val="DEB802"/>
        </a:accent6>
        <a:hlink>
          <a:srgbClr val="D860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713C0C"/>
        </a:lt2>
        <a:accent1>
          <a:srgbClr val="E4B058"/>
        </a:accent1>
        <a:accent2>
          <a:srgbClr val="FDD912"/>
        </a:accent2>
        <a:accent3>
          <a:srgbClr val="FFFFFF"/>
        </a:accent3>
        <a:accent4>
          <a:srgbClr val="404040"/>
        </a:accent4>
        <a:accent5>
          <a:srgbClr val="EFD4B4"/>
        </a:accent5>
        <a:accent6>
          <a:srgbClr val="E5C40F"/>
        </a:accent6>
        <a:hlink>
          <a:srgbClr val="E063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953900"/>
        </a:lt2>
        <a:accent1>
          <a:srgbClr val="B65300"/>
        </a:accent1>
        <a:accent2>
          <a:srgbClr val="CE6A00"/>
        </a:accent2>
        <a:accent3>
          <a:srgbClr val="FFFFFF"/>
        </a:accent3>
        <a:accent4>
          <a:srgbClr val="404040"/>
        </a:accent4>
        <a:accent5>
          <a:srgbClr val="D7B3AA"/>
        </a:accent5>
        <a:accent6>
          <a:srgbClr val="BA5F00"/>
        </a:accent6>
        <a:hlink>
          <a:srgbClr val="F0A806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D87200"/>
        </a:lt2>
        <a:accent1>
          <a:srgbClr val="E29B07"/>
        </a:accent1>
        <a:accent2>
          <a:srgbClr val="EDBF03"/>
        </a:accent2>
        <a:accent3>
          <a:srgbClr val="FFFFFF"/>
        </a:accent3>
        <a:accent4>
          <a:srgbClr val="404040"/>
        </a:accent4>
        <a:accent5>
          <a:srgbClr val="EECBAA"/>
        </a:accent5>
        <a:accent6>
          <a:srgbClr val="D7AD02"/>
        </a:accent6>
        <a:hlink>
          <a:srgbClr val="7CA43F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D24D06"/>
        </a:lt2>
        <a:accent1>
          <a:srgbClr val="E59709"/>
        </a:accent1>
        <a:accent2>
          <a:srgbClr val="E9AC24"/>
        </a:accent2>
        <a:accent3>
          <a:srgbClr val="FFFFFF"/>
        </a:accent3>
        <a:accent4>
          <a:srgbClr val="404040"/>
        </a:accent4>
        <a:accent5>
          <a:srgbClr val="F0C9AA"/>
        </a:accent5>
        <a:accent6>
          <a:srgbClr val="D39B20"/>
        </a:accent6>
        <a:hlink>
          <a:srgbClr val="F7B80B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4D4D4D"/>
        </a:dk1>
        <a:lt1>
          <a:srgbClr val="FFFFFF"/>
        </a:lt1>
        <a:dk2>
          <a:srgbClr val="000000"/>
        </a:dk2>
        <a:lt2>
          <a:srgbClr val="CD5003"/>
        </a:lt2>
        <a:accent1>
          <a:srgbClr val="419DCF"/>
        </a:accent1>
        <a:accent2>
          <a:srgbClr val="BC1F1F"/>
        </a:accent2>
        <a:accent3>
          <a:srgbClr val="FFFFFF"/>
        </a:accent3>
        <a:accent4>
          <a:srgbClr val="404040"/>
        </a:accent4>
        <a:accent5>
          <a:srgbClr val="B0CCE4"/>
        </a:accent5>
        <a:accent6>
          <a:srgbClr val="AA1B1B"/>
        </a:accent6>
        <a:hlink>
          <a:srgbClr val="FFE42F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4D4D4D"/>
        </a:dk1>
        <a:lt1>
          <a:srgbClr val="FFFFFF"/>
        </a:lt1>
        <a:dk2>
          <a:srgbClr val="000000"/>
        </a:dk2>
        <a:lt2>
          <a:srgbClr val="DF2905"/>
        </a:lt2>
        <a:accent1>
          <a:srgbClr val="D05203"/>
        </a:accent1>
        <a:accent2>
          <a:srgbClr val="72A3E1"/>
        </a:accent2>
        <a:accent3>
          <a:srgbClr val="FFFFFF"/>
        </a:accent3>
        <a:accent4>
          <a:srgbClr val="404040"/>
        </a:accent4>
        <a:accent5>
          <a:srgbClr val="E4B3AA"/>
        </a:accent5>
        <a:accent6>
          <a:srgbClr val="6793CC"/>
        </a:accent6>
        <a:hlink>
          <a:srgbClr val="F3A105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Futura LT Boo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45</TotalTime>
  <Words>115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template</vt:lpstr>
      <vt:lpstr>Custom Design</vt:lpstr>
      <vt:lpstr>Кто такой Пиццмейкер?</vt:lpstr>
      <vt:lpstr>На каком этапе работы ему нужны математические знания?</vt:lpstr>
      <vt:lpstr>Смешанная дробь</vt:lpstr>
      <vt:lpstr>1  6/8</vt:lpstr>
      <vt:lpstr> Смешанная дробь – это дробь, которая состоит из целого числа и дробной части.</vt:lpstr>
      <vt:lpstr>1  6/8</vt:lpstr>
      <vt:lpstr>Презентация PowerPoint</vt:lpstr>
      <vt:lpstr>14/8=1  6/8</vt:lpstr>
      <vt:lpstr>Домашнее задание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ADMIN</dc:creator>
  <cp:lastModifiedBy>ПК</cp:lastModifiedBy>
  <cp:revision>4</cp:revision>
  <dcterms:created xsi:type="dcterms:W3CDTF">2014-04-07T08:06:39Z</dcterms:created>
  <dcterms:modified xsi:type="dcterms:W3CDTF">2023-01-18T16:52:59Z</dcterms:modified>
</cp:coreProperties>
</file>