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4" r:id="rId2"/>
    <p:sldId id="307" r:id="rId3"/>
    <p:sldId id="262" r:id="rId4"/>
    <p:sldId id="283" r:id="rId5"/>
    <p:sldId id="306" r:id="rId6"/>
    <p:sldId id="257" r:id="rId7"/>
    <p:sldId id="293" r:id="rId8"/>
    <p:sldId id="260" r:id="rId9"/>
    <p:sldId id="299" r:id="rId10"/>
    <p:sldId id="275" r:id="rId11"/>
    <p:sldId id="276" r:id="rId12"/>
    <p:sldId id="277" r:id="rId13"/>
    <p:sldId id="285" r:id="rId14"/>
    <p:sldId id="286" r:id="rId15"/>
    <p:sldId id="28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88045" autoAdjust="0"/>
  </p:normalViewPr>
  <p:slideViewPr>
    <p:cSldViewPr>
      <p:cViewPr varScale="1">
        <p:scale>
          <a:sx n="73" d="100"/>
          <a:sy n="73" d="100"/>
        </p:scale>
        <p:origin x="163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1A019-2B6A-4630-9855-EA5DB911ADDA}" type="datetimeFigureOut">
              <a:rPr lang="ru-RU" smtClean="0"/>
              <a:pPr/>
              <a:t>29.07.2023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F08E2-7E9D-4BBC-BE34-79279F522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8E2-7E9D-4BBC-BE34-79279F52278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/>
              <a:pPr/>
              <a:t>29.07.2023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/>
              <a:pPr/>
              <a:t>29.07.2023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/>
              <a:pPr/>
              <a:t>29.07.2023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/>
              <a:pPr/>
              <a:t>29.07.2023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/>
              <a:pPr/>
              <a:t>29.07.2023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/>
              <a:pPr/>
              <a:t>29.07.2023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/>
              <a:pPr/>
              <a:t>29.07.2023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/>
              <a:pPr/>
              <a:t>29.07.2023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/>
              <a:pPr/>
              <a:t>29.07.2023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/>
              <a:pPr/>
              <a:t>29.07.2023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/>
              <a:pPr/>
              <a:t>29.07.2023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FD72D-6A3E-4FCB-8C08-0D7E2D7910A8}" type="datetimeFigureOut">
              <a:rPr lang="ru-RU" smtClean="0"/>
              <a:pPr/>
              <a:t>29.07.2023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2D506-ABBA-4DA4-AAF3-2B1BA7882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28654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      </a:t>
            </a:r>
          </a:p>
          <a:p>
            <a:pPr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 питания – как составляющая здорового образа жизни»</a:t>
            </a:r>
            <a:br>
              <a:rPr lang="ru-RU" dirty="0"/>
            </a:br>
            <a:r>
              <a:rPr lang="ru-RU" dirty="0"/>
              <a:t>                    </a:t>
            </a:r>
          </a:p>
          <a:p>
            <a:pPr>
              <a:buNone/>
            </a:pPr>
            <a:r>
              <a:rPr lang="ru-RU" dirty="0"/>
              <a:t>                                                            </a:t>
            </a:r>
          </a:p>
          <a:p>
            <a:pPr>
              <a:buNone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Подготовила:</a:t>
            </a:r>
          </a:p>
          <a:p>
            <a:pPr>
              <a:buNone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воспитатель ДОУ №2</a:t>
            </a:r>
          </a:p>
          <a:p>
            <a:pPr>
              <a:buNone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Илюхина Е.А.</a:t>
            </a:r>
          </a:p>
          <a:p>
            <a:pPr>
              <a:buNone/>
            </a:pP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061A190-9A31-4E34-A871-829B4AC0B1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34635"/>
            <a:ext cx="4572000" cy="29519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560538"/>
          </a:xfrm>
        </p:spPr>
        <p:txBody>
          <a:bodyPr>
            <a:noAutofit/>
          </a:bodyPr>
          <a:lstStyle/>
          <a:p>
            <a:r>
              <a:rPr lang="ru-RU" sz="2000" b="1" i="1" dirty="0"/>
              <a:t>Таблица среднесуточной нормы физиологической потребности организма в основных витаминах </a:t>
            </a:r>
            <a:br>
              <a:rPr lang="ru-RU" sz="2000" b="1" i="1" dirty="0"/>
            </a:b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857232"/>
          <a:ext cx="9144000" cy="6529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Название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Функция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Продукты, содержащие витамин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Суточная норма для детей 3-7 лет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037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Витамины группы В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04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В1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Необходим для нормального функционирования нервной системы, сердечной и скелетных мышц, органов желудочно-кишечного тракта. Участвует в углеводном обмене.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Хлеб из муки грубого помола, крупы, зернобобовые (горох, фасоль, соя), печень и другие субпродукты, дрожжи, мясо (свинина, телятина).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0,8 - 1,0 мг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02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В2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Поддерживает нормальные свойства кожи, слизистых оболочек, нормальное зрение и кроветворение.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Молоко и молочные продукты (сыр, творог), яйца, мясо (говядина, телятина, птица, печень), крупы, хлеб.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0,9 - 1,2 мг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37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В6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Поддерживает нормальные свойства кожи, работу нервной системы, кроветворение.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Пшеничная мука, пшено, печень, мясо, рыба, картофель, морковь, капуста.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0,9 - 1,3 мг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57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В12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Поддерживает кроветворение и нормальную работу нервной системы.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Мясо, рыба, субпродукты, яичный желток, продукты моря, сыр.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1 - 1,5 мкг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32" y="-24"/>
          <a:ext cx="9144032" cy="6866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4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4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1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37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РР (</a:t>
                      </a:r>
                      <a:r>
                        <a:rPr lang="ru-RU" sz="20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ниацин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Функционирование нервной, пищеварительной систем, поддержание нормальных свойств кожи.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Гречневая, рисовая крупа, мука грубого помола, бобовые, мясо, печень, почки, рыба, сушеные грибы.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10-13 мг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01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Фолиевая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кислота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Кроветворение, рост и развитие организма, синтез белка и нуклеиновых кислот, предотвращение ожирения печени.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Мука грубого помола, гречневая и овсяная крупа, пшено, фасоль, цветная капуста, зеленый лук, печень, творог, сыр.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100-200 мкг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78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Регенерация и заживление тканей, поддержание устойчивости к инфекциям и действию ядов. Кроветворение, проницаемость кровеносных сосудов.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Плоды и овощи: шиповник, черная смородина, сладкий перец, укроп, петрушка, картофель, капуста, цветная капуста, рябина, яблоки, цитрусовые.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45-60 мг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82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 (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ретинол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ретиналь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ретиное-вая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кислота)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Необходим для нормального роста, развития клеток, тканей и органов, нормальной зрительной и половой функции, обеспечение нормальных свойств кожи.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Печень морских животных и рыб, печень, сливочное масло, сливки, сметана, сыр, творог, яйца, морковь, томаты, абрикосы, зеленый лук, салат, шпинат.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450-500 мкг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19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Участвует в процессах обмена кальция и фосфора, ускоряет процесс всасывания кальция, увеличивает его концентрацию в крови, обеспечивает отложение в костях.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Сливочное масло, куриные яйца, печень, жир из печени рыб и морских животных.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10-2,5 мкг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60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Антиоксидант, поддерживает работу клеток и субклеточных структур.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Подсолнечное, кукурузное, соевое масло, крупы, яйца.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5-10 мг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60648"/>
            <a:ext cx="9001156" cy="58578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родителями:</a:t>
            </a:r>
          </a:p>
          <a:p>
            <a:pPr lvl="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родительских собраний на заданную тему, приглашение специалистов</a:t>
            </a:r>
          </a:p>
          <a:p>
            <a:pPr lvl="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консультации на тему здорового образа жизни: гигиена полости рта, профилактика ОРЗ, необходимость зарядки по утрам, дневного сна (так как почти все дети не приучены дома спать днем) необходимость здоровой пищи.</a:t>
            </a:r>
          </a:p>
          <a:p>
            <a:pPr lvl="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вывешивание информации в родительском уголке</a:t>
            </a:r>
          </a:p>
          <a:p>
            <a:pPr lvl="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буклетов, памяток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Примерное меню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2" y="714356"/>
          <a:ext cx="9144000" cy="6143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91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День недели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Завтрак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Обед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Полдник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Ужин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0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Понедельник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Каша гречневая с молоком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Кофейный напиток с молоком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Хлеб с маслом и сыром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Салат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Щи со сметаной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Тефтели с макаронами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Компот из сухофруктов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Хлеб 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Кефир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Печенье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Яблоко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Морковно-яблочная запеканка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Чай с молоком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Хлеб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97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Вторник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Сельдь с рубленым яйцом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Пюре картофельное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Кофейный напиток с молоком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Хлеб с маслом 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Салат витаминный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Суп овощной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Жаркое по-домашнему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Кисель из яблок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Хлеб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Молоко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Сухарики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Яблоко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Творожная запеканка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Чай с молоком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Хлеб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97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Среда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Каша рисовая молочная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Кофейный напиток с молоком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Хлеб с маслом и сыром 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Салат свекольно-яблочный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Суп крестьянский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Котлета мясная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Пюре картофельное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Кисель молочный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Йогурт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Печенье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Яблоко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Омлет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Капуста тушеная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Чай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Хлеб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-25"/>
          <a:ext cx="9144000" cy="6969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328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Четверг</a:t>
                      </a:r>
                      <a:endParaRPr lang="ru-RU" sz="16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Макароны с тертым сыром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Кофейный напиток с молоком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Хлеб с маслом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Салат из зеленого горошка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Свекольник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Гуляш с гречневой кашей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Компот из сухофруктов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Чай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Ватрушка с творогом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Яблоко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Рагу овощное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Яйцо вареное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Молоко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Хлеб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77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Пятница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Каша геркулесовая молочная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Яйцо вареное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Кофейный напиток с молоком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Хлеб с маслом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Салат морковно-яблочный</a:t>
                      </a:r>
                      <a:br>
                        <a:rPr lang="ru-RU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Борщ со сметаной</a:t>
                      </a:r>
                      <a:br>
                        <a:rPr lang="ru-RU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Биточки рыбные</a:t>
                      </a:r>
                      <a:br>
                        <a:rPr lang="ru-RU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Картофель отварной</a:t>
                      </a:r>
                      <a:br>
                        <a:rPr lang="ru-RU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Кисель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Ряженка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Печенье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Фрукты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Сырники творожные со сметаной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Чай с молоком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Хлеб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96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Суббота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Вареники ленивые со сметаной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Кофейный напиток с молоком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Хлеб с маслом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Салат капустно-яблочный</a:t>
                      </a:r>
                      <a:br>
                        <a:rPr lang="ru-RU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Рассольник</a:t>
                      </a:r>
                      <a:br>
                        <a:rPr lang="ru-RU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Плов</a:t>
                      </a:r>
                      <a:br>
                        <a:rPr lang="ru-RU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Кисель из фруктов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Кефир</a:t>
                      </a:r>
                      <a:b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Сухарики</a:t>
                      </a:r>
                      <a:b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Фрукты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Оладьи (блинчики) с вареньем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Молоко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77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Воскресенье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Рыба по-польски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Картофель отварной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Кофейный напиток с молоком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Хлеб с маслом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Салат из моркови</a:t>
                      </a:r>
                      <a:br>
                        <a:rPr lang="ru-RU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Куриный бульон с гренками</a:t>
                      </a:r>
                      <a:br>
                        <a:rPr lang="ru-RU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Курица отварная с рисом и тушеной свеклой</a:t>
                      </a:r>
                      <a:br>
                        <a:rPr lang="ru-RU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Отвар шиповника</a:t>
                      </a:r>
                      <a:br>
                        <a:rPr lang="ru-RU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Хлеб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Молоко</a:t>
                      </a:r>
                      <a:b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Булочка домашняя</a:t>
                      </a:r>
                      <a:b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Яблоко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Запеканка овощная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Чай с молоком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Хлеб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На самом деле, довольно хлопотно постоянно уделять внимание питанию дошкольника, но ведь и взрослые должны питаться только здоровой пищей! Ведь это будет не только пользой для нас самих, но также будет и примером для ребенка. 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Рисунок 3" descr="http://club-edu.tambov.ru/vjpusk/vjp142/rabot/34/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283" y="2913512"/>
            <a:ext cx="3327518" cy="322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4D62429-97CE-4411-AC49-BA05AB5A5C9F}"/>
              </a:ext>
            </a:extLst>
          </p:cNvPr>
          <p:cNvSpPr/>
          <p:nvPr/>
        </p:nvSpPr>
        <p:spPr>
          <a:xfrm>
            <a:off x="2987824" y="204791"/>
            <a:ext cx="2982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ВЫВОДЫ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7D0339-E0A4-47CE-8378-5E35D4101D19}"/>
              </a:ext>
            </a:extLst>
          </p:cNvPr>
          <p:cNvSpPr txBox="1"/>
          <p:nvPr/>
        </p:nvSpPr>
        <p:spPr>
          <a:xfrm>
            <a:off x="215516" y="548680"/>
            <a:ext cx="8712968" cy="619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 по самообразованию: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у дошкольников основы здорового образа жизни, добиться осознанного выполнения правил здоровьесбережения и ответственного отношения, как к собственному здоровью.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охранять и укреплять здоровье детей, совершенствовать их физическое развитие, повышать свойства организма, улучшать физическую и умственную работоспособность посредством внедрения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и закреплять представление детей о пользе для здоровья овощей, о сборе урожая и использовании в пищу различных частей огородных растений;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представления дошкольников о здоровье и болезненном состоянии человека; 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формировать представления детей о возможности укрепления здоровья с помощью физических упражнений, приобщать детей к спорту; </a:t>
            </a:r>
          </a:p>
          <a:p>
            <a:pPr lvl="0"/>
            <a:r>
              <a:rPr lang="ru-RU" sz="2000" dirty="0"/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519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88640"/>
            <a:ext cx="8424936" cy="40324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ЗОЖ– это: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физическая активность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отказ от вредных привычек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соблюдение личной и общественной гигиены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закаливающие процедуры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позитивное мышление 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4" name="Рисунок 3" descr="http://ekb.66.rospotrebnadzor.ru/UPLOAD/fck/image/zog.jpg">
            <a:extLst>
              <a:ext uri="{FF2B5EF4-FFF2-40B4-BE49-F238E27FC236}">
                <a16:creationId xmlns:a16="http://schemas.microsoft.com/office/drawing/2014/main" id="{6FA823B8-20CA-40D9-8B04-8E74E00663D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7864" y="3645024"/>
            <a:ext cx="558812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636" y="365906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Фастфуд 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— класс блюд быстрого приготовления, обычно предлагаемых специализированными заведениями. 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Рисунок 3" descr="http://rest-portal.ru/opics1/zozh/zozh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764" y="1900777"/>
            <a:ext cx="38100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ADMIN\Мои документы\Мои рисунки\comida-chatarra-alimentos-1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0447" y="3429000"/>
            <a:ext cx="3929090" cy="312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Переход к здоровому образу жизни, в первую очередь, подразумевает переход к здоровым продуктам питания. Природа создала для нас огромное количество вкусных и полезных для нашего организма продуктов. Не надо их заменять всяческими суррогатами. Еще Гиппократ говорил, что «еда должна быть нашим лекарством, а лекарство едой».</a:t>
            </a:r>
          </a:p>
          <a:p>
            <a:endParaRPr lang="ru-RU" dirty="0"/>
          </a:p>
        </p:txBody>
      </p:sp>
      <p:pic>
        <p:nvPicPr>
          <p:cNvPr id="4098" name="Picture 2" descr="C:\Documents and Settings\ADMIN\Мои документы\Мои рисунки\kid-menu_big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85728"/>
            <a:ext cx="3786214" cy="2714644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Мои документы\Мои рисунки\i[6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3214710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Питание дошкольников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6286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/>
              <a:t>      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Питание детей 3-7 лет должно быть организовано таким образом, чтобы обеспечить нормальный рост и развитие детского организма, подготовить мышцы, кости и мозг к резкому возрастанию умственных и физических нагрузок и изменению режима, связанному с началом учебы в школе.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ADMIN\Мои документы\Мои рисунки\shogun-club.ru[1].jpg">
            <a:extLst>
              <a:ext uri="{FF2B5EF4-FFF2-40B4-BE49-F238E27FC236}">
                <a16:creationId xmlns:a16="http://schemas.microsoft.com/office/drawing/2014/main" id="{DB6C52D6-304E-4665-8494-E94CFB135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3447514"/>
            <a:ext cx="4042787" cy="29067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3F1A110-82B4-44C7-9F2E-44D2E5FF0FD5}"/>
              </a:ext>
            </a:extLst>
          </p:cNvPr>
          <p:cNvSpPr/>
          <p:nvPr/>
        </p:nvSpPr>
        <p:spPr>
          <a:xfrm>
            <a:off x="1559797" y="0"/>
            <a:ext cx="6024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Принципы питания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EED4483-505A-4DDE-B753-00855C6E1A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4978075" cy="26482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48C0D4-49A3-4CEC-91EE-A6E11B9E90BA}"/>
              </a:ext>
            </a:extLst>
          </p:cNvPr>
          <p:cNvSpPr txBox="1"/>
          <p:nvPr/>
        </p:nvSpPr>
        <p:spPr>
          <a:xfrm>
            <a:off x="251520" y="3686357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</a:t>
            </a:r>
          </a:p>
        </p:txBody>
      </p:sp>
      <p:pic>
        <p:nvPicPr>
          <p:cNvPr id="13" name="Picture 2" descr="C:\Documents and Settings\ADMIN\Мои документы\Мои рисунки\витамины.jpg">
            <a:extLst>
              <a:ext uri="{FF2B5EF4-FFF2-40B4-BE49-F238E27FC236}">
                <a16:creationId xmlns:a16="http://schemas.microsoft.com/office/drawing/2014/main" id="{986D3063-A2BA-4351-AFD2-9FA7225517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4071966" cy="3429000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5AFDEA-7172-4AA5-9150-6597022BA422}"/>
              </a:ext>
            </a:extLst>
          </p:cNvPr>
          <p:cNvSpPr txBox="1"/>
          <p:nvPr/>
        </p:nvSpPr>
        <p:spPr>
          <a:xfrm>
            <a:off x="5652120" y="292494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Балансирование КБЖУ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285730"/>
          <a:ext cx="8215372" cy="5786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3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3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3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572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4-6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 лет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7295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Энергия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1540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1970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2350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7295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Белки, 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295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Жиры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7295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Углеводы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212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272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335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Нашему организму, для его полноценного функционирования, постоянно требуются различные макро- и микроэлементы. К ним относятся, - витамины. Витамины мы получаем, в основном, с пищей. Именно поэтому, здоровое питание должно включать в себя, в обязательном порядке, необходимое количество витаминов и минералов.</a:t>
            </a:r>
          </a:p>
          <a:p>
            <a:pPr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http://x-cool.taba.ru/id313375/file/5077/ori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908" y="3429000"/>
            <a:ext cx="400049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nevarit.ru/dnevniki/kira/i/0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978" y="2852936"/>
            <a:ext cx="378336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958</Words>
  <Application>Microsoft Office PowerPoint</Application>
  <PresentationFormat>Экран (4:3)</PresentationFormat>
  <Paragraphs>186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Питание дошкольников</vt:lpstr>
      <vt:lpstr>Презентация PowerPoint</vt:lpstr>
      <vt:lpstr>Презентация PowerPoint</vt:lpstr>
      <vt:lpstr>Презентация PowerPoint</vt:lpstr>
      <vt:lpstr>Таблица среднесуточной нормы физиологической потребности организма в основных витаминах  </vt:lpstr>
      <vt:lpstr>Презентация PowerPoint</vt:lpstr>
      <vt:lpstr>Презентация PowerPoint</vt:lpstr>
      <vt:lpstr>Примерное меню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совет «Роль здорового питания в формировании здорового образа жизни дошкольников»  ОО «Здоровье»</dc:title>
  <dc:creator>ADMIN</dc:creator>
  <cp:lastModifiedBy>ALENA</cp:lastModifiedBy>
  <cp:revision>80</cp:revision>
  <dcterms:created xsi:type="dcterms:W3CDTF">2013-03-06T10:38:33Z</dcterms:created>
  <dcterms:modified xsi:type="dcterms:W3CDTF">2023-07-29T15:24:38Z</dcterms:modified>
</cp:coreProperties>
</file>