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31"/>
  </p:notesMasterIdLst>
  <p:sldIdLst>
    <p:sldId id="256" r:id="rId6"/>
    <p:sldId id="297" r:id="rId7"/>
    <p:sldId id="259" r:id="rId8"/>
    <p:sldId id="265" r:id="rId9"/>
    <p:sldId id="266" r:id="rId10"/>
    <p:sldId id="260" r:id="rId11"/>
    <p:sldId id="270" r:id="rId12"/>
    <p:sldId id="269" r:id="rId13"/>
    <p:sldId id="268" r:id="rId14"/>
    <p:sldId id="278" r:id="rId15"/>
    <p:sldId id="280" r:id="rId16"/>
    <p:sldId id="279" r:id="rId17"/>
    <p:sldId id="295" r:id="rId18"/>
    <p:sldId id="296" r:id="rId19"/>
    <p:sldId id="292" r:id="rId20"/>
    <p:sldId id="293" r:id="rId21"/>
    <p:sldId id="281" r:id="rId22"/>
    <p:sldId id="282" r:id="rId23"/>
    <p:sldId id="283" r:id="rId24"/>
    <p:sldId id="284" r:id="rId25"/>
    <p:sldId id="291" r:id="rId26"/>
    <p:sldId id="261" r:id="rId27"/>
    <p:sldId id="285" r:id="rId28"/>
    <p:sldId id="288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89288-5366-4C0C-87E1-C7FA5552A3DC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19DE1-A0C1-4705-9F81-4E0AE8D46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EFAE8-C61C-46BA-A2D8-09F090D7391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7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8FB482-B26B-4309-AC3B-1984E48B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A30AE5-2D5E-47C9-9543-66EACF4D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905932-3DF6-4728-9978-C1390E799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E6A824-E8D9-4EB1-B3EB-293B1F6F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79B570-BA3A-4545-8847-DA6CBCBE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F8FB2F-8628-46AA-AA3A-4F0236BA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10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0D2205-637D-4B70-8FCB-481AF9F0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90EE51-0750-49D4-BCBC-129FFD29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CE7FC5-13B7-4D3E-AE4C-A798B42D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68BF7F-E425-43C8-B8E5-C85F1616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56233E-07FC-4471-8E60-433BD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91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5F468B-0B83-43CF-A8C8-23D9F95E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9F6F10-2728-4014-BEC6-E9E835A8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9888F6-6E94-4028-8217-41C1187E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01C364-A376-41DB-B301-24D1E1F4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5885FB-6F31-4590-8FDF-FE1F8E67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54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CBD40B-F342-4D90-BEC6-DA2FE05B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DE47CE-0E5E-40DD-A50B-22D0988FB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E4318F-FBDF-4786-895E-B0323754D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75F8EA-9025-4EC8-B3A9-07041C1D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D80671-52E1-4601-B543-2BCD0B9F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D6C303-B0EE-43B1-88AE-CB8C86F1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660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9DF41-99C3-480A-A620-ECB451C4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AA9CA2-DFE2-4596-A97E-9FFF6BB0F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1DDB2F-96ED-4700-B450-1A23E0C62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8C08846-A790-4F61-91D7-B4318D6DA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DF7DB8-8F3C-4B15-83E6-3DE91EA02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0C71322-FFB5-455E-A5F9-7A93DF4A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347EFBA-34A2-474A-BE96-4ECEDB01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618FD37-D428-4EFE-A591-CCCF9B87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2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F1F6D5-A5CE-48F4-8A28-C6615B58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2F16455-ADD8-44CE-A795-0885A2CE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AE7699B-4AEA-4EFD-B828-35B7DDE7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1174FD-C601-4CFC-8055-F343F0B2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700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6462615-1F0F-4D0C-8F9F-711F8695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2F6A28-7EAC-41A8-92F0-DA0EBDDA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D996222-B1D1-4A56-AF1E-77AD009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37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3957DF-CA58-41C2-B7AE-CB6530A4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D8B538-D475-4642-BF15-B4E98D7B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5252DD-04BF-430A-9AE7-884C693C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D14F05-FAA6-4A17-A9A0-FA5BD8E1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3A25EF-41D6-4346-9678-E5D54DD1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AC1F72-CAD2-4A0D-BC3C-3618F69D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46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125D5-27DF-4958-85BA-142AA516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A0545BF-FA67-4093-8B52-F4ABBDABE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0B7E85-4B44-48C5-9440-BBB874297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FF5613-E157-40CA-A1C4-FDC99370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22190DF-8124-47C8-BF4A-90763E31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CCAFD9-5AEA-4395-A244-0EAE26C7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64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05CEC5-263F-430B-A7A3-4D60AE53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0A29C9-2F9A-44EA-A794-2566A280D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91D7FB-CAEF-49E1-A84F-4425BE9F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361ADB-CCF5-42A0-AEDF-92107892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80CB7E-B30A-4254-8274-D9915E77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20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16FE38D-78BC-4B22-BDA8-DC4CCAB58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3B2EED-EC6A-478A-8B5C-A6A0DF6B8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47432E-411C-411A-AFF9-3EE1603B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27C35B-2EA8-46DF-9009-6CED653B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9800F6-56B1-4D27-8662-D74DBD02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1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230B2-4E76-49E3-A005-7653FC20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98A829-946B-4D81-8B76-2036FA26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444F91-FDF0-4BAA-B0EC-50C49D57E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7D0E61-3985-45EF-BE61-E3BC41ABE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5054FA-597A-4162-9F1B-0913FF43A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0E97D4-1F2E-48FB-9BA9-6A1D4C2136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48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48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46.xml" Type="http://schemas.openxmlformats.org/officeDocument/2006/relationships/slideLayout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3.jpeg"/></Relationships>
</file>

<file path=ppt/slides/_rels/slide17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46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46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0.png"/></Relationships>
</file>

<file path=ppt/slides/_rels/slide2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46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46.xml" Type="http://schemas.openxmlformats.org/officeDocument/2006/relationships/slideLayout"/><Relationship Id="rId5" Target="../media/image54.jpeg" Type="http://schemas.openxmlformats.org/officeDocument/2006/relationships/image"/><Relationship Id="rId4" Target="../media/image53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media/image55.jpeg" Type="http://schemas.openxmlformats.org/officeDocument/2006/relationships/image"/><Relationship Id="rId1" Target="../slideLayouts/slideLayout48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57.jpeg" Type="http://schemas.openxmlformats.org/officeDocument/2006/relationships/image"/><Relationship Id="rId1" Target="../slideLayouts/slideLayout48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58.jpeg" Type="http://schemas.openxmlformats.org/officeDocument/2006/relationships/image"/><Relationship Id="rId1" Target="../slideLayouts/slideLayout46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60.jpeg" Type="http://schemas.openxmlformats.org/officeDocument/2006/relationships/image"/><Relationship Id="rId7" Target="../media/image64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46.xml" Type="http://schemas.openxmlformats.org/officeDocument/2006/relationships/slideLayout"/><Relationship Id="rId6" Target="../media/image63.jpeg" Type="http://schemas.openxmlformats.org/officeDocument/2006/relationships/image"/><Relationship Id="rId5" Target="../media/image62.jpeg" Type="http://schemas.openxmlformats.org/officeDocument/2006/relationships/image"/><Relationship Id="rId4" Target="../media/image61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66.jpeg" Type="http://schemas.openxmlformats.org/officeDocument/2006/relationships/image"/><Relationship Id="rId2" Target="../media/image65.jpeg" Type="http://schemas.openxmlformats.org/officeDocument/2006/relationships/image"/><Relationship Id="rId1" Target="../slideLayouts/slideLayout48.xml" Type="http://schemas.openxmlformats.org/officeDocument/2006/relationships/slideLayout"/><Relationship Id="rId4" Target="../media/image67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49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png" Type="http://schemas.openxmlformats.org/officeDocument/2006/relationships/image"/><Relationship Id="rId1" Target="../slideLayouts/slideLayout48.xml" Type="http://schemas.openxmlformats.org/officeDocument/2006/relationships/slideLayout"/><Relationship Id="rId4" Target="../media/image14.pn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48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48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5590" y="1628800"/>
            <a:ext cx="6810785" cy="18722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Дидактическая игра как форма организации взаимодействия детей с ОВЗ и педагогов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53136"/>
            <a:ext cx="3789040" cy="165576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Анна Николаевна – учитель- дефектолог,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Петрушенко Екатерина Александровна – учитель- логопед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 Иркутска 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№145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59418"/>
            <a:ext cx="2664222" cy="234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9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7"/>
            <a:ext cx="3258362" cy="4344483"/>
          </a:xfrm>
          <a:prstGeom prst="rect">
            <a:avLst/>
          </a:prstGeom>
          <a:ln w="38100" cap="sq">
            <a:solidFill>
              <a:srgbClr val="CC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340768"/>
            <a:ext cx="3258363" cy="4344482"/>
          </a:xfrm>
          <a:prstGeom prst="rect">
            <a:avLst/>
          </a:prstGeom>
          <a:ln w="38100" cap="sq">
            <a:solidFill>
              <a:srgbClr val="FF66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116632"/>
            <a:ext cx="5743550" cy="1325563"/>
          </a:xfrm>
        </p:spPr>
        <p:txBody>
          <a:bodyPr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 с камушками и пуговицами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65127"/>
            <a:ext cx="5887566" cy="9921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Пальчиковые гимнастики с карандашом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9" y="1806282"/>
            <a:ext cx="3987827" cy="299087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86" y="2708920"/>
            <a:ext cx="4128458" cy="309634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6295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apf.mail.ru/cgi-bin/readmsg?id=16385079901494543404;0;4&amp;exif=1&amp;full=1&amp;x-email=defektolog97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pf.mail.ru/cgi-bin/readmsg?id=16385079901494543404;0;4&amp;exif=1&amp;full=1&amp;x-email=defektolog97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7426"/>
            <a:ext cx="3456384" cy="2592288"/>
          </a:xfrm>
          <a:prstGeom prst="rect">
            <a:avLst/>
          </a:prstGeom>
          <a:ln w="38100" cap="sq">
            <a:solidFill>
              <a:srgbClr val="00EE6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60" y="4033702"/>
            <a:ext cx="3405939" cy="2693288"/>
          </a:xfrm>
          <a:prstGeom prst="rect">
            <a:avLst/>
          </a:prstGeom>
          <a:ln w="38100" cap="sq">
            <a:solidFill>
              <a:srgbClr val="00EE6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95" y="3186147"/>
            <a:ext cx="3273425" cy="2798763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124" y="704624"/>
            <a:ext cx="3648139" cy="273610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 sz="half"/>
          </p:nvPr>
        </p:nvSpPr>
        <p:spPr>
          <a:xfrm>
            <a:off x="0" y="549275"/>
            <a:ext cx="3886200" cy="4351338"/>
          </a:xfrm>
        </p:spPr>
        <p:txBody>
          <a:bodyPr/>
          <a:lstStyle/>
          <a:p>
            <a:pPr indent="0" marL="0">
              <a:buNone/>
            </a:pPr>
            <a:r>
              <a:rPr b="1" dirty="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Игра – «Ёжик»</a:t>
            </a:r>
            <a:endParaRPr b="1" dirty="0" lang="ru-RU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 sz="half"/>
          </p:nvPr>
        </p:nvSpPr>
        <p:spPr>
          <a:xfrm>
            <a:off x="5257800" y="765175"/>
            <a:ext cx="3886200" cy="4351338"/>
          </a:xfrm>
        </p:spPr>
        <p:txBody>
          <a:bodyPr/>
          <a:lstStyle/>
          <a:p>
            <a:pPr indent="0" marL="0">
              <a:buNone/>
            </a:pPr>
            <a:r>
              <a:rPr b="1" dirty="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Игра «Сортировщик»</a:t>
            </a:r>
            <a:endParaRPr b="1" dirty="0" lang="ru-RU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0" y="2291961"/>
            <a:ext cx="4352739" cy="3264554"/>
          </a:xfrm>
          <a:prstGeom prst="roundRect">
            <a:avLst>
              <a:gd fmla="val 16667" name="adj"/>
            </a:avLst>
          </a:prstGeom>
          <a:ln w="28575">
            <a:solidFill>
              <a:schemeClr val="accent4"/>
            </a:solidFill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" l="82" r="73"/>
          <a:stretch/>
        </p:blipFill>
        <p:spPr>
          <a:xfrm>
            <a:off x="505989" y="1268760"/>
            <a:ext cx="3242216" cy="2336029"/>
          </a:xfrm>
          <a:prstGeom prst="roundRect">
            <a:avLst>
              <a:gd fmla="val 16667" name="adj"/>
            </a:avLst>
          </a:prstGeom>
          <a:ln w="28575">
            <a:solidFill>
              <a:schemeClr val="accent4"/>
            </a:solidFill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" l="28" r="87" t="120"/>
          <a:stretch/>
        </p:blipFill>
        <p:spPr>
          <a:xfrm rot="10800000">
            <a:off x="539552" y="4005064"/>
            <a:ext cx="3240360" cy="2567835"/>
          </a:xfrm>
          <a:prstGeom prst="roundRect">
            <a:avLst>
              <a:gd fmla="val 16667" name="adj"/>
            </a:avLst>
          </a:prstGeom>
          <a:ln w="28575">
            <a:solidFill>
              <a:schemeClr val="accent4"/>
            </a:solidFill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901012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"/>
          <a:stretch/>
        </p:blipFill>
        <p:spPr>
          <a:xfrm rot="4955466">
            <a:off x="775464" y="1766194"/>
            <a:ext cx="3402387" cy="3888668"/>
          </a:xfrm>
          <a:prstGeom prst="roundRect">
            <a:avLst>
              <a:gd fmla="val 16667" name="adj"/>
            </a:avLst>
          </a:prstGeom>
          <a:ln w="28575">
            <a:solidFill>
              <a:schemeClr val="accent4"/>
            </a:solidFill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"/>
          <a:stretch/>
        </p:blipFill>
        <p:spPr>
          <a:xfrm>
            <a:off x="4644008" y="1124744"/>
            <a:ext cx="4056028" cy="4752528"/>
          </a:xfrm>
          <a:prstGeom prst="roundRect">
            <a:avLst>
              <a:gd fmla="val 16667" name="adj"/>
            </a:avLst>
          </a:prstGeom>
          <a:ln w="28575">
            <a:solidFill>
              <a:schemeClr val="accent4"/>
            </a:solidFill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88321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3886200" cy="341523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«Забей гол»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3886200" cy="348724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 –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«Сыпучие фантазии»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77161"/>
            <a:ext cx="4032448" cy="3024336"/>
          </a:xfrm>
          <a:prstGeom prst="roundRect">
            <a:avLst>
              <a:gd name="adj" fmla="val 16667"/>
            </a:avLst>
          </a:prstGeom>
          <a:ln w="28575">
            <a:solidFill>
              <a:schemeClr val="accent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0" y="2708920"/>
            <a:ext cx="4067944" cy="3050958"/>
          </a:xfrm>
          <a:prstGeom prst="roundRect">
            <a:avLst>
              <a:gd name="adj" fmla="val 16667"/>
            </a:avLst>
          </a:prstGeom>
          <a:ln w="28575">
            <a:solidFill>
              <a:schemeClr val="accent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98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 noGrp="1"/>
          </p:cNvPicPr>
          <p:nvPr>
            <p:ph idx="1" sz="half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/>
          <a:stretch/>
        </p:blipFill>
        <p:spPr>
          <a:xfrm rot="4917776">
            <a:off x="991477" y="902332"/>
            <a:ext cx="2639199" cy="2914650"/>
          </a:xfrm>
          <a:prstGeom prst="roundRect">
            <a:avLst>
              <a:gd fmla="val 16667" name="adj"/>
            </a:avLst>
          </a:prstGeom>
          <a:ln w="28575">
            <a:solidFill>
              <a:schemeClr val="accent4"/>
            </a:solidFill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ChangeAspect="1" noGrp="1"/>
          </p:cNvPicPr>
          <p:nvPr>
            <p:ph idx="2" sz="half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9265"/>
            <a:ext cx="3886200" cy="2914650"/>
          </a:xfrm>
          <a:prstGeom prst="roundRect">
            <a:avLst>
              <a:gd fmla="val 16667" name="adj"/>
            </a:avLst>
          </a:prstGeom>
          <a:ln w="28575">
            <a:solidFill>
              <a:schemeClr val="accent4"/>
            </a:solidFill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61048"/>
            <a:ext cx="3600400" cy="2700300"/>
          </a:xfrm>
          <a:prstGeom prst="roundRect">
            <a:avLst>
              <a:gd fmla="val 16667" name="adj"/>
            </a:avLst>
          </a:prstGeom>
          <a:ln w="28575">
            <a:solidFill>
              <a:schemeClr val="accent4"/>
            </a:solidFill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163643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65127"/>
            <a:ext cx="5887566" cy="777858"/>
          </a:xfrm>
        </p:spPr>
        <p:txBody>
          <a:bodyPr/>
          <a:lstStyle/>
          <a:p>
            <a:r>
              <a:rPr b="1" dirty="0" lang="ru-RU" smtClean="0" sz="30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Сенсорные коврики</a:t>
            </a:r>
            <a:endParaRPr b="1" dirty="0" lang="ru-RU" sz="30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22529" name="Picture 1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899592" y="1142984"/>
            <a:ext cx="4049859" cy="5400000"/>
          </a:xfrm>
          <a:prstGeom prst="rect">
            <a:avLst/>
          </a:prstGeom>
          <a:ln cap="sq" w="38100">
            <a:solidFill>
              <a:srgbClr val="FFC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2530" name="Picture 2"/>
          <p:cNvPicPr>
            <a:picLocks noChangeArrowheads="1" noChangeAspect="1"/>
          </p:cNvPicPr>
          <p:nvPr/>
        </p:nvPicPr>
        <p:blipFill>
          <a:blip r:embed="rId3"/>
          <a:srcRect b="24" t="57"/>
          <a:stretch>
            <a:fillRect/>
          </a:stretch>
        </p:blipFill>
        <p:spPr bwMode="auto">
          <a:xfrm>
            <a:off x="5357818" y="1142984"/>
            <a:ext cx="2938567" cy="5400000"/>
          </a:xfrm>
          <a:prstGeom prst="rect">
            <a:avLst/>
          </a:prstGeom>
          <a:ln cap="sq" w="38100">
            <a:solidFill>
              <a:srgbClr val="FFC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6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p14:dur="2000" spd="slow"/>
    </mc:Choice>
    <mc:Fallback xmlns="">
      <p:transition advClick="0" spd="slow"/>
    </mc:Fallback>
  </mc:AlternateContent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65126"/>
            <a:ext cx="5815558" cy="1325563"/>
          </a:xfrm>
        </p:spPr>
        <p:txBody>
          <a:bodyPr/>
          <a:lstStyle/>
          <a:p>
            <a:r>
              <a:rPr b="1" dirty="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Игры с песком и водой</a:t>
            </a:r>
            <a:endParaRPr b="1" dirty="0" lang="ru-RU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1126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r="95"/>
          <a:stretch/>
        </p:blipFill>
        <p:spPr bwMode="auto">
          <a:xfrm>
            <a:off x="395536" y="1844824"/>
            <a:ext cx="3384645" cy="3600000"/>
          </a:xfrm>
          <a:prstGeom prst="rect">
            <a:avLst/>
          </a:prstGeom>
          <a:ln cap="sq" w="38100">
            <a:solidFill>
              <a:srgbClr val="00EE6C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985"/>
            <a:ext cx="4800000" cy="3600000"/>
          </a:xfrm>
          <a:prstGeom prst="rect">
            <a:avLst/>
          </a:prstGeom>
          <a:ln w="38100">
            <a:solidFill>
              <a:srgbClr val="00EE6C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65126"/>
            <a:ext cx="5671542" cy="1325563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 </a:t>
            </a:r>
            <a:r>
              <a:rPr lang="ru-RU" sz="3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бусами (макаронами</a:t>
            </a:r>
            <a:r>
              <a:rPr lang="ru-RU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ru-RU" sz="3500" dirty="0"/>
          </a:p>
        </p:txBody>
      </p:sp>
      <p:pic>
        <p:nvPicPr>
          <p:cNvPr id="3075" name="Picture 3" descr="C:\Users\lenovo\Desktop\DSCN0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1" y="1412777"/>
            <a:ext cx="3362048" cy="2905317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enovo\Desktop\cvetma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18094"/>
            <a:ext cx="3168352" cy="2366363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79657"/>
            <a:ext cx="2773024" cy="27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69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365126"/>
            <a:ext cx="4157664" cy="1325563"/>
          </a:xfrm>
        </p:spPr>
        <p:txBody>
          <a:bodyPr/>
          <a:lstStyle/>
          <a:p>
            <a:r>
              <a:rPr dirty="0" lang="ru-RU" smtClean="0">
                <a:solidFill>
                  <a:srgbClr val="FFC000"/>
                </a:solidFill>
              </a:rPr>
              <a:t>Роль педагога</a:t>
            </a:r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descr="МАДОУ д/с № 472: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МАДОУ д/с № 472: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ds472nsk.edusite.ru/images/anotch-t.png" id="1030" name="AutoShape 6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ds472nsk.edusite.ru/images/anotch-t.png" id="1032" name="AutoShape 8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51" l="10" r="10" t="140"/>
          <a:stretch>
            <a:fillRect/>
          </a:stretch>
        </p:blipFill>
        <p:spPr bwMode="auto">
          <a:xfrm>
            <a:off x="928662" y="1357298"/>
            <a:ext cx="7500990" cy="51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714876" y="1714488"/>
            <a:ext cx="3714776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92656"/>
            <a:ext cx="5770984" cy="1143000"/>
          </a:xfrm>
        </p:spPr>
        <p:txBody>
          <a:bodyPr>
            <a:normAutofit/>
          </a:bodyPr>
          <a:lstStyle/>
          <a:p>
            <a:r>
              <a:rPr b="1" dirty="0" lang="ru-RU" smtClean="0" sz="35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Игры с пуговицами</a:t>
            </a:r>
            <a:endParaRPr b="1" dirty="0" lang="ru-RU" sz="35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1833"/>
            <a:ext cx="2396181" cy="3412742"/>
          </a:xfrm>
          <a:prstGeom prst="rect">
            <a:avLst/>
          </a:prstGeom>
          <a:ln cap="sq" w="38100">
            <a:solidFill>
              <a:srgbClr val="FFFF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descr="C:\Users\lenovo\Desktop\ab7f12f2d1593d5_761.b35afcb95c_g-middle.jpg" id="8195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77" y="3717032"/>
            <a:ext cx="3528391" cy="2647947"/>
          </a:xfrm>
          <a:prstGeom prst="rect">
            <a:avLst/>
          </a:prstGeom>
          <a:ln cap="sq" w="38100">
            <a:solidFill>
              <a:srgbClr val="FFFF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lenovo\Desktop\detsad-12805-1447513624.jpg" id="8196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78" y="1124744"/>
            <a:ext cx="3528391" cy="2352260"/>
          </a:xfrm>
          <a:prstGeom prst="rect">
            <a:avLst/>
          </a:prstGeom>
          <a:ln cap="sq" w="38100">
            <a:solidFill>
              <a:srgbClr val="FFFF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"/>
          <a:stretch/>
        </p:blipFill>
        <p:spPr bwMode="auto">
          <a:xfrm>
            <a:off x="3923928" y="1923675"/>
            <a:ext cx="4824536" cy="3459485"/>
          </a:xfrm>
          <a:prstGeom prst="rect">
            <a:avLst/>
          </a:prstGeom>
          <a:ln cap="sq" w="38100">
            <a:solidFill>
              <a:srgbClr val="FFFF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1281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3" y="1340768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46" y="1340768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51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65126"/>
            <a:ext cx="5527526" cy="1325563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Пора по парам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Этапы обучения игре: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Индивидуальное ознакомление с правилами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Групповое ознакомления (Найди на своей карточке одинаковую картинку)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Найди быстрее всех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3317509" cy="442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3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65127"/>
            <a:ext cx="5527526" cy="975642"/>
          </a:xfrm>
        </p:spPr>
        <p:txBody>
          <a:bodyPr/>
          <a:lstStyle/>
          <a:p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Коврики от родителей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434" name="AutoShape 2" descr="https://apf.mail.ru/cgi-bin/readmsg?id=16384260330070278223;0;15&amp;exif=1&amp;full=1&amp;x-email=vasilisa_soloveva_96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4049859" cy="5400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4049859" cy="5400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7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4536" y="188640"/>
            <a:ext cx="4906888" cy="1143000"/>
          </a:xfrm>
        </p:spPr>
        <p:txBody>
          <a:bodyPr>
            <a:normAutofit fontScale="90000"/>
          </a:bodyPr>
          <a:lstStyle/>
          <a:p>
            <a:r>
              <a:rPr dirty="0" lang="ru-RU" smtClean="0">
                <a:solidFill>
                  <a:schemeClr val="bg1"/>
                </a:solidFill>
              </a:rPr>
              <a:t>Разрезные картинки;</a:t>
            </a:r>
            <a:br>
              <a:rPr dirty="0" lang="ru-RU" smtClean="0">
                <a:solidFill>
                  <a:schemeClr val="bg1"/>
                </a:solidFill>
              </a:rPr>
            </a:br>
            <a:r>
              <a:rPr dirty="0" lang="ru-RU" smtClean="0">
                <a:solidFill>
                  <a:schemeClr val="bg1"/>
                </a:solidFill>
              </a:rPr>
              <a:t> Найди пару:</a:t>
            </a:r>
            <a:endParaRPr dirty="0" lang="ru-RU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4124"/>
            <a:ext cx="2886554" cy="2164916"/>
          </a:xfrm>
          <a:prstGeom prst="rect">
            <a:avLst/>
          </a:prstGeom>
          <a:ln cap="sq" w="38100">
            <a:solidFill>
              <a:srgbClr val="00EE6C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4" y="535360"/>
            <a:ext cx="3551751" cy="2663813"/>
          </a:xfrm>
          <a:prstGeom prst="rect">
            <a:avLst/>
          </a:prstGeom>
          <a:ln cap="sq" w="38100">
            <a:solidFill>
              <a:srgbClr val="00EE6C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0" y="-15814675"/>
            <a:ext cx="27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" t="3"/>
          <a:stretch/>
        </p:blipFill>
        <p:spPr bwMode="auto">
          <a:xfrm>
            <a:off x="5367205" y="476672"/>
            <a:ext cx="3312368" cy="3620204"/>
          </a:xfrm>
          <a:prstGeom prst="rect">
            <a:avLst/>
          </a:prstGeom>
          <a:ln cap="sq" w="38100">
            <a:solidFill>
              <a:srgbClr val="00FF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rrowheads="1"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" t="7"/>
          <a:stretch/>
        </p:blipFill>
        <p:spPr bwMode="auto">
          <a:xfrm>
            <a:off x="769137" y="3452258"/>
            <a:ext cx="3263503" cy="3209142"/>
          </a:xfrm>
          <a:prstGeom prst="rect">
            <a:avLst/>
          </a:prstGeom>
          <a:ln cap="sq" w="38100">
            <a:solidFill>
              <a:srgbClr val="00FF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048672" cy="1325563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 с различными материалами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86200" cy="29146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07087"/>
            <a:ext cx="3574876" cy="268115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62" y="1556792"/>
            <a:ext cx="3886200" cy="29146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65126"/>
            <a:ext cx="5959574" cy="1325563"/>
          </a:xfrm>
          <a:ln>
            <a:noFill/>
          </a:ln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Проблемы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195018" y="1340768"/>
            <a:ext cx="4464496" cy="273630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еорганизованность</a:t>
            </a:r>
            <a:endParaRPr lang="ru-RU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659514" y="1124744"/>
            <a:ext cx="4464496" cy="2736304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аотичность деятельности</a:t>
            </a:r>
            <a:endParaRPr lang="ru-RU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0" y="3861048"/>
            <a:ext cx="4464496" cy="2736304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еуравновешенность поведения</a:t>
            </a:r>
            <a:endParaRPr lang="ru-RU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4552887" y="3717032"/>
            <a:ext cx="4464496" cy="2736304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оропливость</a:t>
            </a:r>
            <a:endParaRPr lang="ru-RU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195018" y="2708920"/>
            <a:ext cx="4464496" cy="2736304"/>
          </a:xfrm>
          <a:prstGeom prst="irregularSeal1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беспечность</a:t>
            </a:r>
            <a:endParaRPr lang="ru-RU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4464496" y="2751830"/>
            <a:ext cx="4464496" cy="2736304"/>
          </a:xfrm>
          <a:prstGeom prst="irregularSeal1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чувства ответственности</a:t>
            </a:r>
            <a:endParaRPr lang="ru-RU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2050" name="Picture 2"/>
          <p:cNvPicPr>
            <a:picLocks noChangeArrowheads="1" noChangeAspect="1" noGrp="1"/>
          </p:cNvPicPr>
          <p:nvPr>
            <p:ph idx="2" sz="half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72941"/>
            <a:ext cx="3888432" cy="518457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C0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rrowheads="1" noChangeAspect="1" noGrp="1"/>
          </p:cNvPicPr>
          <p:nvPr>
            <p:ph idx="4" sz="quarter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53" y="3789040"/>
            <a:ext cx="3671764" cy="275382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00B0F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" l="24" r="44" t="6"/>
          <a:stretch/>
        </p:blipFill>
        <p:spPr bwMode="auto">
          <a:xfrm>
            <a:off x="4788024" y="402782"/>
            <a:ext cx="4122195" cy="306244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111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3074" name="Picture 2"/>
          <p:cNvPicPr>
            <a:picLocks noChangeArrowheads="1" noChangeAspect="1" noGrp="1"/>
          </p:cNvPicPr>
          <p:nvPr>
            <p:ph idx="1" sz="half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/>
          <a:stretch/>
        </p:blipFill>
        <p:spPr bwMode="auto">
          <a:xfrm>
            <a:off x="611560" y="1628800"/>
            <a:ext cx="3250715" cy="426384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C0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32468"/>
            <a:ext cx="3648406" cy="273630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0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rrowheads="1" noChangeAspect="1" noGrp="1"/>
          </p:cNvPicPr>
          <p:nvPr>
            <p:ph idx="2" sz="half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56416"/>
            <a:ext cx="3648406" cy="275777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00B0F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0496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65126"/>
            <a:ext cx="5887566" cy="1325563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Задача педагога: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ау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чить 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ребенка пользоваться приобретенными навыками сначала в игровой деятельности, затем переносить эти умения в жизнь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76" y="3068960"/>
            <a:ext cx="4830688" cy="326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532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8" y="116632"/>
            <a:ext cx="7920880" cy="7555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Массаж языка зубной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щеткой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734055" cy="33246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90772"/>
            <a:ext cx="2780767" cy="3384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56039"/>
            <a:ext cx="2493458" cy="3324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363">
            <a:off x="4890634" y="15621"/>
            <a:ext cx="2736204" cy="2556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989440"/>
            <a:ext cx="2513156" cy="3350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11" y="3285297"/>
            <a:ext cx="3282326" cy="328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0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365126"/>
            <a:ext cx="5815558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Мастер – класс для родителей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«Играем с детьми дома»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62930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365126"/>
            <a:ext cx="5887566" cy="1325563"/>
          </a:xfrm>
        </p:spPr>
        <p:txBody>
          <a:bodyPr>
            <a:normAutofit fontScale="90000"/>
          </a:bodyPr>
          <a:lstStyle/>
          <a:p>
            <a:r>
              <a:rPr b="1" dirty="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Мастер – класс для родителей </a:t>
            </a:r>
            <a:br>
              <a:rPr b="1" dirty="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</a:br>
            <a:r>
              <a:rPr b="1" dirty="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«Играем с детьми дома»</a:t>
            </a:r>
            <a:endParaRPr b="1" dirty="0" lang="ru-RU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rrowheads="1" noChangeAspect="1" noGrp="1"/>
          </p:cNvPicPr>
          <p:nvPr>
            <p:ph idx="1" sz="half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8573"/>
            <a:ext cx="3960000" cy="383313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rrowheads="1" noChangeAspect="1" noGrp="1"/>
          </p:cNvPicPr>
          <p:nvPr>
            <p:ph idx="2" sz="half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/>
          <a:stretch/>
        </p:blipFill>
        <p:spPr bwMode="auto">
          <a:xfrm>
            <a:off x="4716016" y="2060848"/>
            <a:ext cx="3960000" cy="426500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204</TotalTime>
  <Words>162</Words>
  <Application>Microsoft Office PowerPoint</Application>
  <PresentationFormat>Экран (4:3)</PresentationFormat>
  <Paragraphs>37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Times New Roman</vt:lpstr>
      <vt:lpstr>Тема8</vt:lpstr>
      <vt:lpstr>Специальное оформление</vt:lpstr>
      <vt:lpstr>Тема6</vt:lpstr>
      <vt:lpstr>1_Специальное оформление</vt:lpstr>
      <vt:lpstr>Тема3</vt:lpstr>
      <vt:lpstr>Дидактическая игра как форма организации взаимодействия детей с ОВЗ и педагогов</vt:lpstr>
      <vt:lpstr>Роль педагога</vt:lpstr>
      <vt:lpstr>Проблемы </vt:lpstr>
      <vt:lpstr>Презентация PowerPoint</vt:lpstr>
      <vt:lpstr>Презентация PowerPoint</vt:lpstr>
      <vt:lpstr>Задача педагога:</vt:lpstr>
      <vt:lpstr>Массаж языка зубной щеткой</vt:lpstr>
      <vt:lpstr>Мастер – класс для родителей  «Играем с детьми дома»</vt:lpstr>
      <vt:lpstr>Мастер – класс для родителей  «Играем с детьми дома»</vt:lpstr>
      <vt:lpstr>Игры с камушками и пуговицами</vt:lpstr>
      <vt:lpstr>Пальчиковые гимнастики с карандашом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Сенсорные коврики</vt:lpstr>
      <vt:lpstr>Игры с песком и водой</vt:lpstr>
      <vt:lpstr>Игры с бусами (макаронами)</vt:lpstr>
      <vt:lpstr>Игры с пуговицами</vt:lpstr>
      <vt:lpstr>Презентация PowerPoint</vt:lpstr>
      <vt:lpstr>Пора по парам</vt:lpstr>
      <vt:lpstr>Коврики от родителей</vt:lpstr>
      <vt:lpstr>Разрезные картинки;  Найди пару:</vt:lpstr>
      <vt:lpstr>Игры с различными материалами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Сотрудничество с родителями как залог успешности игровой активности детей с ОВЗ</dc:title>
  <dc:creator>Гуппа Ягодка</dc:creator>
  <cp:lastModifiedBy>1</cp:lastModifiedBy>
  <cp:revision>32</cp:revision>
  <dcterms:created xsi:type="dcterms:W3CDTF">2022-02-17T07:13:31Z</dcterms:created>
  <dcterms:modified xsi:type="dcterms:W3CDTF">2022-11-23T02:53:12Z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2365850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