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92" r:id="rId3"/>
    <p:sldId id="293" r:id="rId4"/>
    <p:sldId id="258" r:id="rId5"/>
    <p:sldId id="277" r:id="rId6"/>
    <p:sldId id="295" r:id="rId7"/>
    <p:sldId id="275" r:id="rId8"/>
    <p:sldId id="276" r:id="rId9"/>
    <p:sldId id="263" r:id="rId10"/>
    <p:sldId id="278" r:id="rId11"/>
    <p:sldId id="294" r:id="rId12"/>
    <p:sldId id="269" r:id="rId13"/>
    <p:sldId id="279" r:id="rId14"/>
    <p:sldId id="286" r:id="rId15"/>
    <p:sldId id="281" r:id="rId16"/>
    <p:sldId id="287" r:id="rId17"/>
    <p:sldId id="288" r:id="rId18"/>
    <p:sldId id="289" r:id="rId19"/>
    <p:sldId id="296" r:id="rId20"/>
    <p:sldId id="282" r:id="rId21"/>
    <p:sldId id="290" r:id="rId22"/>
    <p:sldId id="283" r:id="rId23"/>
    <p:sldId id="285" r:id="rId24"/>
    <p:sldId id="297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CDE3-F0F7-4113-A98A-CDFDC8171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7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D8ECF9-C2D2-4E5F-85DD-DCA5913B4BC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07BF963-1E60-4905-BFD7-EDBAD1AB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schools.keldysh.ru/school1413/bio/vilegzh/pict2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gripp.ru/about-gripp/img/about.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gripp.ru/about-gripp/img/about.1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gripp.ru/about-gripp/img/about.26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2%D0%B8%D1%80%D1%83%D1%81_%D1%82%D0%B0%D0%B1%D0%B0%D1%87%D0%BD%D0%BE%D0%B9_%D0%BC%D0%BE%D0%B7%D0%B0%D0%B8%D0%BA%D0%B8&amp;action=edi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48600" cy="19272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Неклеточная форма жизни: Вирусы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143240" y="4357694"/>
            <a:ext cx="548804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«Гимназия №20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”Гармония”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Московского района г. Казани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Учитель: Шакирова </a:t>
            </a:r>
            <a:r>
              <a:rPr lang="ru-RU" dirty="0" err="1" smtClean="0"/>
              <a:t>Саимя</a:t>
            </a:r>
            <a:r>
              <a:rPr lang="ru-RU" dirty="0" smtClean="0"/>
              <a:t> </a:t>
            </a:r>
            <a:r>
              <a:rPr lang="ru-RU" dirty="0" err="1" smtClean="0"/>
              <a:t>Анваровна</a:t>
            </a:r>
            <a:endParaRPr lang="ru-RU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5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61418" y="4400550"/>
            <a:ext cx="8002587" cy="15113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effectLst/>
                <a:latin typeface="Times New Roman" pitchFamily="18" charset="0"/>
              </a:rPr>
              <a:t>Схематичное строение вируса</a:t>
            </a:r>
            <a:r>
              <a:rPr lang="ru-RU" sz="2800" dirty="0" smtClean="0">
                <a:effectLst/>
                <a:latin typeface="Times New Roman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ru-RU" sz="2800" dirty="0" smtClean="0">
                <a:effectLst/>
                <a:latin typeface="Times New Roman" pitchFamily="18" charset="0"/>
              </a:rPr>
              <a:t> - сердцевина (однонитчатая РНК);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ru-RU" sz="2800" dirty="0" smtClean="0">
                <a:effectLst/>
                <a:latin typeface="Times New Roman" pitchFamily="18" charset="0"/>
              </a:rPr>
              <a:t> - белковая оболочка (</a:t>
            </a:r>
            <a:r>
              <a:rPr lang="ru-RU" sz="2800" dirty="0" err="1" smtClean="0">
                <a:effectLst/>
                <a:latin typeface="Times New Roman" pitchFamily="18" charset="0"/>
              </a:rPr>
              <a:t>капсид</a:t>
            </a:r>
            <a:r>
              <a:rPr lang="ru-RU" sz="2800" dirty="0" smtClean="0">
                <a:effectLst/>
                <a:latin typeface="Times New Roman" pitchFamily="18" charset="0"/>
              </a:rPr>
              <a:t>);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3</a:t>
            </a:r>
            <a:r>
              <a:rPr lang="ru-RU" sz="2800" dirty="0" smtClean="0">
                <a:effectLst/>
                <a:latin typeface="Times New Roman" pitchFamily="18" charset="0"/>
              </a:rPr>
              <a:t> - дополнительная липопротеидная оболочка;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4</a:t>
            </a:r>
            <a:r>
              <a:rPr lang="ru-RU" sz="2800" dirty="0" smtClean="0">
                <a:effectLst/>
                <a:latin typeface="Times New Roman" pitchFamily="18" charset="0"/>
              </a:rPr>
              <a:t> - </a:t>
            </a:r>
            <a:r>
              <a:rPr lang="ru-RU" sz="2800" dirty="0" err="1" smtClean="0">
                <a:effectLst/>
                <a:latin typeface="Times New Roman" pitchFamily="18" charset="0"/>
              </a:rPr>
              <a:t>капсомеры</a:t>
            </a:r>
            <a:r>
              <a:rPr lang="ru-RU" sz="2800" dirty="0" smtClean="0">
                <a:effectLst/>
                <a:latin typeface="Times New Roman" pitchFamily="18" charset="0"/>
              </a:rPr>
              <a:t> (структурные части </a:t>
            </a:r>
            <a:r>
              <a:rPr lang="ru-RU" sz="2800" dirty="0" err="1" smtClean="0">
                <a:effectLst/>
                <a:latin typeface="Times New Roman" pitchFamily="18" charset="0"/>
              </a:rPr>
              <a:t>капсида</a:t>
            </a:r>
            <a:r>
              <a:rPr lang="ru-RU" sz="2800" dirty="0" smtClean="0">
                <a:effectLst/>
                <a:latin typeface="Times New Roman" pitchFamily="18" charset="0"/>
              </a:rPr>
              <a:t>). </a:t>
            </a:r>
          </a:p>
        </p:txBody>
      </p:sp>
      <p:pic>
        <p:nvPicPr>
          <p:cNvPr id="9220" name="Picture 7" descr="pic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494" y="1047750"/>
            <a:ext cx="70564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14" y="285728"/>
            <a:ext cx="5643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Строение вирусов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889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6959" y="959129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/>
              <a:t>Проникнув внутрь клетки-хозяина, вирусная ДНК или РНК начинает взаимодействовать с ее генетическим аппаратом таким образом, что клетка начинает синтезировать белки, свойственные </a:t>
            </a:r>
            <a:r>
              <a:rPr lang="ru-RU" sz="2000" b="1" dirty="0" smtClean="0"/>
              <a:t>вирусу.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79512" y="332656"/>
            <a:ext cx="8229600" cy="1512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55" y="2000240"/>
            <a:ext cx="5503945" cy="3999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143116"/>
            <a:ext cx="3491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292934"/>
                </a:solidFill>
              </a:rPr>
              <a:t>В дальнейшем пораженная вирусами клетка может буквально «лопнуть», и из нее выйдет большое число вирусных частиц. Иногда вирусы выделяются из клетки постепенно, по одному, и зараженная клетка живет долго – такой тип взаимодействия вируса с клеткой называется </a:t>
            </a:r>
            <a:r>
              <a:rPr lang="ru-RU" sz="2000" b="1" dirty="0" smtClean="0">
                <a:solidFill>
                  <a:srgbClr val="292934"/>
                </a:solidFill>
              </a:rPr>
              <a:t>продуктивным.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85728"/>
            <a:ext cx="5643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Размножение вирусов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9848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0"/>
            <a:ext cx="6924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480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00"/>
    </mc:Choice>
    <mc:Fallback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0" name="Group 4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931616473"/>
              </p:ext>
            </p:extLst>
          </p:nvPr>
        </p:nvGraphicFramePr>
        <p:xfrm>
          <a:off x="0" y="0"/>
          <a:ext cx="9144000" cy="721709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888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КЛАССИФИКАЦИЯ ВИРУСОВ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ДЕЗОКСИВИРУСЫ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РИБОВИРУСЫ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 ДНК двухнитчатая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 ДНК однонитчатая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 РНК двухнитчатая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 РНК однонитчатая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50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1.1.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Кубический тип симметрии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1.1.1.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Без внешних оболочек: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аденовирусы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1.1.2.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С внешними оболочками: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герпес-вирусы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1.2.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Смешанный тип симметрии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Т-четные бактериофаги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1.3.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Без определенного типа симметрии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оспенные вирусы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2.1.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Кубический тип симметрии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2.1.1.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Без внешних оболочек: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крысиный вирус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Килхама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аденосателлиты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1.1.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Кубический тип симметрии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1.1.1.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Без внешних оболочек: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реовирусы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0000"/>
                          </a:solidFill>
                          <a:effectLst/>
                          <a:latin typeface="Times New Roman" pitchFamily="18" charset="0"/>
                        </a:rPr>
                        <a:t>, вирусы раневых опухолей растений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2.1. </a:t>
                      </a: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Кубический тип симметрии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2.1.1.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Без внешних оболочек: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вирус полиомиелита 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энтеровирусы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риновирусы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2.2. </a:t>
                      </a: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Спиральный тип симметрии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2.2.1.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Без внешних оболочек: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вирус табачной мозаики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2.2.2.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С внешними оболочками: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вирусы гриппа, бешенства, онкогенные РНК-содержащие вирусы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43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2228850"/>
            <a:ext cx="27432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8435" name="Picture 4" descr="http://schools.keldysh.ru/school1413/bio/vilegzh/pict2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79" y="764704"/>
            <a:ext cx="41719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23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7987259"/>
              </p:ext>
            </p:extLst>
          </p:nvPr>
        </p:nvGraphicFramePr>
        <p:xfrm>
          <a:off x="3131840" y="-274161"/>
          <a:ext cx="5689600" cy="7040880"/>
        </p:xfrm>
        <a:graphic>
          <a:graphicData uri="http://schemas.openxmlformats.org/drawingml/2006/table">
            <a:tbl>
              <a:tblPr/>
              <a:tblGrid>
                <a:gridCol w="1706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3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Схематичное строение Т-фага кишечной палочки со мешанным типом симметрии.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кубоидальная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капсидная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головка,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двухнитчатая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ДНК,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стержень,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спиралеобразный сокращающийся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капсид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(чехол),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базальная пластинка,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хвостовые фибриллы.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94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8835" y="1340768"/>
            <a:ext cx="4186238" cy="485298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effectLst/>
                <a:latin typeface="Times New Roman" pitchFamily="18" charset="0"/>
              </a:rPr>
              <a:t>корь, свинка, грипп, полиомиелит, бешенство, оспа, желтая лихорадка, трахома, энцефалит, некоторые онкологические (опухолевые) болезни, СПИД, бородавки, герпес.</a:t>
            </a:r>
            <a:endParaRPr lang="ru-RU" sz="3200" dirty="0" smtClean="0">
              <a:effectLst/>
              <a:latin typeface="Times New Roman" pitchFamily="18" charset="0"/>
            </a:endParaRP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48958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3317" name="Picture 7" descr="pict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0768"/>
            <a:ext cx="3505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143504" y="5643578"/>
            <a:ext cx="331311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Ребенок, больной оспой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5716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Заболевания человека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510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44463"/>
            <a:ext cx="8229600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u="sng" dirty="0" smtClean="0"/>
              <a:t>Вирус гриппа А </a:t>
            </a:r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4214810" y="785794"/>
            <a:ext cx="46069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>
                <a:effectLst/>
              </a:rPr>
              <a:t>Вирус гриппа А</a:t>
            </a:r>
            <a:r>
              <a:rPr lang="ru-RU" sz="2800" dirty="0">
                <a:effectLst/>
              </a:rPr>
              <a:t> как правило вызывает заболевание средней или сильной тяжести. Поражает как человека, так и некоторых животных (лошадь, свинья, хорек, птицы). Именно вирусы гриппа А ответственны за появление пандемий и тяжелых эпидемий</a:t>
            </a:r>
            <a:r>
              <a:rPr lang="ru-RU" sz="2000" dirty="0">
                <a:effectLst/>
              </a:rPr>
              <a:t>. </a:t>
            </a:r>
          </a:p>
        </p:txBody>
      </p:sp>
      <p:pic>
        <p:nvPicPr>
          <p:cNvPr id="300045" name="Picture 13" descr="http://www.gripp.ru/about-gripp/img/about.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032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776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000"/>
    </mc:Choice>
    <mc:Fallback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29600" cy="1125538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Вирус гриппа В </a:t>
            </a: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-3857625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4000496" y="928670"/>
            <a:ext cx="514350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>
                <a:effectLst/>
                <a:latin typeface="Arial" charset="0"/>
                <a:ea typeface="Arial Unicode MS" pitchFamily="34" charset="-128"/>
                <a:cs typeface="Arial" charset="0"/>
              </a:rPr>
              <a:t>Вирус гриппа В</a:t>
            </a:r>
            <a:r>
              <a:rPr lang="ru-RU" sz="2800" dirty="0">
                <a:effectLst/>
                <a:latin typeface="Arial" charset="0"/>
                <a:ea typeface="Arial Unicode MS" pitchFamily="34" charset="-128"/>
                <a:cs typeface="Arial" charset="0"/>
              </a:rPr>
              <a:t> Как и вирус гриппа А, способен изменять свою </a:t>
            </a:r>
            <a:r>
              <a:rPr lang="ru-RU" sz="2800" dirty="0" err="1" smtClean="0">
                <a:effectLst/>
                <a:latin typeface="Arial" charset="0"/>
                <a:ea typeface="Arial Unicode MS" pitchFamily="34" charset="-128"/>
                <a:cs typeface="Arial" charset="0"/>
              </a:rPr>
              <a:t>антигенную</a:t>
            </a:r>
            <a:r>
              <a:rPr lang="en-US" sz="2800" dirty="0" smtClean="0">
                <a:effectLst/>
                <a:latin typeface="Arial" charset="0"/>
                <a:ea typeface="Arial Unicode MS" pitchFamily="34" charset="-128"/>
                <a:cs typeface="Arial" charset="0"/>
              </a:rPr>
              <a:t> </a:t>
            </a:r>
            <a:r>
              <a:rPr lang="ru-RU" sz="2800" dirty="0" smtClean="0">
                <a:effectLst/>
                <a:latin typeface="Arial" charset="0"/>
                <a:ea typeface="Arial Unicode MS" pitchFamily="34" charset="-128"/>
                <a:cs typeface="Arial" charset="0"/>
              </a:rPr>
              <a:t>структуру</a:t>
            </a:r>
            <a:r>
              <a:rPr lang="ru-RU" sz="2800" dirty="0">
                <a:effectLst/>
                <a:latin typeface="Arial" charset="0"/>
                <a:ea typeface="Arial Unicode MS" pitchFamily="34" charset="-128"/>
                <a:cs typeface="Arial" charset="0"/>
              </a:rPr>
              <a:t>. Однако эти процессы выражены менее четко, чем при гриппе типа А. Вирусы типа В не вызывают пандемии и обычно являются причиной локальных вспышек и эпидемий, иногда охватывающих одну или несколько стран. </a:t>
            </a:r>
          </a:p>
        </p:txBody>
      </p:sp>
      <p:pic>
        <p:nvPicPr>
          <p:cNvPr id="302088" name="Picture 8" descr="http://www.gripp.ru/about-gripp/img/about.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78270"/>
            <a:ext cx="3786183" cy="375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23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u="sng" dirty="0" smtClean="0"/>
              <a:t>Вирус гриппа С 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743156" y="1000108"/>
            <a:ext cx="540084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>
                <a:effectLst/>
              </a:rPr>
              <a:t>Вирус гриппа С</a:t>
            </a:r>
            <a:r>
              <a:rPr lang="ru-RU" sz="2800" dirty="0">
                <a:effectLst/>
              </a:rPr>
              <a:t> достаточно мало изучен. Известно, что в отличие от вирусов А и В, он содержит только 7 фрагментов нуклеиновой кислоты и один поверхностный антиген. Инфицирует только человека. Симптомы болезни обычно очень легкие, либо не проявляются вообще. Он не вызывает эпидемий и не приводит к серьезным последствиям. </a:t>
            </a:r>
          </a:p>
        </p:txBody>
      </p:sp>
      <p:pic>
        <p:nvPicPr>
          <p:cNvPr id="304134" name="Picture 6" descr="http://www.gripp.ru/about-gripp/img/about.26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5290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177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000"/>
    </mc:Choice>
    <mc:Fallback>
      <p:transition spd="slow" advTm="3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714776" cy="990600"/>
          </a:xfrm>
        </p:spPr>
        <p:txBody>
          <a:bodyPr/>
          <a:lstStyle/>
          <a:p>
            <a:r>
              <a:rPr lang="ru-RU" i="1" dirty="0" err="1" smtClean="0"/>
              <a:t>Короновирус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357430"/>
            <a:ext cx="3214678" cy="3023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357298"/>
            <a:ext cx="56436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Виновником </a:t>
            </a:r>
            <a:r>
              <a:rPr lang="ru-RU" sz="2800" dirty="0" smtClean="0"/>
              <a:t>эпидемии, распространяющейся сегодня по миру, стал </a:t>
            </a:r>
            <a:r>
              <a:rPr lang="ru-RU" sz="2800" dirty="0" err="1" smtClean="0"/>
              <a:t>коронавирус</a:t>
            </a:r>
            <a:r>
              <a:rPr lang="ru-RU" sz="2800" dirty="0" smtClean="0"/>
              <a:t>, вирусная частица в 0,1 микрона. Свое название он получил благодаря наростам на своей структуре, своеобразным шипам. Внутри вируса спрятан яд, с помощью которого он подчиняет себе зараженный организм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681031"/>
            <a:ext cx="2857488" cy="2687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449782"/>
            <a:ext cx="3441640" cy="3441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470" y="3440396"/>
            <a:ext cx="2957530" cy="34510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167" y="1071546"/>
            <a:ext cx="1736742" cy="2402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1000108"/>
            <a:ext cx="2500330" cy="250033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1129" y="2937877"/>
            <a:ext cx="1674957" cy="430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0" t="-1234" r="26099" b="1234"/>
          <a:stretch/>
        </p:blipFill>
        <p:spPr>
          <a:xfrm>
            <a:off x="3419749" y="3428582"/>
            <a:ext cx="2736427" cy="3433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35716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указать объект, который выпадает из данного перечня: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218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571868" y="3500438"/>
            <a:ext cx="5364162" cy="3098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effectLst/>
                <a:latin typeface="Times New Roman" pitchFamily="18" charset="0"/>
              </a:rPr>
              <a:t>Многие путают два совершенно различных понятия - ВИЧ-инфицированный и больной СПИДом. Разница заключается в том, что человек, инфицированный вирусом иммунодефицита, может в течение многих лет оставаться работоспособным, относительно здоровым человеком. Такой человек не представляет никакой опасности для окружающих </a:t>
            </a:r>
          </a:p>
        </p:txBody>
      </p:sp>
      <p:pic>
        <p:nvPicPr>
          <p:cNvPr id="14340" name="smena" descr="157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33845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85721" y="4286256"/>
            <a:ext cx="3357586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Трехмерное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изображение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вируса СПИДа</a:t>
            </a:r>
          </a:p>
        </p:txBody>
      </p:sp>
      <p:pic>
        <p:nvPicPr>
          <p:cNvPr id="14342" name="Picture 11" descr="Клетки иммунной системы, на которой видны мелкие красные частицы 'оккупантов' - вируса СПИ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9527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374491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000" b="1" i="1" u="sng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СПИД. ВИЧ.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6000760" y="2928934"/>
            <a:ext cx="288131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Вирус иммунодефицита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человека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493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901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4357694"/>
            <a:ext cx="3786214" cy="214314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effectLst/>
                <a:latin typeface="Times New Roman" pitchFamily="18" charset="0"/>
              </a:rPr>
              <a:t>У животных вирусы вызывают ящур, чуму, бешенство; у насекомых - </a:t>
            </a:r>
            <a:r>
              <a:rPr lang="ru-RU" b="1" dirty="0" err="1" smtClean="0">
                <a:effectLst/>
                <a:latin typeface="Times New Roman" pitchFamily="18" charset="0"/>
              </a:rPr>
              <a:t>полиэдроз</a:t>
            </a:r>
            <a:r>
              <a:rPr lang="ru-RU" b="1" dirty="0" smtClean="0">
                <a:effectLst/>
                <a:latin typeface="Times New Roman" pitchFamily="18" charset="0"/>
              </a:rPr>
              <a:t>, </a:t>
            </a:r>
            <a:r>
              <a:rPr lang="ru-RU" b="1" dirty="0" err="1" smtClean="0">
                <a:effectLst/>
                <a:latin typeface="Times New Roman" pitchFamily="18" charset="0"/>
              </a:rPr>
              <a:t>грануломатоз</a:t>
            </a:r>
            <a:r>
              <a:rPr lang="ru-RU" b="1" dirty="0" smtClean="0"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0" y="357166"/>
            <a:ext cx="4429123" cy="6429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4000" b="1" i="1" u="sng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Заболевания животных</a:t>
            </a:r>
          </a:p>
        </p:txBody>
      </p:sp>
      <p:pic>
        <p:nvPicPr>
          <p:cNvPr id="15364" name="Picture 5" descr="vir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228601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14282" y="3429000"/>
            <a:ext cx="3317871" cy="5000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Вирус бешенства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143504" y="428604"/>
            <a:ext cx="3744922" cy="5000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Заболевания </a:t>
            </a:r>
            <a:r>
              <a:rPr lang="ru-RU" sz="4000" b="1" i="1" u="sng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растений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57818" y="4357694"/>
            <a:ext cx="345916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atin typeface="Times New Roman" pitchFamily="18" charset="0"/>
              </a:rPr>
              <a:t>У растений - мозаику или иные изменения окраски листьев либо цветков, курчавость листьев и другие изменения формы, карликовость.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5" descr="pict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071546"/>
            <a:ext cx="3178168" cy="286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71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7962926" cy="219810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effectLst/>
                <a:latin typeface="Times New Roman" pitchFamily="18" charset="0"/>
              </a:rPr>
              <a:t>Открыты в 1917 году одновременно во Франции и Англии;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effectLst/>
                <a:latin typeface="Times New Roman" pitchFamily="18" charset="0"/>
              </a:rPr>
              <a:t>Используются при лечении заболеваний, вызываемых некоторыми бактериями (чума, тиф, дизентерия)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785786" y="428604"/>
            <a:ext cx="7488238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b="1" i="1" u="sng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Бактериофаги </a:t>
            </a:r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«пожиратели бактерий»</a:t>
            </a: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7412" name="Picture 5" descr="pic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857496"/>
            <a:ext cx="5761037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500298" y="5214950"/>
            <a:ext cx="453707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Фотография бактериофага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(увеличение 500000 раз </a:t>
            </a:r>
          </a:p>
        </p:txBody>
      </p:sp>
    </p:spTree>
    <p:extLst>
      <p:ext uri="{BB962C8B-B14F-4D97-AF65-F5344CB8AC3E}">
        <p14:creationId xmlns:p14="http://schemas.microsoft.com/office/powerpoint/2010/main" xmlns="" val="834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1.Вирус                      А.  Паразиты </a:t>
            </a:r>
            <a:r>
              <a:rPr lang="ru-RU" dirty="0" err="1" smtClean="0"/>
              <a:t>прокариотических</a:t>
            </a:r>
            <a:r>
              <a:rPr lang="ru-RU" dirty="0" smtClean="0"/>
              <a:t> организмов на            </a:t>
            </a:r>
          </a:p>
          <a:p>
            <a:r>
              <a:rPr lang="ru-RU" dirty="0" smtClean="0"/>
              <a:t>                                         генетическом </a:t>
            </a:r>
            <a:r>
              <a:rPr lang="ru-RU" dirty="0" smtClean="0"/>
              <a:t>уровне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2.Бактериофаг           Б. Неклеточные формы жизни, являющиеся </a:t>
            </a:r>
            <a:r>
              <a:rPr lang="ru-RU" dirty="0" smtClean="0"/>
              <a:t>                                                       паразитами </a:t>
            </a:r>
            <a:r>
              <a:rPr lang="ru-RU" dirty="0" err="1" smtClean="0"/>
              <a:t>эукариотическихклеток</a:t>
            </a:r>
            <a:r>
              <a:rPr lang="ru-RU" dirty="0" smtClean="0"/>
              <a:t> </a:t>
            </a:r>
            <a:r>
              <a:rPr lang="ru-RU" dirty="0" smtClean="0"/>
              <a:t>на генетическом уровне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Инфекция              В. Путь передачи инфекционного агента от одного</a:t>
            </a:r>
          </a:p>
          <a:p>
            <a:r>
              <a:rPr lang="ru-RU" dirty="0" smtClean="0"/>
              <a:t>			</a:t>
            </a:r>
            <a:r>
              <a:rPr lang="ru-RU" dirty="0" smtClean="0"/>
              <a:t>   организма </a:t>
            </a:r>
            <a:r>
              <a:rPr lang="ru-RU" dirty="0" smtClean="0"/>
              <a:t>к другому через окружающую среду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4. Горизонтальный   Г. Путь передачи инфекционного агента с половыми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путь </a:t>
            </a:r>
            <a:r>
              <a:rPr lang="ru-RU" dirty="0" smtClean="0"/>
              <a:t>передачи </a:t>
            </a:r>
            <a:r>
              <a:rPr lang="ru-RU" dirty="0" smtClean="0"/>
              <a:t> клетками</a:t>
            </a:r>
            <a:r>
              <a:rPr lang="ru-RU" dirty="0" smtClean="0"/>
              <a:t>, в хромосомы которых </a:t>
            </a:r>
            <a:r>
              <a:rPr lang="ru-RU" dirty="0" smtClean="0"/>
              <a:t>                                               встраивается наследственный </a:t>
            </a:r>
            <a:r>
              <a:rPr lang="ru-RU" dirty="0" smtClean="0"/>
              <a:t>материал вируса.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5. Вертикальный       Д. Процесс взаимодействия вируса (бактерии) и </a:t>
            </a:r>
          </a:p>
          <a:p>
            <a:r>
              <a:rPr lang="ru-RU" dirty="0" smtClean="0"/>
              <a:t>путь передачи        организма хозяина, включающий внедрение паразита, его размножение и выделение в окружающую среду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6. Клеточная              Е. Одно из наиболее важных биологических </a:t>
            </a:r>
            <a:r>
              <a:rPr lang="ru-RU" dirty="0" smtClean="0"/>
              <a:t>обобщений, теория </a:t>
            </a:r>
            <a:r>
              <a:rPr lang="ru-RU" dirty="0" smtClean="0"/>
              <a:t>согласно которому все организмы имеют </a:t>
            </a:r>
            <a:r>
              <a:rPr lang="ru-RU" dirty="0" err="1" smtClean="0"/>
              <a:t>клеточноестроение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Ключ к тесту:</a:t>
            </a:r>
            <a:r>
              <a:rPr lang="ru-RU" smtClean="0"/>
              <a:t>	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</a:t>
            </a:r>
            <a:r>
              <a:rPr lang="ru-RU" dirty="0" smtClean="0"/>
              <a:t>.-  Б;  2. - А;  3. -Д;  4.- В;  5. – Г; 6.- 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45134"/>
            <a:ext cx="3214678" cy="3023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449782"/>
            <a:ext cx="3441640" cy="3441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470" y="3440396"/>
            <a:ext cx="2957530" cy="34510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86" y="-9179"/>
            <a:ext cx="2476887" cy="3426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500042"/>
            <a:ext cx="3009551" cy="3009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3240" y="0"/>
            <a:ext cx="259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0538" y="0"/>
            <a:ext cx="276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4605" y="6371678"/>
            <a:ext cx="259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герпеса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549626"/>
            <a:ext cx="259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Бактериальная клетка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1129" y="2937877"/>
            <a:ext cx="1674957" cy="430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47773" y="2837368"/>
            <a:ext cx="375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табачной мозаики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0" t="-1234" r="26099" b="1234"/>
          <a:stretch/>
        </p:blipFill>
        <p:spPr>
          <a:xfrm>
            <a:off x="3419749" y="3428582"/>
            <a:ext cx="2736427" cy="3433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11536" y="6245261"/>
            <a:ext cx="259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2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b="1" i="1" u="sng" dirty="0" smtClean="0"/>
              <a:t>Эпиграф: </a:t>
            </a:r>
            <a:br>
              <a:rPr lang="ru-RU" b="1" i="1" u="sng" dirty="0" smtClean="0"/>
            </a:b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Стихийным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злом эволюции назвали ученые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сверхмельчайшие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формы жизни, не имеющие клеточного строения. Значение их огромно, и многое еще неизвестно об этих загадочных существах нашей планеты.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08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736"/>
            <a:ext cx="4677670" cy="2643206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b="1" i="1" dirty="0" smtClean="0"/>
              <a:t>В 1852 году русский ботаник Дмитрий Иосифович Ивановский  получил инфекционный экстракт из растений табака, пораженных мозаичной болезнью</a:t>
            </a:r>
          </a:p>
        </p:txBody>
      </p:sp>
      <p:pic>
        <p:nvPicPr>
          <p:cNvPr id="7174" name="Picture 8" descr="ivanov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909639"/>
            <a:ext cx="2922579" cy="314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34" y="3929066"/>
            <a:ext cx="83534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8251825"/>
            <a:r>
              <a:rPr lang="ru-RU" sz="2000" i="1" dirty="0">
                <a:effectLst/>
              </a:rPr>
              <a:t>  </a:t>
            </a:r>
            <a:r>
              <a:rPr lang="ru-RU" sz="2400" b="1" i="1" dirty="0" err="1">
                <a:solidFill>
                  <a:srgbClr val="FF0000"/>
                </a:solidFill>
                <a:effectLst/>
              </a:rPr>
              <a:t>Д.И.Ивановский</a:t>
            </a:r>
            <a:r>
              <a:rPr lang="ru-RU" sz="2400" b="1" i="1" dirty="0">
                <a:effectLst/>
              </a:rPr>
              <a:t> открыл вирусы - новую форму существования жизни. Своими исследованиями он заложил основы ряда научных направлений </a:t>
            </a:r>
            <a:r>
              <a:rPr lang="ru-RU" sz="2400" b="1" i="1" dirty="0" smtClean="0">
                <a:effectLst/>
              </a:rPr>
              <a:t>вирусологии.</a:t>
            </a:r>
            <a:endParaRPr lang="ru-RU" sz="2400" b="1" i="1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0042"/>
            <a:ext cx="7286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История изучения вирусов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939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Палочковидная частица вируса табачной мозаики.   Цифрами обозначены: (1) РНК-геном вируса, (2) капсомер, состоящий всего из одного протомера, (3) зрелый участок капсида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98" y="357166"/>
            <a:ext cx="9001188" cy="45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00232" y="4180344"/>
            <a:ext cx="478634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Палочковидная частица</a:t>
            </a:r>
          </a:p>
          <a:p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hlinkClick r:id="rId3" tooltip="Вирус табачной мозаики"/>
              </a:rPr>
              <a:t>вируса табачной мозаики</a:t>
            </a:r>
            <a:r>
              <a:rPr lang="ru-RU" sz="2400" b="1" dirty="0">
                <a:latin typeface="Times New Roman" pitchFamily="18" charset="0"/>
              </a:rPr>
              <a:t>.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Цифрами обозначены:</a:t>
            </a:r>
          </a:p>
          <a:p>
            <a:r>
              <a:rPr lang="ru-RU" sz="2400" b="1" dirty="0">
                <a:latin typeface="Times New Roman" pitchFamily="18" charset="0"/>
              </a:rPr>
              <a:t> (1) РНК-геном вируса, </a:t>
            </a:r>
          </a:p>
          <a:p>
            <a:r>
              <a:rPr lang="ru-RU" sz="2400" b="1" dirty="0">
                <a:latin typeface="Times New Roman" pitchFamily="18" charset="0"/>
              </a:rPr>
              <a:t>(2) </a:t>
            </a:r>
            <a:r>
              <a:rPr lang="ru-RU" sz="2400" b="1" dirty="0" err="1">
                <a:latin typeface="Times New Roman" pitchFamily="18" charset="0"/>
              </a:rPr>
              <a:t>капсомер</a:t>
            </a:r>
            <a:r>
              <a:rPr lang="ru-RU" sz="2400" b="1" dirty="0">
                <a:latin typeface="Times New Roman" pitchFamily="18" charset="0"/>
              </a:rPr>
              <a:t>, состоящий всего</a:t>
            </a:r>
          </a:p>
          <a:p>
            <a:r>
              <a:rPr lang="ru-RU" sz="2400" b="1" dirty="0">
                <a:latin typeface="Times New Roman" pitchFamily="18" charset="0"/>
              </a:rPr>
              <a:t> из одного </a:t>
            </a:r>
            <a:r>
              <a:rPr lang="ru-RU" sz="2400" b="1" dirty="0" err="1">
                <a:latin typeface="Times New Roman" pitchFamily="18" charset="0"/>
              </a:rPr>
              <a:t>протомера</a:t>
            </a:r>
            <a:r>
              <a:rPr lang="ru-RU" sz="2400" b="1" dirty="0">
                <a:latin typeface="Times New Roman" pitchFamily="18" charset="0"/>
              </a:rPr>
              <a:t>, (3) зрелый </a:t>
            </a:r>
          </a:p>
          <a:p>
            <a:r>
              <a:rPr lang="ru-RU" sz="2400" b="1" dirty="0">
                <a:latin typeface="Times New Roman" pitchFamily="18" charset="0"/>
              </a:rPr>
              <a:t>участок </a:t>
            </a:r>
            <a:r>
              <a:rPr lang="ru-RU" sz="2400" b="1" dirty="0" err="1">
                <a:latin typeface="Times New Roman" pitchFamily="18" charset="0"/>
              </a:rPr>
              <a:t>капсида</a:t>
            </a:r>
            <a:r>
              <a:rPr lang="ru-RU" sz="24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6858016" cy="419100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3200" b="1" dirty="0" err="1" smtClean="0">
                <a:effectLst/>
                <a:latin typeface="Times New Roman" pitchFamily="18" charset="0"/>
              </a:rPr>
              <a:t>Ви́рус</a:t>
            </a:r>
            <a:r>
              <a:rPr lang="ru-RU" sz="3200" b="1" dirty="0" smtClean="0">
                <a:effectLst/>
                <a:latin typeface="Times New Roman" pitchFamily="18" charset="0"/>
              </a:rPr>
              <a:t> (от </a:t>
            </a:r>
            <a:r>
              <a:rPr lang="ru-RU" sz="3200" b="1" dirty="0" smtClean="0">
                <a:effectLst/>
                <a:latin typeface="Times New Roman" pitchFamily="18" charset="0"/>
                <a:hlinkClick r:id="rId2" tooltip="Латинский язык"/>
              </a:rPr>
              <a:t>лат.</a:t>
            </a:r>
            <a:r>
              <a:rPr lang="ru-RU" sz="3200" b="1" dirty="0" smtClean="0">
                <a:effectLst/>
                <a:latin typeface="Times New Roman" pitchFamily="18" charset="0"/>
              </a:rPr>
              <a:t> </a:t>
            </a:r>
            <a:r>
              <a:rPr lang="ru-RU" sz="3200" b="1" i="1" dirty="0" err="1" smtClean="0">
                <a:effectLst/>
                <a:latin typeface="Times New Roman" pitchFamily="18" charset="0"/>
              </a:rPr>
              <a:t>virus</a:t>
            </a:r>
            <a:r>
              <a:rPr lang="ru-RU" sz="3200" b="1" dirty="0" smtClean="0">
                <a:effectLst/>
                <a:latin typeface="Times New Roman" pitchFamily="18" charset="0"/>
              </a:rPr>
              <a:t> — яд) — микроскопическая частица, способная инфицировать клетки живых организмов. Вирусы являются облигатными паразитами — они не способны размножаться вне клетки. В настоящее время известны вирусы, размножающиеся в клетках растений, животных, человека, грибов и бактерий (последних обычно называют бактериофагами).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28604"/>
            <a:ext cx="5643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Понятие о вирусах</a:t>
            </a:r>
          </a:p>
        </p:txBody>
      </p:sp>
    </p:spTree>
    <p:extLst>
      <p:ext uri="{BB962C8B-B14F-4D97-AF65-F5344CB8AC3E}">
        <p14:creationId xmlns:p14="http://schemas.microsoft.com/office/powerpoint/2010/main" xmlns="" val="16939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22152"/>
            <a:ext cx="5760640" cy="469913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effectLst/>
                <a:latin typeface="Times New Roman" pitchFamily="18" charset="0"/>
              </a:rPr>
              <a:t>Мельчайшие живые организмы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effectLst/>
                <a:latin typeface="Times New Roman" pitchFamily="18" charset="0"/>
              </a:rPr>
              <a:t>Размеры варьируют от 20 до 300 </a:t>
            </a:r>
            <a:r>
              <a:rPr lang="ru-RU" sz="3200" b="1" dirty="0" err="1" smtClean="0">
                <a:effectLst/>
                <a:latin typeface="Times New Roman" pitchFamily="18" charset="0"/>
              </a:rPr>
              <a:t>нм</a:t>
            </a:r>
            <a:endParaRPr lang="ru-RU" sz="3200" b="1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effectLst/>
                <a:latin typeface="Times New Roman" pitchFamily="18" charset="0"/>
              </a:rPr>
              <a:t>В среднем в 50 раз меньше бактерий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effectLst/>
                <a:latin typeface="Times New Roman" pitchFamily="18" charset="0"/>
              </a:rPr>
              <a:t>Нельзя увидеть с помощью светового микроскопа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effectLst/>
                <a:latin typeface="Times New Roman" pitchFamily="18" charset="0"/>
              </a:rPr>
              <a:t>Проходят через фильтры, не пропускающие бактерий</a:t>
            </a:r>
          </a:p>
        </p:txBody>
      </p:sp>
      <p:pic>
        <p:nvPicPr>
          <p:cNvPr id="6148" name="Picture 5" descr="vir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28" y="1785926"/>
            <a:ext cx="3143272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70" y="500042"/>
            <a:ext cx="5643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Размеры вирусов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165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176518"/>
            <a:ext cx="8750776" cy="1676400"/>
          </a:xfrm>
        </p:spPr>
        <p:txBody>
          <a:bodyPr/>
          <a:lstStyle/>
          <a:p>
            <a:pPr algn="ctr" eaLnBrk="1" hangingPunct="1"/>
            <a:r>
              <a:rPr lang="ru-RU" b="1" i="1" u="sng" dirty="0" smtClean="0"/>
              <a:t>Строение вирусов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-15877" y="1030920"/>
            <a:ext cx="91192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dirty="0">
                <a:effectLst/>
              </a:rPr>
              <a:t>     </a:t>
            </a:r>
            <a:r>
              <a:rPr lang="ru-RU" sz="2000" b="1" dirty="0"/>
              <a:t>Вирусы – неклеточные формы жизни. Они </a:t>
            </a:r>
            <a:r>
              <a:rPr lang="ru-RU" sz="2000" b="1" dirty="0" smtClean="0"/>
              <a:t>состоят </a:t>
            </a:r>
            <a:r>
              <a:rPr lang="ru-RU" sz="2000" b="1" dirty="0"/>
              <a:t>из фрагмента генетического материала (РНК или ДНК), составляющего сердцевину вируса, и защитной оболочки, которая называется </a:t>
            </a:r>
            <a:r>
              <a:rPr lang="ru-RU" sz="2000" b="1" dirty="0" err="1"/>
              <a:t>капсид</a:t>
            </a:r>
            <a:r>
              <a:rPr lang="ru-RU" sz="2000" b="1" dirty="0"/>
              <a:t>. У некоторых вирусов (герпес, грипп) есть дополнительная липопротеидная оболочка – </a:t>
            </a:r>
            <a:r>
              <a:rPr lang="ru-RU" sz="2000" b="1" dirty="0" err="1"/>
              <a:t>суперкапсид</a:t>
            </a:r>
            <a:r>
              <a:rPr lang="ru-RU" sz="2000" b="1" dirty="0"/>
              <a:t>, которая возникает из плазматической мембраны Вирусы не способны к самостоятельной жизнедеятельности. Они могут проявлять свойства живого, только попав в клетку-хозяина. </a:t>
            </a:r>
            <a:endParaRPr lang="ru-RU" sz="2400" b="1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357562"/>
            <a:ext cx="46265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25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356</TotalTime>
  <Words>874</Words>
  <Application>Microsoft Office PowerPoint</Application>
  <PresentationFormat>Экран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Ясность</vt:lpstr>
      <vt:lpstr>  Неклеточная форма жизни: Вирусы </vt:lpstr>
      <vt:lpstr>Слайд 2</vt:lpstr>
      <vt:lpstr>Слайд 3</vt:lpstr>
      <vt:lpstr>Эпиграф:  </vt:lpstr>
      <vt:lpstr>Слайд 5</vt:lpstr>
      <vt:lpstr>Слайд 6</vt:lpstr>
      <vt:lpstr>Слайд 7</vt:lpstr>
      <vt:lpstr>Слайд 8</vt:lpstr>
      <vt:lpstr>Строение вирусов </vt:lpstr>
      <vt:lpstr>Слайд 10</vt:lpstr>
      <vt:lpstr>Слайд 11</vt:lpstr>
      <vt:lpstr>Слайд 12</vt:lpstr>
      <vt:lpstr>Слайд 13</vt:lpstr>
      <vt:lpstr>Слайд 14</vt:lpstr>
      <vt:lpstr>Слайд 15</vt:lpstr>
      <vt:lpstr>Вирус гриппа А </vt:lpstr>
      <vt:lpstr>Вирус гриппа В </vt:lpstr>
      <vt:lpstr>Вирус гриппа С </vt:lpstr>
      <vt:lpstr>Короновирус</vt:lpstr>
      <vt:lpstr>Слайд 20</vt:lpstr>
      <vt:lpstr>Слайд 21</vt:lpstr>
      <vt:lpstr>Слайд 22</vt:lpstr>
      <vt:lpstr>Слайд 23</vt:lpstr>
      <vt:lpstr>Слайд 24</vt:lpstr>
      <vt:lpstr>Ключ к тесту:     1.-  Б;  2. - А;  3. -Д;  4.- В;  5. – Г; 6.- 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биологии  Неклеточная форма жизни. Вирусы</dc:title>
  <dc:creator>Учитель</dc:creator>
  <cp:lastModifiedBy>Ахметзянова</cp:lastModifiedBy>
  <cp:revision>60</cp:revision>
  <dcterms:created xsi:type="dcterms:W3CDTF">2012-03-03T15:33:30Z</dcterms:created>
  <dcterms:modified xsi:type="dcterms:W3CDTF">2022-11-21T16:00:56Z</dcterms:modified>
</cp:coreProperties>
</file>