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82" r:id="rId3"/>
    <p:sldId id="259" r:id="rId4"/>
    <p:sldId id="260" r:id="rId5"/>
    <p:sldId id="262" r:id="rId6"/>
    <p:sldId id="263" r:id="rId7"/>
    <p:sldId id="264" r:id="rId8"/>
    <p:sldId id="267" r:id="rId9"/>
    <p:sldId id="269" r:id="rId10"/>
    <p:sldId id="270" r:id="rId11"/>
    <p:sldId id="271" r:id="rId12"/>
    <p:sldId id="272" r:id="rId13"/>
    <p:sldId id="277" r:id="rId14"/>
    <p:sldId id="276" r:id="rId15"/>
    <p:sldId id="275" r:id="rId16"/>
    <p:sldId id="274" r:id="rId17"/>
    <p:sldId id="273" r:id="rId18"/>
  </p:sldIdLst>
  <p:sldSz cx="12192000" cy="6858000"/>
  <p:notesSz cx="7104063" cy="102346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2B2B2"/>
    <a:srgbClr val="202020"/>
    <a:srgbClr val="323232"/>
    <a:srgbClr val="CC3300"/>
    <a:srgbClr val="CC0000"/>
    <a:srgbClr val="FF33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78" autoAdjust="0"/>
    <p:restoredTop sz="94660"/>
  </p:normalViewPr>
  <p:slideViewPr>
    <p:cSldViewPr snapToGrid="0" showGuides="1">
      <p:cViewPr varScale="1">
        <p:scale>
          <a:sx n="89" d="100"/>
          <a:sy n="89" d="100"/>
        </p:scale>
        <p:origin x="379" y="77"/>
      </p:cViewPr>
      <p:guideLst>
        <p:guide orient="horz" pos="2153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en-US" smtClean="0"/>
              <a:t>11/23/2023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en-US" smtClean="0"/>
              <a:t>11/23/2023</a:t>
            </a:fld>
            <a:endParaRPr lang="en-US"/>
          </a:p>
        </p:txBody>
      </p:sp>
      <p:sp>
        <p:nvSpPr>
          <p:cNvPr id="4" name="Slide Image Placehoder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 Placeholder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322962"/>
            <a:ext cx="9144000" cy="2187001"/>
          </a:xfrm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6000">
                <a:effectLst/>
                <a:latin typeface="Calibri Light" panose="020F03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t>11/23/2023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+mj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t>11/23/2023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en-US" dirty="0">
                <a:sym typeface="+mn-ea"/>
              </a:rPr>
              <a:t>Click to edit Master text styles</a:t>
            </a:r>
            <a:endParaRPr lang="en-US" dirty="0"/>
          </a:p>
          <a:p>
            <a:pPr lvl="1"/>
            <a:r>
              <a:rPr lang="en-US" dirty="0">
                <a:sym typeface="+mn-ea"/>
              </a:rPr>
              <a:t>Second level</a:t>
            </a:r>
            <a:endParaRPr lang="en-US" dirty="0"/>
          </a:p>
          <a:p>
            <a:pPr lvl="2"/>
            <a:r>
              <a:rPr lang="en-US" dirty="0">
                <a:sym typeface="+mn-ea"/>
              </a:rPr>
              <a:t>Third level</a:t>
            </a:r>
            <a:endParaRPr lang="en-US" dirty="0"/>
          </a:p>
          <a:p>
            <a:pPr lvl="3"/>
            <a:r>
              <a:rPr lang="en-US" dirty="0">
                <a:sym typeface="+mn-ea"/>
              </a:rPr>
              <a:t>Fourth level</a:t>
            </a:r>
            <a:endParaRPr lang="en-US" dirty="0"/>
          </a:p>
          <a:p>
            <a:pPr lvl="4"/>
            <a:r>
              <a:rPr lang="en-US" dirty="0">
                <a:sym typeface="+mn-ea"/>
              </a:rPr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 anchor="ctr" anchorCtr="0">
            <a:normAutofit/>
          </a:bodyPr>
          <a:lstStyle>
            <a:lvl1pPr>
              <a:defRPr sz="4400" b="1">
                <a:effectLst/>
                <a:latin typeface="Calibri Light" panose="020F03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700" y="1825625"/>
            <a:ext cx="10515600" cy="435133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/>
              <a:t>Second level 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t>11/23/2023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3750945"/>
            <a:ext cx="9843135" cy="811530"/>
          </a:xfrm>
        </p:spPr>
        <p:txBody>
          <a:bodyPr anchor="b">
            <a:noAutofit/>
          </a:bodyPr>
          <a:lstStyle>
            <a:lvl1pPr>
              <a:defRPr sz="6000">
                <a:effectLst/>
              </a:defRPr>
            </a:lvl1pPr>
          </a:lstStyle>
          <a:p>
            <a:r>
              <a:rPr lang="en-US" dirty="0" smtClean="0">
                <a:sym typeface="+mn-ea"/>
              </a:rPr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610028"/>
            <a:ext cx="7321550" cy="647555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t>11/23/2023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>
            <a:normAutofit/>
          </a:bodyPr>
          <a:lstStyle>
            <a:lvl1pPr>
              <a:defRPr sz="4400" b="0" i="0">
                <a:effectLst/>
              </a:defRPr>
            </a:lvl1pPr>
          </a:lstStyle>
          <a:p>
            <a:r>
              <a:rPr lang="en-US" dirty="0" smtClean="0">
                <a:sym typeface="+mn-ea"/>
              </a:rPr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7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lnSpc>
                <a:spcPct val="150000"/>
              </a:lnSpc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1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kumimoji="0" lang="en-US" sz="2800" b="0" i="0" u="none" strike="noStrike" kern="1200" cap="none" spc="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>
              <a:lnSpc>
                <a:spcPct val="150000"/>
              </a:lnSpc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>
                <a:sym typeface="+mn-ea"/>
              </a:rPr>
              <a:t>Second level</a:t>
            </a:r>
            <a:endParaRPr lang="en-US" dirty="0"/>
          </a:p>
          <a:p>
            <a:pPr lvl="2"/>
            <a:r>
              <a:rPr lang="en-US" dirty="0">
                <a:sym typeface="+mn-ea"/>
              </a:rPr>
              <a:t>Third level</a:t>
            </a:r>
            <a:endParaRPr lang="en-US" dirty="0"/>
          </a:p>
          <a:p>
            <a:pPr lvl="3"/>
            <a:r>
              <a:rPr lang="en-US" dirty="0">
                <a:sym typeface="+mn-ea"/>
              </a:rPr>
              <a:t>Fourth level</a:t>
            </a:r>
            <a:endParaRPr lang="en-US" dirty="0"/>
          </a:p>
          <a:p>
            <a:pPr lvl="4"/>
            <a:r>
              <a:rPr lang="en-US" dirty="0">
                <a:sym typeface="+mn-ea"/>
              </a:rPr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t>11/23/2023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 dirty="0" smtClean="0">
                <a:sym typeface="+mn-ea"/>
              </a:rPr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en-US" dirty="0">
                <a:sym typeface="+mn-ea"/>
              </a:rPr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t>11/23/2023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>
            <a:lvl1pPr algn="ctr">
              <a:defRPr sz="4400" b="0">
                <a:effectLst/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t>11/23/2023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t>11/23/2023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747" y="127000"/>
            <a:ext cx="4165200" cy="1600200"/>
          </a:xfrm>
        </p:spPr>
        <p:txBody>
          <a:bodyPr anchor="ctr" anchorCtr="0">
            <a:normAutofit/>
          </a:bodyPr>
          <a:lstStyle>
            <a:lvl1pPr>
              <a:defRPr sz="3200" b="0">
                <a:effectLst/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4000" y="766354"/>
            <a:ext cx="5817375" cy="5094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1827" y="2057400"/>
            <a:ext cx="41652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en-US" smtClean="0"/>
              <a:t>11/23/2023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t>11/23/2023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en-US" dirty="0"/>
          </a:p>
          <a:p>
            <a:pPr lvl="3"/>
            <a:r>
              <a:rPr lang="en-US" dirty="0" smtClean="0"/>
              <a:t>Fourth level</a:t>
            </a:r>
            <a:endParaRPr lang="en-US" dirty="0"/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en-US" smtClean="0"/>
              <a:t>11/23/2023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49AE70B2-8BF9-45C0-BB95-33D1B9D3A854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Calibri Light" panose="020F0302020204030204" pitchFamily="34" charset="0"/>
          <a:ea typeface="+mj-ea"/>
          <a:cs typeface="+mj-cs"/>
        </a:defRPr>
      </a:lvl1pPr>
    </p:titleStyle>
    <p:bodyStyle>
      <a:lvl1pPr marL="0" marR="0" indent="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None/>
        <a:defRPr sz="2800" b="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effectLst/>
          <a:latin typeface="Calibri Light" panose="020F0302020204030204" pitchFamily="34" charset="0"/>
          <a:ea typeface="+mn-ea"/>
          <a:cs typeface="Calibri Light" panose="020F03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effectLst/>
          <a:latin typeface="Calibri Light" panose="020F0302020204030204" pitchFamily="34" charset="0"/>
          <a:ea typeface="+mn-ea"/>
          <a:cs typeface="Calibri Light" panose="020F03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effectLst/>
          <a:latin typeface="Calibri Light" panose="020F0302020204030204" pitchFamily="34" charset="0"/>
          <a:ea typeface="+mn-ea"/>
          <a:cs typeface="Calibri Light" panose="020F03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2" descr="1613405485_180-p-svetlo-bezhevii-fon-odnotonnii-pastelnii-19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2191365" cy="6858000"/>
          </a:xfrm>
          <a:prstGeom prst="rect">
            <a:avLst/>
          </a:prstGeom>
        </p:spPr>
      </p:pic>
      <p:sp>
        <p:nvSpPr>
          <p:cNvPr id="5" name="Текстовое поле 4"/>
          <p:cNvSpPr txBox="1"/>
          <p:nvPr/>
        </p:nvSpPr>
        <p:spPr>
          <a:xfrm>
            <a:off x="90153" y="388191"/>
            <a:ext cx="11857432" cy="126808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ru-RU" alt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Картотека игр с массажными мячиками</a:t>
            </a:r>
          </a:p>
          <a:p>
            <a:pPr algn="ctr"/>
            <a:r>
              <a:rPr lang="ru-RU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д</a:t>
            </a:r>
            <a:r>
              <a:rPr lang="ru-RU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ля детей раннего возраста</a:t>
            </a:r>
            <a:endParaRPr lang="ru-RU" altLang="en-US" sz="32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714445" y="5362739"/>
            <a:ext cx="58212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anose="02020603050405020304" charset="0"/>
                <a:cs typeface="Times New Roman" panose="02020603050405020304" charset="0"/>
              </a:rPr>
              <a:t>Автор: </a:t>
            </a:r>
            <a:r>
              <a:rPr lang="ru-RU" dirty="0" err="1">
                <a:latin typeface="Times New Roman" panose="02020603050405020304" charset="0"/>
                <a:cs typeface="Times New Roman" panose="02020603050405020304" charset="0"/>
              </a:rPr>
              <a:t>Шушакова</a:t>
            </a:r>
            <a:r>
              <a:rPr lang="ru-RU" dirty="0">
                <a:latin typeface="Times New Roman" panose="02020603050405020304" charset="0"/>
                <a:cs typeface="Times New Roman" panose="02020603050405020304" charset="0"/>
              </a:rPr>
              <a:t> София Романовна</a:t>
            </a:r>
          </a:p>
          <a:p>
            <a:r>
              <a:rPr lang="ru-RU" b="1" dirty="0">
                <a:latin typeface="Times New Roman" panose="02020603050405020304" charset="0"/>
                <a:cs typeface="Times New Roman" panose="02020603050405020304" charset="0"/>
              </a:rPr>
              <a:t>Организация: </a:t>
            </a:r>
            <a:r>
              <a:rPr lang="ru-RU" dirty="0">
                <a:latin typeface="Times New Roman" panose="02020603050405020304" charset="0"/>
                <a:cs typeface="Times New Roman" panose="02020603050405020304" charset="0"/>
              </a:rPr>
              <a:t>МБДОУ ДС №</a:t>
            </a:r>
            <a:r>
              <a:rPr lang="ru-RU" dirty="0" smtClean="0">
                <a:latin typeface="Times New Roman" panose="02020603050405020304" charset="0"/>
                <a:cs typeface="Times New Roman" panose="02020603050405020304" charset="0"/>
              </a:rPr>
              <a:t>47 Успех</a:t>
            </a:r>
            <a:endParaRPr lang="ru-RU" b="1" dirty="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ru-RU" b="1" dirty="0">
                <a:latin typeface="Times New Roman" panose="02020603050405020304" charset="0"/>
                <a:cs typeface="Times New Roman" panose="02020603050405020304" charset="0"/>
              </a:rPr>
              <a:t>Населенный пункт: </a:t>
            </a:r>
            <a:r>
              <a:rPr lang="ru-RU" dirty="0">
                <a:latin typeface="Times New Roman" panose="02020603050405020304" charset="0"/>
                <a:cs typeface="Times New Roman" panose="02020603050405020304" charset="0"/>
              </a:rPr>
              <a:t>г. Нижневартовск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693" y="1785632"/>
            <a:ext cx="5413419" cy="403877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1903" y="2067190"/>
            <a:ext cx="3556032" cy="27236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Замещающее содержимое 4" descr="1613405485_180-p-svetlo-bezhevii-fon-odnotonnii-pastelnii-193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-635" y="5080"/>
            <a:ext cx="12192635" cy="685292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7780" y="1528445"/>
            <a:ext cx="3787140" cy="686435"/>
          </a:xfrm>
        </p:spPr>
        <p:txBody>
          <a:bodyPr>
            <a:normAutofit/>
          </a:bodyPr>
          <a:lstStyle/>
          <a:p>
            <a:pPr algn="ctr"/>
            <a:r>
              <a:rPr lang="ru-RU" altLang="en-US" sz="180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Игра №8 «Быстрый мяч»</a:t>
            </a:r>
          </a:p>
        </p:txBody>
      </p:sp>
      <p:sp>
        <p:nvSpPr>
          <p:cNvPr id="4" name="Замещающее содержимое 3"/>
          <p:cNvSpPr>
            <a:spLocks noGrp="1"/>
          </p:cNvSpPr>
          <p:nvPr>
            <p:ph sz="half" idx="2"/>
          </p:nvPr>
        </p:nvSpPr>
        <p:spPr>
          <a:xfrm>
            <a:off x="530860" y="2341245"/>
            <a:ext cx="5181600" cy="2840355"/>
          </a:xfrm>
        </p:spPr>
        <p:txBody>
          <a:bodyPr/>
          <a:lstStyle/>
          <a:p>
            <a:pPr algn="ctr"/>
            <a:r>
              <a:rPr lang="ru-RU" altLang="en-US" sz="18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«Тише, мяч, не торопись,</a:t>
            </a:r>
          </a:p>
          <a:p>
            <a:pPr algn="ctr"/>
            <a:r>
              <a:rPr lang="ru-RU" altLang="en-US" sz="18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Ты по ручкам прокатись,</a:t>
            </a:r>
          </a:p>
          <a:p>
            <a:pPr algn="ctr"/>
            <a:r>
              <a:rPr lang="ru-RU" altLang="en-US" sz="18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Ты по ножкам прокатись,</a:t>
            </a:r>
          </a:p>
          <a:p>
            <a:pPr algn="ctr"/>
            <a:r>
              <a:rPr lang="ru-RU" altLang="en-US" sz="18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И обратно возрастись.»</a:t>
            </a:r>
          </a:p>
          <a:p>
            <a:pPr algn="ctr"/>
            <a:r>
              <a:rPr lang="ru-RU" altLang="en-US" sz="18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(</a:t>
            </a:r>
            <a:r>
              <a:rPr lang="ru-RU" altLang="en-US" sz="1800" i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движения </a:t>
            </a:r>
            <a:r>
              <a:rPr lang="ru-RU" altLang="en-US" sz="1800" i="1" dirty="0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соответствуют </a:t>
            </a:r>
            <a:r>
              <a:rPr lang="ru-RU" altLang="en-US" sz="1800" i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тексту</a:t>
            </a:r>
            <a:r>
              <a:rPr lang="ru-RU" altLang="en-US" sz="18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)</a:t>
            </a:r>
          </a:p>
        </p:txBody>
      </p:sp>
      <p:pic>
        <p:nvPicPr>
          <p:cNvPr id="3" name="Изображение 2" descr="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7700" y="1528445"/>
            <a:ext cx="3935730" cy="4264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Замещающее содержимое 4" descr="1613405485_180-p-svetlo-bezhevii-fon-odnotonnii-pastelnii-193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-8255"/>
            <a:ext cx="12192635" cy="685292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8005" y="1138555"/>
            <a:ext cx="5648960" cy="685800"/>
          </a:xfrm>
        </p:spPr>
        <p:txBody>
          <a:bodyPr>
            <a:normAutofit/>
          </a:bodyPr>
          <a:lstStyle/>
          <a:p>
            <a:pPr algn="ctr"/>
            <a:r>
              <a:rPr lang="ru-RU" altLang="en-US" sz="180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Игра №9 «Я мячом круги катаю»</a:t>
            </a:r>
          </a:p>
        </p:txBody>
      </p:sp>
      <p:sp>
        <p:nvSpPr>
          <p:cNvPr id="4" name="Замещающее содержимое 3"/>
          <p:cNvSpPr>
            <a:spLocks noGrp="1"/>
          </p:cNvSpPr>
          <p:nvPr>
            <p:ph sz="half" idx="2"/>
          </p:nvPr>
        </p:nvSpPr>
        <p:spPr>
          <a:xfrm>
            <a:off x="647700" y="2084070"/>
            <a:ext cx="5181600" cy="3872230"/>
          </a:xfrm>
        </p:spPr>
        <p:txBody>
          <a:bodyPr>
            <a:normAutofit/>
          </a:bodyPr>
          <a:lstStyle/>
          <a:p>
            <a:pPr algn="ctr"/>
            <a:r>
              <a:rPr lang="ru-RU" altLang="en-US" sz="18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«Я мячом круги катаю,</a:t>
            </a:r>
          </a:p>
          <a:p>
            <a:pPr algn="ctr"/>
            <a:r>
              <a:rPr lang="ru-RU" altLang="en-US" sz="18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Взад - вперед его гоняю.</a:t>
            </a:r>
          </a:p>
          <a:p>
            <a:pPr algn="ctr"/>
            <a:r>
              <a:rPr lang="ru-RU" altLang="en-US" sz="18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Им поглажу я ладошку,</a:t>
            </a:r>
          </a:p>
          <a:p>
            <a:pPr algn="ctr"/>
            <a:r>
              <a:rPr lang="ru-RU" altLang="en-US" sz="18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А потом сожму немножко.</a:t>
            </a:r>
          </a:p>
          <a:p>
            <a:pPr algn="ctr"/>
            <a:r>
              <a:rPr lang="ru-RU" altLang="en-US" sz="18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Каждым пальцем мяч прижму</a:t>
            </a:r>
          </a:p>
          <a:p>
            <a:pPr algn="ctr"/>
            <a:r>
              <a:rPr lang="ru-RU" altLang="en-US" sz="18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И другой рукой начну.»</a:t>
            </a:r>
          </a:p>
          <a:p>
            <a:pPr algn="ctr"/>
            <a:r>
              <a:rPr lang="ru-RU" altLang="en-US" sz="18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(</a:t>
            </a:r>
            <a:r>
              <a:rPr lang="ru-RU" altLang="en-US" sz="1800" i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движения соответствуют тексту</a:t>
            </a:r>
            <a:r>
              <a:rPr lang="ru-RU" altLang="en-US" sz="18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)</a:t>
            </a:r>
          </a:p>
        </p:txBody>
      </p:sp>
      <p:pic>
        <p:nvPicPr>
          <p:cNvPr id="3" name="Изображение 2" descr="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8715" y="944245"/>
            <a:ext cx="2503170" cy="54127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Замещающее содержимое 4" descr="1613405485_180-p-svetlo-bezhevii-fon-odnotonnii-pastelnii-193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-8255"/>
            <a:ext cx="12192635" cy="685292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33575" y="608330"/>
            <a:ext cx="3208020" cy="663575"/>
          </a:xfrm>
        </p:spPr>
        <p:txBody>
          <a:bodyPr>
            <a:normAutofit/>
          </a:bodyPr>
          <a:lstStyle/>
          <a:p>
            <a:pPr algn="ctr"/>
            <a:r>
              <a:rPr lang="ru-RU" altLang="en-US" sz="180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Игра №10 «Мячик - ежик»</a:t>
            </a:r>
          </a:p>
        </p:txBody>
      </p:sp>
      <p:sp>
        <p:nvSpPr>
          <p:cNvPr id="4" name="Замещающее содержимое 3"/>
          <p:cNvSpPr>
            <a:spLocks noGrp="1"/>
          </p:cNvSpPr>
          <p:nvPr>
            <p:ph sz="half" idx="2"/>
          </p:nvPr>
        </p:nvSpPr>
        <p:spPr>
          <a:xfrm>
            <a:off x="309880" y="1370330"/>
            <a:ext cx="6455410" cy="5154930"/>
          </a:xfrm>
        </p:spPr>
        <p:txBody>
          <a:bodyPr>
            <a:noAutofit/>
          </a:bodyPr>
          <a:lstStyle/>
          <a:p>
            <a:pPr algn="ctr"/>
            <a:r>
              <a:rPr lang="ru-RU" altLang="en-US" sz="18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«Мячик - ежик мы возьмем,</a:t>
            </a:r>
          </a:p>
          <a:p>
            <a:pPr algn="ctr"/>
            <a:r>
              <a:rPr lang="ru-RU" altLang="en-US" sz="18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Покатаем и потрем. (</a:t>
            </a:r>
            <a:r>
              <a:rPr lang="ru-RU" altLang="en-US" sz="1800" i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катаем между ладошек</a:t>
            </a:r>
            <a:r>
              <a:rPr lang="ru-RU" altLang="en-US" sz="18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)</a:t>
            </a:r>
          </a:p>
          <a:p>
            <a:pPr algn="ctr"/>
            <a:r>
              <a:rPr lang="ru-RU" altLang="en-US" sz="18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Вверх подбросим и поймаем,</a:t>
            </a:r>
          </a:p>
          <a:p>
            <a:pPr algn="ctr"/>
            <a:r>
              <a:rPr lang="ru-RU" altLang="en-US" sz="18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И иголки посчитаем. </a:t>
            </a:r>
          </a:p>
          <a:p>
            <a:pPr algn="ctr"/>
            <a:r>
              <a:rPr lang="ru-RU" altLang="en-US" sz="1800" i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(пальцами одной руки нажимаем на мяч</a:t>
            </a:r>
            <a:r>
              <a:rPr lang="ru-RU" altLang="en-US" sz="18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)</a:t>
            </a:r>
          </a:p>
          <a:p>
            <a:pPr algn="ctr"/>
            <a:r>
              <a:rPr lang="ru-RU" altLang="en-US" sz="18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Пустим ежика на стол (</a:t>
            </a:r>
            <a:r>
              <a:rPr lang="ru-RU" altLang="en-US" sz="1800" i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кладем мячик на стол</a:t>
            </a:r>
            <a:r>
              <a:rPr lang="ru-RU" altLang="en-US" sz="18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)</a:t>
            </a:r>
          </a:p>
          <a:p>
            <a:pPr algn="ctr"/>
            <a:r>
              <a:rPr lang="ru-RU" altLang="en-US" sz="18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Ручкой ежика прижмем (</a:t>
            </a:r>
            <a:r>
              <a:rPr lang="ru-RU" altLang="en-US" sz="1800" i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ладонью прижимаем мячик</a:t>
            </a:r>
            <a:r>
              <a:rPr lang="ru-RU" altLang="en-US" sz="18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)</a:t>
            </a:r>
          </a:p>
          <a:p>
            <a:pPr algn="ctr"/>
            <a:r>
              <a:rPr lang="ru-RU" altLang="en-US" sz="18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И немножко покатаем (</a:t>
            </a:r>
            <a:r>
              <a:rPr lang="ru-RU" altLang="en-US" sz="1800" i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ладонью катаем мячик</a:t>
            </a:r>
            <a:r>
              <a:rPr lang="ru-RU" altLang="en-US" sz="18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)</a:t>
            </a:r>
          </a:p>
          <a:p>
            <a:pPr algn="ctr"/>
            <a:r>
              <a:rPr lang="ru-RU" altLang="en-US" sz="18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Потом ручку поменяем и еще немного покатаем» </a:t>
            </a:r>
          </a:p>
        </p:txBody>
      </p:sp>
      <p:pic>
        <p:nvPicPr>
          <p:cNvPr id="3" name="Изображение 2" descr="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4080" y="722630"/>
            <a:ext cx="4641850" cy="58026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Замещающее содержимое 4" descr="1613405485_180-p-svetlo-bezhevii-fon-odnotonnii-pastelnii-193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-8255"/>
            <a:ext cx="12192635" cy="685292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7700" y="781050"/>
            <a:ext cx="4747260" cy="565785"/>
          </a:xfrm>
        </p:spPr>
        <p:txBody>
          <a:bodyPr/>
          <a:lstStyle/>
          <a:p>
            <a:pPr algn="ctr"/>
            <a:r>
              <a:rPr lang="ru-RU" altLang="en-US" sz="180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Игра №11 «Колючий ежик»</a:t>
            </a:r>
          </a:p>
        </p:txBody>
      </p:sp>
      <p:sp>
        <p:nvSpPr>
          <p:cNvPr id="4" name="Замещающее содержимое 3"/>
          <p:cNvSpPr>
            <a:spLocks noGrp="1"/>
          </p:cNvSpPr>
          <p:nvPr>
            <p:ph sz="half" idx="2"/>
          </p:nvPr>
        </p:nvSpPr>
        <p:spPr>
          <a:xfrm>
            <a:off x="71755" y="1417320"/>
            <a:ext cx="5505450" cy="4351655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altLang="en-US" sz="20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«Мы возьмем в ладоши «Ежик»,</a:t>
            </a:r>
          </a:p>
          <a:p>
            <a:pPr algn="ctr"/>
            <a:r>
              <a:rPr lang="ru-RU" altLang="en-US" sz="20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И потом его слегка</a:t>
            </a:r>
          </a:p>
          <a:p>
            <a:pPr algn="ctr"/>
            <a:r>
              <a:rPr lang="ru-RU" altLang="en-US" sz="20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(в одной руке держим мячик, другой проводим по нему)</a:t>
            </a:r>
          </a:p>
          <a:p>
            <a:pPr algn="ctr"/>
            <a:r>
              <a:rPr lang="ru-RU" altLang="en-US" sz="20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Разглядим его иголки </a:t>
            </a:r>
          </a:p>
          <a:p>
            <a:pPr algn="ctr"/>
            <a:r>
              <a:rPr lang="ru-RU" altLang="en-US" sz="20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(меняем руку, делаем тоже самое)</a:t>
            </a:r>
          </a:p>
          <a:p>
            <a:pPr algn="ctr"/>
            <a:r>
              <a:rPr lang="ru-RU" altLang="en-US" sz="20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Помассируем бока.»</a:t>
            </a:r>
          </a:p>
          <a:p>
            <a:pPr algn="ctr"/>
            <a:r>
              <a:rPr lang="ru-RU" altLang="en-US" sz="20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(катаем между ладоней)</a:t>
            </a:r>
          </a:p>
        </p:txBody>
      </p:sp>
      <p:pic>
        <p:nvPicPr>
          <p:cNvPr id="3" name="Изображение 2" descr="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6895" y="1574165"/>
            <a:ext cx="6389370" cy="36874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Замещающее содержимое 4" descr="1613405485_180-p-svetlo-bezhevii-fon-odnotonnii-pastelnii-193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5080"/>
            <a:ext cx="12192635" cy="685292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7735" y="1036320"/>
            <a:ext cx="4638040" cy="685800"/>
          </a:xfrm>
        </p:spPr>
        <p:txBody>
          <a:bodyPr>
            <a:normAutofit/>
          </a:bodyPr>
          <a:lstStyle/>
          <a:p>
            <a:pPr algn="ctr"/>
            <a:r>
              <a:rPr lang="ru-RU" altLang="en-US" sz="180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Игра №12 «Ежик я в руках кручу»</a:t>
            </a:r>
          </a:p>
        </p:txBody>
      </p:sp>
      <p:sp>
        <p:nvSpPr>
          <p:cNvPr id="4" name="Замещающее содержимое 3"/>
          <p:cNvSpPr>
            <a:spLocks noGrp="1"/>
          </p:cNvSpPr>
          <p:nvPr>
            <p:ph sz="half" idx="2"/>
          </p:nvPr>
        </p:nvSpPr>
        <p:spPr>
          <a:xfrm>
            <a:off x="801370" y="1814195"/>
            <a:ext cx="4636770" cy="4351655"/>
          </a:xfrm>
        </p:spPr>
        <p:txBody>
          <a:bodyPr>
            <a:normAutofit/>
          </a:bodyPr>
          <a:lstStyle/>
          <a:p>
            <a:pPr algn="ctr"/>
            <a:r>
              <a:rPr lang="ru-RU" altLang="en-US" sz="18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«Ежик» я кручу верчу,</a:t>
            </a:r>
          </a:p>
          <a:p>
            <a:pPr algn="ctr"/>
            <a:r>
              <a:rPr lang="ru-RU" altLang="en-US" sz="18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(</a:t>
            </a:r>
            <a:r>
              <a:rPr lang="ru-RU" altLang="en-US" sz="1800" i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пальчиками крутим мячик</a:t>
            </a:r>
            <a:r>
              <a:rPr lang="ru-RU" altLang="en-US" sz="18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)</a:t>
            </a:r>
          </a:p>
          <a:p>
            <a:pPr algn="ctr"/>
            <a:r>
              <a:rPr lang="ru-RU" altLang="en-US" sz="18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Поиграть я с ним хочу.</a:t>
            </a:r>
          </a:p>
          <a:p>
            <a:pPr algn="ctr"/>
            <a:r>
              <a:rPr lang="ru-RU" altLang="en-US" sz="18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Домик сделаю в ладошках </a:t>
            </a:r>
          </a:p>
          <a:p>
            <a:pPr algn="ctr"/>
            <a:r>
              <a:rPr lang="ru-RU" altLang="en-US" sz="18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(</a:t>
            </a:r>
            <a:r>
              <a:rPr lang="ru-RU" altLang="en-US" sz="1800" i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прячем мячик в ладошках</a:t>
            </a:r>
            <a:r>
              <a:rPr lang="ru-RU" altLang="en-US" sz="18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)</a:t>
            </a:r>
          </a:p>
          <a:p>
            <a:pPr algn="ctr"/>
            <a:r>
              <a:rPr lang="ru-RU" altLang="en-US" sz="18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Не достанет его кошка.»</a:t>
            </a:r>
          </a:p>
          <a:p>
            <a:pPr algn="ctr"/>
            <a:r>
              <a:rPr lang="ru-RU" altLang="en-US" sz="18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(</a:t>
            </a:r>
            <a:r>
              <a:rPr lang="ru-RU" altLang="en-US" sz="1800" i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прижимаем ладошки к себе</a:t>
            </a:r>
            <a:r>
              <a:rPr lang="ru-RU" altLang="en-US" sz="18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)</a:t>
            </a:r>
          </a:p>
          <a:p>
            <a:endParaRPr lang="ru-RU" altLang="en-US" sz="1800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3" name="Изображение 2" descr="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5260" y="1006475"/>
            <a:ext cx="4801235" cy="48012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Замещающее содержимое 4" descr="1613405485_180-p-svetlo-bezhevii-fon-odnotonnii-pastelnii-193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5080"/>
            <a:ext cx="12192635" cy="685292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3770" y="1128395"/>
            <a:ext cx="3898265" cy="696595"/>
          </a:xfrm>
        </p:spPr>
        <p:txBody>
          <a:bodyPr>
            <a:normAutofit/>
          </a:bodyPr>
          <a:lstStyle/>
          <a:p>
            <a:pPr algn="ctr"/>
            <a:r>
              <a:rPr lang="ru-RU" altLang="en-US" sz="180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Игра №13 «Месим тесто»</a:t>
            </a:r>
          </a:p>
        </p:txBody>
      </p:sp>
      <p:sp>
        <p:nvSpPr>
          <p:cNvPr id="4" name="Замещающее содержимое 3"/>
          <p:cNvSpPr>
            <a:spLocks noGrp="1"/>
          </p:cNvSpPr>
          <p:nvPr>
            <p:ph sz="half" idx="2"/>
          </p:nvPr>
        </p:nvSpPr>
        <p:spPr>
          <a:xfrm>
            <a:off x="111760" y="1824990"/>
            <a:ext cx="5181600" cy="4134485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altLang="en-US" sz="18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«Месим, месим тесто </a:t>
            </a:r>
          </a:p>
          <a:p>
            <a:pPr algn="ctr"/>
            <a:r>
              <a:rPr lang="ru-RU" altLang="en-US" sz="18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(</a:t>
            </a:r>
            <a:r>
              <a:rPr lang="ru-RU" altLang="en-US" sz="1800" i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сжимаем мяч в одной руке</a:t>
            </a:r>
            <a:r>
              <a:rPr lang="ru-RU" altLang="en-US" sz="18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)</a:t>
            </a:r>
          </a:p>
          <a:p>
            <a:pPr algn="ctr"/>
            <a:r>
              <a:rPr lang="ru-RU" altLang="en-US" sz="18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Есть в печке место</a:t>
            </a:r>
          </a:p>
          <a:p>
            <a:pPr algn="ctr"/>
            <a:r>
              <a:rPr lang="ru-RU" altLang="en-US" sz="18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(</a:t>
            </a:r>
            <a:r>
              <a:rPr lang="ru-RU" altLang="en-US" sz="1800" i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перекладываем и сжимаем мяч другой рукой</a:t>
            </a:r>
            <a:r>
              <a:rPr lang="ru-RU" altLang="en-US" sz="18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)</a:t>
            </a:r>
          </a:p>
          <a:p>
            <a:pPr algn="ctr"/>
            <a:r>
              <a:rPr lang="ru-RU" altLang="en-US" sz="18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Я для милой мамочки </a:t>
            </a:r>
          </a:p>
          <a:p>
            <a:pPr algn="ctr"/>
            <a:r>
              <a:rPr lang="ru-RU" altLang="en-US" sz="18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(</a:t>
            </a:r>
            <a:r>
              <a:rPr lang="ru-RU" altLang="en-US" sz="1800" i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сжимаем мяч двумя руками несколько раз</a:t>
            </a:r>
            <a:r>
              <a:rPr lang="ru-RU" altLang="en-US" sz="18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)</a:t>
            </a:r>
          </a:p>
          <a:p>
            <a:pPr algn="ctr"/>
            <a:r>
              <a:rPr lang="ru-RU" altLang="en-US" sz="18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Испеку два пряничка.»</a:t>
            </a:r>
          </a:p>
          <a:p>
            <a:pPr algn="ctr"/>
            <a:r>
              <a:rPr lang="ru-RU" altLang="en-US" sz="18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(</a:t>
            </a:r>
            <a:r>
              <a:rPr lang="ru-RU" altLang="en-US" sz="1800" i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катаем мяч между ладонями</a:t>
            </a:r>
            <a:r>
              <a:rPr lang="ru-RU" altLang="en-US" sz="18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)</a:t>
            </a:r>
          </a:p>
        </p:txBody>
      </p:sp>
      <p:pic>
        <p:nvPicPr>
          <p:cNvPr id="3" name="Изображение 2" descr="14"/>
          <p:cNvPicPr>
            <a:picLocks noChangeAspect="1"/>
          </p:cNvPicPr>
          <p:nvPr/>
        </p:nvPicPr>
        <p:blipFill>
          <a:blip r:embed="rId3"/>
          <a:srcRect t="23108" b="23160"/>
          <a:stretch>
            <a:fillRect/>
          </a:stretch>
        </p:blipFill>
        <p:spPr>
          <a:xfrm>
            <a:off x="5393690" y="1686560"/>
            <a:ext cx="6689725" cy="3594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Замещающее содержимое 4" descr="1613405485_180-p-svetlo-bezhevii-fon-odnotonnii-pastelnii-193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-8255"/>
            <a:ext cx="12192635" cy="685292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26870" y="952500"/>
            <a:ext cx="2907665" cy="707390"/>
          </a:xfrm>
        </p:spPr>
        <p:txBody>
          <a:bodyPr/>
          <a:lstStyle/>
          <a:p>
            <a:pPr algn="ctr"/>
            <a:r>
              <a:rPr lang="ru-RU" altLang="en-US" sz="180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Игра №14 «Орех»</a:t>
            </a:r>
          </a:p>
        </p:txBody>
      </p:sp>
      <p:sp>
        <p:nvSpPr>
          <p:cNvPr id="4" name="Замещающее содержимое 3"/>
          <p:cNvSpPr>
            <a:spLocks noGrp="1"/>
          </p:cNvSpPr>
          <p:nvPr>
            <p:ph sz="half" idx="2"/>
          </p:nvPr>
        </p:nvSpPr>
        <p:spPr>
          <a:xfrm>
            <a:off x="490220" y="1659890"/>
            <a:ext cx="5181600" cy="4351338"/>
          </a:xfrm>
        </p:spPr>
        <p:txBody>
          <a:bodyPr>
            <a:normAutofit/>
          </a:bodyPr>
          <a:lstStyle/>
          <a:p>
            <a:pPr algn="ctr"/>
            <a:r>
              <a:rPr lang="ru-RU" altLang="en-US" sz="18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«Я катаю свой орех.</a:t>
            </a:r>
          </a:p>
          <a:p>
            <a:pPr algn="ctr"/>
            <a:r>
              <a:rPr lang="ru-RU" altLang="en-US" sz="18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По ладоням снизу вверх.</a:t>
            </a:r>
          </a:p>
          <a:p>
            <a:pPr algn="ctr"/>
            <a:r>
              <a:rPr lang="ru-RU" altLang="en-US" sz="18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А потом обратно,</a:t>
            </a:r>
          </a:p>
          <a:p>
            <a:pPr algn="ctr"/>
            <a:r>
              <a:rPr lang="ru-RU" altLang="en-US" sz="18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Чтоб стало мне приятно.</a:t>
            </a:r>
          </a:p>
          <a:p>
            <a:pPr algn="ctr"/>
            <a:r>
              <a:rPr lang="ru-RU" altLang="en-US" sz="18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Я катаю свой орех,</a:t>
            </a:r>
          </a:p>
          <a:p>
            <a:pPr algn="ctr"/>
            <a:r>
              <a:rPr lang="ru-RU" altLang="en-US" sz="18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Чтоб стал круглее всех.»</a:t>
            </a:r>
          </a:p>
          <a:p>
            <a:pPr algn="ctr"/>
            <a:r>
              <a:rPr lang="ru-RU" altLang="en-US" sz="18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(</a:t>
            </a:r>
            <a:r>
              <a:rPr lang="ru-RU" altLang="en-US" sz="1800" i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движения соответствуют тексту</a:t>
            </a:r>
            <a:r>
              <a:rPr lang="ru-RU" altLang="en-US" sz="18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)</a:t>
            </a:r>
          </a:p>
        </p:txBody>
      </p:sp>
      <p:pic>
        <p:nvPicPr>
          <p:cNvPr id="3" name="Изображение 2" descr="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9615" y="498475"/>
            <a:ext cx="3476625" cy="56762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Замещающее содержимое 4" descr="1613405485_180-p-svetlo-bezhevii-fon-odnotonnii-pastelnii-193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-8255"/>
            <a:ext cx="12192635" cy="685292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8085" y="984885"/>
            <a:ext cx="3427730" cy="663575"/>
          </a:xfrm>
        </p:spPr>
        <p:txBody>
          <a:bodyPr>
            <a:normAutofit/>
          </a:bodyPr>
          <a:lstStyle/>
          <a:p>
            <a:pPr algn="ctr"/>
            <a:r>
              <a:rPr lang="ru-RU" altLang="en-US" sz="180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Игра №15 «Непростой мячик»</a:t>
            </a:r>
          </a:p>
        </p:txBody>
      </p:sp>
      <p:sp>
        <p:nvSpPr>
          <p:cNvPr id="4" name="Замещающее содержимое 3"/>
          <p:cNvSpPr>
            <a:spLocks noGrp="1"/>
          </p:cNvSpPr>
          <p:nvPr>
            <p:ph sz="half" idx="2"/>
          </p:nvPr>
        </p:nvSpPr>
        <p:spPr>
          <a:xfrm>
            <a:off x="311150" y="1711960"/>
            <a:ext cx="5181600" cy="4351338"/>
          </a:xfrm>
        </p:spPr>
        <p:txBody>
          <a:bodyPr>
            <a:normAutofit/>
          </a:bodyPr>
          <a:lstStyle/>
          <a:p>
            <a:pPr algn="ctr"/>
            <a:r>
              <a:rPr lang="ru-RU" altLang="en-US" sz="18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Этот мячик не простой,</a:t>
            </a:r>
          </a:p>
          <a:p>
            <a:pPr algn="ctr"/>
            <a:r>
              <a:rPr lang="ru-RU" altLang="en-US" sz="18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Весь колючий, вот такой!</a:t>
            </a:r>
          </a:p>
          <a:p>
            <a:pPr algn="ctr"/>
            <a:r>
              <a:rPr lang="ru-RU" altLang="en-US" sz="18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Меж </a:t>
            </a:r>
            <a:r>
              <a:rPr lang="ru-RU" altLang="en-US" sz="1800" dirty="0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ладошками </a:t>
            </a:r>
            <a:r>
              <a:rPr lang="ru-RU" altLang="en-US" sz="18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кладем,</a:t>
            </a:r>
          </a:p>
          <a:p>
            <a:pPr algn="ctr"/>
            <a:r>
              <a:rPr lang="ru-RU" altLang="en-US" sz="18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Им ладошки разотрем.</a:t>
            </a:r>
          </a:p>
          <a:p>
            <a:pPr algn="ctr"/>
            <a:r>
              <a:rPr lang="ru-RU" altLang="en-US" sz="18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Вверх, вниз его катаем,</a:t>
            </a:r>
          </a:p>
          <a:p>
            <a:pPr algn="ctr"/>
            <a:r>
              <a:rPr lang="ru-RU" altLang="en-US" sz="18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Свои ручки развиваем.</a:t>
            </a:r>
          </a:p>
          <a:p>
            <a:pPr algn="ctr"/>
            <a:r>
              <a:rPr lang="ru-RU" altLang="en-US" sz="18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(</a:t>
            </a:r>
            <a:r>
              <a:rPr lang="ru-RU" altLang="en-US" sz="1800" i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движения соответствуют тексту</a:t>
            </a:r>
            <a:r>
              <a:rPr lang="ru-RU" altLang="en-US" sz="18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)</a:t>
            </a:r>
          </a:p>
        </p:txBody>
      </p:sp>
      <p:pic>
        <p:nvPicPr>
          <p:cNvPr id="3" name="Изображение 2" descr="16"/>
          <p:cNvPicPr>
            <a:picLocks noChangeAspect="1"/>
          </p:cNvPicPr>
          <p:nvPr/>
        </p:nvPicPr>
        <p:blipFill>
          <a:blip r:embed="rId3"/>
          <a:srcRect t="5295"/>
          <a:stretch>
            <a:fillRect/>
          </a:stretch>
        </p:blipFill>
        <p:spPr>
          <a:xfrm>
            <a:off x="6262370" y="984885"/>
            <a:ext cx="4938395" cy="46767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Замещающее содержимое 3" descr="1613405485_180-p-svetlo-bezhevii-fon-odnotonnii-pastelnii-19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270"/>
            <a:ext cx="12191365" cy="685673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616585"/>
          </a:xfrm>
        </p:spPr>
        <p:txBody>
          <a:bodyPr>
            <a:normAutofit/>
          </a:bodyPr>
          <a:lstStyle/>
          <a:p>
            <a:pPr algn="ctr"/>
            <a:r>
              <a:rPr lang="ru-RU" altLang="en-US" sz="2000">
                <a:latin typeface="Times New Roman" panose="02020603050405020304" charset="0"/>
                <a:cs typeface="Times New Roman" panose="02020603050405020304" charset="0"/>
              </a:rPr>
              <a:t>Для чего нужны игры с массажным мячиком для детей?</a:t>
            </a:r>
          </a:p>
        </p:txBody>
      </p:sp>
      <p:sp>
        <p:nvSpPr>
          <p:cNvPr id="6" name="Текстовое поле 5"/>
          <p:cNvSpPr txBox="1"/>
          <p:nvPr/>
        </p:nvSpPr>
        <p:spPr>
          <a:xfrm>
            <a:off x="121285" y="1174750"/>
            <a:ext cx="11948795" cy="466344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charset="0"/>
              <a:buChar char="v"/>
            </a:pPr>
            <a:r>
              <a:rPr lang="ru-RU" altLang="en-US">
                <a:latin typeface="Times New Roman" panose="02020603050405020304" charset="0"/>
                <a:cs typeface="Times New Roman" panose="02020603050405020304" charset="0"/>
                <a:sym typeface="+mn-ea"/>
              </a:rPr>
              <a:t>Ребристая игольчатая поверхность мяча воздействует на нервные окончания, улучшает приток крови и активизирует кровообращение. Массажный мячик ускоряет капиллярный кровоток, уменьшает венозный застой и повышает кожно-мышечный тонус.</a:t>
            </a:r>
            <a:endParaRPr lang="ru-RU" altLang="en-US">
              <a:latin typeface="Times New Roman" panose="02020603050405020304" charset="0"/>
              <a:cs typeface="Times New Roman" panose="02020603050405020304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charset="0"/>
              <a:buChar char="v"/>
            </a:pPr>
            <a:endParaRPr lang="ru-RU" altLang="en-US">
              <a:latin typeface="Times New Roman" panose="02020603050405020304" charset="0"/>
              <a:cs typeface="Times New Roman" panose="02020603050405020304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charset="0"/>
              <a:buChar char="v"/>
            </a:pPr>
            <a:r>
              <a:rPr lang="ru-RU" altLang="en-US">
                <a:latin typeface="Times New Roman" panose="02020603050405020304" charset="0"/>
                <a:cs typeface="Times New Roman" panose="02020603050405020304" charset="0"/>
                <a:sym typeface="+mn-ea"/>
              </a:rPr>
              <a:t>Регулярные занятия с массажными мячами оказывают благотворное влияние на организм в целом, улучшают питание тканей, способствуют восстановлению мышечных функций, уменьшают болезненные ощущения, повышают упругость кожи.</a:t>
            </a:r>
            <a:endParaRPr lang="ru-RU" altLang="en-US">
              <a:latin typeface="Times New Roman" panose="02020603050405020304" charset="0"/>
              <a:cs typeface="Times New Roman" panose="02020603050405020304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charset="0"/>
              <a:buChar char="v"/>
            </a:pPr>
            <a:endParaRPr lang="ru-RU" altLang="en-US">
              <a:latin typeface="Times New Roman" panose="02020603050405020304" charset="0"/>
              <a:cs typeface="Times New Roman" panose="02020603050405020304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charset="0"/>
              <a:buChar char="v"/>
            </a:pPr>
            <a:r>
              <a:rPr lang="ru-RU" altLang="en-US">
                <a:latin typeface="Times New Roman" panose="02020603050405020304" charset="0"/>
                <a:cs typeface="Times New Roman" panose="02020603050405020304" charset="0"/>
                <a:sym typeface="+mn-ea"/>
              </a:rPr>
              <a:t>Благодаря пальчиковым играм развиваются творческие способности, скорость реакции, дети лучше усваивают такие понятия, как «выше», «ниже», «лево», «право», разучивают счет, да и просто улучшается настроение.</a:t>
            </a:r>
            <a:endParaRPr lang="ru-RU" altLang="en-US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Замещающее содержимое 3" descr="1613405485_180-p-svetlo-bezhevii-fon-odnotonnii-pastelnii-193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635" cy="6892925"/>
          </a:xfrm>
          <a:prstGeom prst="rect">
            <a:avLst/>
          </a:prstGeom>
        </p:spPr>
      </p:pic>
      <p:sp>
        <p:nvSpPr>
          <p:cNvPr id="3" name="Замещающее содержимое 2"/>
          <p:cNvSpPr>
            <a:spLocks noGrp="1"/>
          </p:cNvSpPr>
          <p:nvPr>
            <p:ph sz="half" idx="1"/>
          </p:nvPr>
        </p:nvSpPr>
        <p:spPr>
          <a:xfrm>
            <a:off x="263525" y="2494915"/>
            <a:ext cx="6006465" cy="2082800"/>
          </a:xfrm>
        </p:spPr>
        <p:txBody>
          <a:bodyPr>
            <a:noAutofit/>
          </a:bodyPr>
          <a:lstStyle/>
          <a:p>
            <a:pPr algn="ctr"/>
            <a:r>
              <a:rPr lang="ru-RU" altLang="en-US" sz="18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«Мячик сильно я сжимаю</a:t>
            </a:r>
          </a:p>
          <a:p>
            <a:pPr algn="ctr"/>
            <a:r>
              <a:rPr lang="ru-RU" altLang="en-US" sz="18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И ладошку поменяю.»</a:t>
            </a:r>
          </a:p>
          <a:p>
            <a:pPr algn="ctr"/>
            <a:r>
              <a:rPr lang="ru-RU" altLang="en-US" sz="18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(</a:t>
            </a:r>
            <a:r>
              <a:rPr lang="ru-RU" altLang="en-US" sz="1800" i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сжимать мячик правой рукой, затем левой</a:t>
            </a:r>
            <a:r>
              <a:rPr lang="ru-RU" altLang="en-US" sz="18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)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13815" y="1556385"/>
            <a:ext cx="3905885" cy="729615"/>
          </a:xfrm>
        </p:spPr>
        <p:txBody>
          <a:bodyPr/>
          <a:lstStyle/>
          <a:p>
            <a:pPr algn="ctr"/>
            <a:r>
              <a:rPr lang="ru-RU" altLang="en-US" sz="180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Игра №1 «Мячик»</a:t>
            </a:r>
            <a:r>
              <a:rPr lang="ru-RU" altLang="en-US" sz="18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</a:p>
        </p:txBody>
      </p:sp>
      <p:pic>
        <p:nvPicPr>
          <p:cNvPr id="6" name="Изображение 5" descr="image-22-11-23-06-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5810" y="1436370"/>
            <a:ext cx="3894455" cy="42005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Замещающее содержимое 3" descr="1613405485_180-p-svetlo-bezhevii-fon-odnotonnii-pastelnii-193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0" y="-8255"/>
            <a:ext cx="12192635" cy="686625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9430" y="161290"/>
            <a:ext cx="5269865" cy="749935"/>
          </a:xfrm>
        </p:spPr>
        <p:txBody>
          <a:bodyPr>
            <a:normAutofit/>
          </a:bodyPr>
          <a:lstStyle/>
          <a:p>
            <a:pPr algn="ctr"/>
            <a:r>
              <a:rPr lang="ru-RU" altLang="en-US" sz="180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Игра №2 «Мой любимый мяч»</a:t>
            </a:r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sz="half" idx="1"/>
          </p:nvPr>
        </p:nvSpPr>
        <p:spPr>
          <a:xfrm>
            <a:off x="148590" y="746125"/>
            <a:ext cx="6011545" cy="5523230"/>
          </a:xfrm>
        </p:spPr>
        <p:txBody>
          <a:bodyPr>
            <a:noAutofit/>
          </a:bodyPr>
          <a:lstStyle/>
          <a:p>
            <a:pPr algn="ctr"/>
            <a:r>
              <a:rPr lang="ru-RU" altLang="en-US" sz="18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«Здравствуй, мой любимый мячик!»</a:t>
            </a:r>
          </a:p>
          <a:p>
            <a:pPr algn="ctr"/>
            <a:r>
              <a:rPr lang="ru-RU" altLang="en-US" sz="18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Скажет утром каждый пальчик.</a:t>
            </a:r>
          </a:p>
          <a:p>
            <a:pPr algn="ctr"/>
            <a:r>
              <a:rPr lang="ru-RU" altLang="en-US" sz="18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(</a:t>
            </a:r>
            <a:r>
              <a:rPr lang="ru-RU" altLang="en-US" sz="1800" i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удержать мячик указательным и большим пальцем, затем средним и большим; безымянным и большим; мизинцем и большим пальцем</a:t>
            </a:r>
            <a:r>
              <a:rPr lang="ru-RU" altLang="en-US" sz="18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)</a:t>
            </a:r>
          </a:p>
          <a:p>
            <a:pPr algn="ctr"/>
            <a:r>
              <a:rPr lang="ru-RU" altLang="en-US" sz="18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Крепко мячик обнимает, </a:t>
            </a:r>
          </a:p>
          <a:p>
            <a:pPr algn="ctr"/>
            <a:r>
              <a:rPr lang="ru-RU" altLang="en-US" sz="18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Никуда не выпускает </a:t>
            </a:r>
          </a:p>
          <a:p>
            <a:pPr algn="ctr"/>
            <a:r>
              <a:rPr lang="ru-RU" altLang="en-US" sz="18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(</a:t>
            </a:r>
            <a:r>
              <a:rPr lang="ru-RU" altLang="en-US" sz="1800" i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крепко сжать мяч указательным и большим пальцем</a:t>
            </a:r>
            <a:r>
              <a:rPr lang="ru-RU" altLang="en-US" sz="18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)</a:t>
            </a:r>
          </a:p>
          <a:p>
            <a:pPr algn="ctr"/>
            <a:r>
              <a:rPr lang="ru-RU" altLang="en-US" sz="18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Только брату отдает:</a:t>
            </a:r>
          </a:p>
          <a:p>
            <a:pPr algn="ctr"/>
            <a:r>
              <a:rPr lang="ru-RU" altLang="en-US" sz="18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Брат у брата мяч берет»</a:t>
            </a:r>
          </a:p>
          <a:p>
            <a:pPr algn="ctr"/>
            <a:r>
              <a:rPr lang="ru-RU" altLang="en-US" sz="18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(</a:t>
            </a:r>
            <a:r>
              <a:rPr lang="ru-RU" altLang="en-US" sz="1800" i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передать мяч, удерживаемый большим и указательным пальцами, в соответствующие пальцы левой руки</a:t>
            </a:r>
            <a:r>
              <a:rPr lang="ru-RU" altLang="en-US" sz="18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)</a:t>
            </a:r>
          </a:p>
          <a:p>
            <a:endParaRPr lang="ru-RU" altLang="en-US" sz="1800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5" name="Изображение 4" descr="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3080" y="533400"/>
            <a:ext cx="4758055" cy="59486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Замещающее содержимое 3" descr="1613405485_180-p-svetlo-bezhevii-fon-odnotonnii-pastelnii-193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35" y="-20955"/>
            <a:ext cx="12191365" cy="690499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21840" y="1401445"/>
            <a:ext cx="3027680" cy="598170"/>
          </a:xfrm>
        </p:spPr>
        <p:txBody>
          <a:bodyPr>
            <a:normAutofit/>
          </a:bodyPr>
          <a:lstStyle/>
          <a:p>
            <a:pPr algn="ctr"/>
            <a:r>
              <a:rPr lang="ru-RU" altLang="en-US" sz="200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Игра №3 «Козлята»</a:t>
            </a:r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sz="half" idx="1"/>
          </p:nvPr>
        </p:nvSpPr>
        <p:spPr>
          <a:xfrm>
            <a:off x="207010" y="2179320"/>
            <a:ext cx="6656705" cy="2072005"/>
          </a:xfrm>
        </p:spPr>
        <p:txBody>
          <a:bodyPr/>
          <a:lstStyle/>
          <a:p>
            <a:pPr algn="ctr"/>
            <a:r>
              <a:rPr lang="ru-RU" altLang="en-US" sz="18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«Два козленка мяч бодали</a:t>
            </a:r>
          </a:p>
          <a:p>
            <a:pPr algn="ctr"/>
            <a:r>
              <a:rPr lang="ru-RU" altLang="en-US" sz="18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И другим козлятам дали.»</a:t>
            </a:r>
          </a:p>
          <a:p>
            <a:pPr algn="ctr"/>
            <a:r>
              <a:rPr lang="ru-RU" altLang="en-US" sz="18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(</a:t>
            </a:r>
            <a:r>
              <a:rPr lang="ru-RU" altLang="en-US" sz="1800" i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удерживать указательными пальцами правой и левой руки мяч, затем средними пальцами и т.д.</a:t>
            </a:r>
            <a:r>
              <a:rPr lang="ru-RU" altLang="en-US" sz="18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)</a:t>
            </a:r>
          </a:p>
        </p:txBody>
      </p:sp>
      <p:pic>
        <p:nvPicPr>
          <p:cNvPr id="5" name="Изображение 4" descr="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7580" y="859790"/>
            <a:ext cx="3768725" cy="4711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Замещающее содержимое 3" descr="1613405485_180-p-svetlo-bezhevii-fon-odnotonnii-pastelnii-193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270" y="0"/>
            <a:ext cx="12190730" cy="687895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7255" y="899795"/>
            <a:ext cx="3771265" cy="566420"/>
          </a:xfrm>
        </p:spPr>
        <p:txBody>
          <a:bodyPr>
            <a:normAutofit/>
          </a:bodyPr>
          <a:lstStyle/>
          <a:p>
            <a:pPr algn="ctr"/>
            <a:r>
              <a:rPr lang="ru-RU" altLang="en-US" sz="180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Игра №4  «По столу круги катаю»</a:t>
            </a:r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sz="half" idx="1"/>
          </p:nvPr>
        </p:nvSpPr>
        <p:spPr>
          <a:xfrm>
            <a:off x="83185" y="1557655"/>
            <a:ext cx="5039360" cy="3742690"/>
          </a:xfrm>
        </p:spPr>
        <p:txBody>
          <a:bodyPr>
            <a:noAutofit/>
          </a:bodyPr>
          <a:lstStyle/>
          <a:p>
            <a:pPr algn="ctr"/>
            <a:r>
              <a:rPr lang="ru-RU" altLang="en-US" sz="18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«По столу круги катаю,</a:t>
            </a:r>
          </a:p>
          <a:p>
            <a:pPr algn="ctr"/>
            <a:r>
              <a:rPr lang="ru-RU" altLang="en-US" sz="18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Из-под рук не выпускаю.</a:t>
            </a:r>
          </a:p>
          <a:p>
            <a:pPr algn="ctr"/>
            <a:r>
              <a:rPr lang="ru-RU" altLang="en-US" sz="18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Взад-вперед его качу;</a:t>
            </a:r>
          </a:p>
          <a:p>
            <a:pPr algn="ctr"/>
            <a:r>
              <a:rPr lang="ru-RU" altLang="en-US" sz="18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Вправо-влево - как хочу.» </a:t>
            </a:r>
          </a:p>
          <a:p>
            <a:pPr algn="ctr"/>
            <a:r>
              <a:rPr lang="ru-RU" altLang="en-US" sz="18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(</a:t>
            </a:r>
            <a:r>
              <a:rPr lang="ru-RU" altLang="en-US" sz="1800" i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катать мяч ладошкой правой руки по столу вправо - влево, назад - вперед</a:t>
            </a:r>
            <a:r>
              <a:rPr lang="ru-RU" altLang="en-US" sz="18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)</a:t>
            </a:r>
          </a:p>
        </p:txBody>
      </p:sp>
      <p:pic>
        <p:nvPicPr>
          <p:cNvPr id="5" name="Изображение 4" descr="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4560" y="1056005"/>
            <a:ext cx="4921885" cy="36912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Замещающее содержимое 3" descr="1613405485_180-p-svetlo-bezhevii-fon-odnotonnii-pastelnii-193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6720" y="1398905"/>
            <a:ext cx="2609850" cy="577215"/>
          </a:xfrm>
        </p:spPr>
        <p:txBody>
          <a:bodyPr>
            <a:normAutofit/>
          </a:bodyPr>
          <a:lstStyle/>
          <a:p>
            <a:pPr algn="ctr"/>
            <a:r>
              <a:rPr lang="ru-RU" altLang="en-US" sz="180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Игра №5 «Мячик мой»</a:t>
            </a:r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sz="half" idx="1"/>
          </p:nvPr>
        </p:nvSpPr>
        <p:spPr>
          <a:xfrm>
            <a:off x="220345" y="2115185"/>
            <a:ext cx="5563235" cy="2111375"/>
          </a:xfrm>
        </p:spPr>
        <p:txBody>
          <a:bodyPr>
            <a:noAutofit/>
          </a:bodyPr>
          <a:lstStyle/>
          <a:p>
            <a:pPr algn="ctr"/>
            <a:r>
              <a:rPr lang="ru-RU" altLang="en-US" sz="18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«Мячик мой не отдыхает </a:t>
            </a:r>
          </a:p>
          <a:p>
            <a:pPr algn="ctr"/>
            <a:r>
              <a:rPr lang="ru-RU" altLang="en-US" sz="18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Между рук он все гуляет.»</a:t>
            </a:r>
          </a:p>
          <a:p>
            <a:pPr algn="ctr"/>
            <a:r>
              <a:rPr lang="ru-RU" altLang="en-US" sz="18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(</a:t>
            </a:r>
            <a:r>
              <a:rPr lang="ru-RU" altLang="en-US" sz="1800" i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перекатывать мяч с правой ладони в левую, с каждым перекатом сжимать мяч</a:t>
            </a:r>
            <a:r>
              <a:rPr lang="ru-RU" altLang="en-US" sz="18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)</a:t>
            </a:r>
          </a:p>
        </p:txBody>
      </p:sp>
      <p:pic>
        <p:nvPicPr>
          <p:cNvPr id="5" name="Изображение 4" descr="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5230" y="1327150"/>
            <a:ext cx="4989195" cy="36874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Замещающее содержимое 4" descr="1613405485_180-p-svetlo-bezhevii-fon-odnotonnii-pastelnii-193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-635" y="0"/>
            <a:ext cx="12192635" cy="685292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7295" y="1148080"/>
            <a:ext cx="4227830" cy="739775"/>
          </a:xfrm>
        </p:spPr>
        <p:txBody>
          <a:bodyPr/>
          <a:lstStyle/>
          <a:p>
            <a:pPr algn="ctr"/>
            <a:r>
              <a:rPr lang="ru-RU" altLang="en-US" sz="180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Игра №6 «Футбол»</a:t>
            </a:r>
          </a:p>
        </p:txBody>
      </p:sp>
      <p:sp>
        <p:nvSpPr>
          <p:cNvPr id="4" name="Замещающее содержимое 3"/>
          <p:cNvSpPr>
            <a:spLocks noGrp="1"/>
          </p:cNvSpPr>
          <p:nvPr>
            <p:ph sz="half" idx="2"/>
          </p:nvPr>
        </p:nvSpPr>
        <p:spPr>
          <a:xfrm>
            <a:off x="647700" y="2210435"/>
            <a:ext cx="5181600" cy="2431415"/>
          </a:xfrm>
        </p:spPr>
        <p:txBody>
          <a:bodyPr/>
          <a:lstStyle/>
          <a:p>
            <a:pPr algn="ctr"/>
            <a:r>
              <a:rPr lang="ru-RU" altLang="en-US" sz="18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«Поиграю я в футбол </a:t>
            </a:r>
          </a:p>
          <a:p>
            <a:pPr algn="ctr"/>
            <a:r>
              <a:rPr lang="ru-RU" altLang="en-US" sz="18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И забью в ладошку гол.»</a:t>
            </a:r>
          </a:p>
          <a:p>
            <a:pPr algn="ctr"/>
            <a:r>
              <a:rPr lang="ru-RU" altLang="en-US" sz="18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(</a:t>
            </a:r>
            <a:r>
              <a:rPr lang="ru-RU" altLang="en-US" sz="1800" i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ладошками отбивать мяч</a:t>
            </a:r>
            <a:r>
              <a:rPr lang="ru-RU" altLang="en-US" sz="18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)</a:t>
            </a:r>
          </a:p>
        </p:txBody>
      </p:sp>
      <p:pic>
        <p:nvPicPr>
          <p:cNvPr id="6" name="Изображение 5" descr="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1370" y="1304925"/>
            <a:ext cx="2892425" cy="45675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Замещающее содержимое 4" descr="1613405485_180-p-svetlo-bezhevii-fon-odnotonnii-pastelnii-193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-8255"/>
            <a:ext cx="12192635" cy="685292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6660" y="1070610"/>
            <a:ext cx="3978910" cy="674370"/>
          </a:xfrm>
        </p:spPr>
        <p:txBody>
          <a:bodyPr/>
          <a:lstStyle/>
          <a:p>
            <a:pPr algn="ctr"/>
            <a:r>
              <a:rPr lang="ru-RU" altLang="en-US" sz="180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Игра №7 «Я катаю мяч»</a:t>
            </a:r>
          </a:p>
        </p:txBody>
      </p:sp>
      <p:sp>
        <p:nvSpPr>
          <p:cNvPr id="4" name="Замещающее содержимое 3"/>
          <p:cNvSpPr>
            <a:spLocks noGrp="1"/>
          </p:cNvSpPr>
          <p:nvPr>
            <p:ph sz="half" idx="2"/>
          </p:nvPr>
        </p:nvSpPr>
        <p:spPr>
          <a:xfrm>
            <a:off x="546735" y="1865630"/>
            <a:ext cx="5181600" cy="2742565"/>
          </a:xfrm>
        </p:spPr>
        <p:txBody>
          <a:bodyPr>
            <a:normAutofit/>
          </a:bodyPr>
          <a:lstStyle/>
          <a:p>
            <a:pPr algn="ctr"/>
            <a:r>
              <a:rPr lang="ru-RU" altLang="en-US" sz="18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«Сверху левой, снизу правой</a:t>
            </a:r>
          </a:p>
          <a:p>
            <a:pPr algn="ctr"/>
            <a:r>
              <a:rPr lang="ru-RU" altLang="en-US" sz="18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Я его катаю - браво.</a:t>
            </a:r>
          </a:p>
          <a:p>
            <a:pPr algn="ctr"/>
            <a:r>
              <a:rPr lang="ru-RU" altLang="en-US" sz="18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(</a:t>
            </a:r>
            <a:r>
              <a:rPr lang="ru-RU" altLang="en-US" sz="1800" i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левой ладошкой катать мяч по правой ладони)</a:t>
            </a:r>
            <a:endParaRPr lang="ru-RU" altLang="en-US" sz="1800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ctr"/>
            <a:r>
              <a:rPr lang="ru-RU" altLang="en-US" sz="18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Поверну, а ты проверь </a:t>
            </a:r>
          </a:p>
          <a:p>
            <a:pPr algn="ctr"/>
            <a:r>
              <a:rPr lang="ru-RU" altLang="en-US" sz="18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Сверху правая теперь.»</a:t>
            </a:r>
          </a:p>
        </p:txBody>
      </p:sp>
      <p:pic>
        <p:nvPicPr>
          <p:cNvPr id="3" name="Изображение 2" descr="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2720" y="1164590"/>
            <a:ext cx="4263390" cy="45288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微软雅黑"/>
        <a:ea typeface=""/>
        <a:cs typeface=""/>
        <a:font script="Jpan" typeface="游ゴシック Light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游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724</Words>
  <Application>Microsoft Office PowerPoint</Application>
  <PresentationFormat>Широкоэкранный</PresentationFormat>
  <Paragraphs>114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4" baseType="lpstr">
      <vt:lpstr>微软雅黑</vt:lpstr>
      <vt:lpstr>Arial</vt:lpstr>
      <vt:lpstr>Calibri</vt:lpstr>
      <vt:lpstr>Calibri Light</vt:lpstr>
      <vt:lpstr>Times New Roman</vt:lpstr>
      <vt:lpstr>Wingdings</vt:lpstr>
      <vt:lpstr>Office Theme</vt:lpstr>
      <vt:lpstr>Презентация PowerPoint</vt:lpstr>
      <vt:lpstr>Для чего нужны игры с массажным мячиком для детей?</vt:lpstr>
      <vt:lpstr>Игра №1 «Мячик» </vt:lpstr>
      <vt:lpstr>Игра №2 «Мой любимый мяч»</vt:lpstr>
      <vt:lpstr>Игра №3 «Козлята»</vt:lpstr>
      <vt:lpstr>Игра №4  «По столу круги катаю»</vt:lpstr>
      <vt:lpstr>Игра №5 «Мячик мой»</vt:lpstr>
      <vt:lpstr>Игра №6 «Футбол»</vt:lpstr>
      <vt:lpstr>Игра №7 «Я катаю мяч»</vt:lpstr>
      <vt:lpstr>Игра №8 «Быстрый мяч»</vt:lpstr>
      <vt:lpstr>Игра №9 «Я мячом круги катаю»</vt:lpstr>
      <vt:lpstr>Игра №10 «Мячик - ежик»</vt:lpstr>
      <vt:lpstr>Игра №11 «Колючий ежик»</vt:lpstr>
      <vt:lpstr>Игра №12 «Ежик я в руках кручу»</vt:lpstr>
      <vt:lpstr>Игра №13 «Месим тесто»</vt:lpstr>
      <vt:lpstr>Игра №14 «Орех»</vt:lpstr>
      <vt:lpstr>Игра №15 «Непростой мячик»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Admin</cp:lastModifiedBy>
  <cp:revision>16</cp:revision>
  <dcterms:created xsi:type="dcterms:W3CDTF">2023-11-06T12:29:00Z</dcterms:created>
  <dcterms:modified xsi:type="dcterms:W3CDTF">2023-11-23T03:39:45Z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1049-12.2.0.13306</vt:lpwstr>
  </property>
  <property fmtid="{D5CDD505-2E9C-101B-9397-08002B2CF9AE}" pid="3" name="ICV">
    <vt:lpwstr>5BC235787B78481FA39CD85E6280D88D_12</vt:lpwstr>
  </property>
</Properties>
</file>