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E356B-03C7-427B-8E25-51696AC8BFD4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1B8F9-98C9-4484-B596-FB15ED56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87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1B8F9-98C9-4484-B596-FB15ED56E2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44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70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3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51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07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74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3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80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92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68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06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0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4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Учитель\Desktop\400218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" y="0"/>
            <a:ext cx="91438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908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0886" y="620688"/>
            <a:ext cx="82359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ea typeface="Segoe UI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ea typeface="Segoe UI"/>
                <a:cs typeface="Times New Roman" panose="02020603050405020304" pitchFamily="18" charset="0"/>
              </a:rPr>
              <a:t>АНЖЕРО-СУДЖЕНСКОГО ГОРОДСКОГО ОКРУГА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ea typeface="Segoe UI"/>
                <a:cs typeface="Times New Roman" panose="02020603050405020304" pitchFamily="18" charset="0"/>
              </a:rPr>
              <a:t>«ОСНОВНАЯ ОБЩЕОБРАЗОВАТЕЛЬНАЯ ШКОЛА № 38»</a:t>
            </a:r>
          </a:p>
          <a:p>
            <a:pPr algn="ctr"/>
            <a:endParaRPr lang="ru-RU" sz="1600" b="1" dirty="0" smtClean="0">
              <a:latin typeface="Times New Roman" panose="02020603050405020304" pitchFamily="18" charset="0"/>
              <a:ea typeface="Segoe UI"/>
              <a:cs typeface="Times New Roman" panose="02020603050405020304" pitchFamily="18" charset="0"/>
            </a:endParaRPr>
          </a:p>
          <a:p>
            <a:pPr algn="ctr"/>
            <a:r>
              <a:rPr lang="ru-RU" sz="6600" b="1" dirty="0" smtClean="0">
                <a:latin typeface="Times New Roman" panose="02020603050405020304" pitchFamily="18" charset="0"/>
                <a:ea typeface="Segoe UI"/>
                <a:cs typeface="Times New Roman" panose="02020603050405020304" pitchFamily="18" charset="0"/>
              </a:rPr>
              <a:t>Кейс </a:t>
            </a:r>
            <a:r>
              <a:rPr lang="ru-RU" sz="6600" b="1" dirty="0">
                <a:latin typeface="Times New Roman" panose="02020603050405020304" pitchFamily="18" charset="0"/>
                <a:ea typeface="Segoe UI"/>
                <a:cs typeface="Times New Roman" panose="02020603050405020304" pitchFamily="18" charset="0"/>
              </a:rPr>
              <a:t>– </a:t>
            </a:r>
            <a:r>
              <a:rPr lang="ru-RU" sz="6600" b="1" dirty="0" smtClean="0">
                <a:latin typeface="Times New Roman" panose="02020603050405020304" pitchFamily="18" charset="0"/>
                <a:ea typeface="Segoe UI"/>
                <a:cs typeface="Times New Roman" panose="02020603050405020304" pitchFamily="18" charset="0"/>
              </a:rPr>
              <a:t>технология</a:t>
            </a:r>
            <a:r>
              <a:rPr lang="ru-RU" sz="4000" b="1" dirty="0" smtClean="0">
                <a:latin typeface="Times New Roman" panose="02020603050405020304" pitchFamily="18" charset="0"/>
                <a:ea typeface="Segoe UI"/>
                <a:cs typeface="Times New Roman" panose="02020603050405020304" pitchFamily="18" charset="0"/>
              </a:rPr>
              <a:t>.</a:t>
            </a:r>
            <a:r>
              <a:rPr lang="ru-RU" sz="6600" b="1" dirty="0" smtClean="0">
                <a:latin typeface="Times New Roman" panose="02020603050405020304" pitchFamily="18" charset="0"/>
                <a:ea typeface="Segoe UI"/>
                <a:cs typeface="Times New Roman" panose="02020603050405020304" pitchFamily="18" charset="0"/>
              </a:rPr>
              <a:t> </a:t>
            </a:r>
            <a:r>
              <a:rPr lang="ru-RU" sz="6600" b="1" dirty="0">
                <a:latin typeface="Times New Roman" panose="02020603050405020304" pitchFamily="18" charset="0"/>
                <a:ea typeface="Segoe UI"/>
                <a:cs typeface="Times New Roman" panose="02020603050405020304" pitchFamily="18" charset="0"/>
              </a:rPr>
              <a:t/>
            </a:r>
            <a:br>
              <a:rPr lang="ru-RU" sz="6600" b="1" dirty="0">
                <a:latin typeface="Times New Roman" panose="02020603050405020304" pitchFamily="18" charset="0"/>
                <a:ea typeface="Segoe UI"/>
                <a:cs typeface="Times New Roman" panose="02020603050405020304" pitchFamily="18" charset="0"/>
              </a:rPr>
            </a:br>
            <a:r>
              <a:rPr lang="ru-RU" sz="6600" b="1" dirty="0" smtClean="0">
                <a:latin typeface="Times New Roman" panose="02020603050405020304" pitchFamily="18" charset="0"/>
                <a:ea typeface="Segoe UI"/>
                <a:cs typeface="Times New Roman" panose="02020603050405020304" pitchFamily="18" charset="0"/>
              </a:rPr>
              <a:t>Виды и типы кейсов</a:t>
            </a:r>
            <a:endParaRPr lang="ru-RU" sz="6600" b="1" dirty="0">
              <a:latin typeface="Times New Roman" panose="02020603050405020304" pitchFamily="18" charset="0"/>
              <a:ea typeface="Segoe UI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Учитель\Desktop\sov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86" y="3642252"/>
            <a:ext cx="2113206" cy="2883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32040" y="4653136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Козловская Т.А.,</a:t>
            </a:r>
          </a:p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МБОУ «ООШ №38»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1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Учитель\Desktop\400218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8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274638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«СКАЖИ МНЕ, И Я ЗАБУДУ.</a:t>
            </a:r>
          </a:p>
          <a:p>
            <a:pPr lvl="0" algn="ctr"/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ПОКАЖИ МНЕ,-И Я СМОГУ ЗАПОМНИТЬ.</a:t>
            </a:r>
          </a:p>
          <a:p>
            <a:pPr lvl="0" algn="ctr"/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ПОЗВОЛЬ МНЕ ЭТО СДЕЛАТЬ САМОМУ,</a:t>
            </a:r>
          </a:p>
          <a:p>
            <a:pPr lvl="0" algn="ctr"/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Я НАУЧУСЬ»</a:t>
            </a:r>
          </a:p>
          <a:p>
            <a:pPr lvl="0" algn="r"/>
            <a:r>
              <a:rPr 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КОНФУЦИЙ</a:t>
            </a: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http://irelandru.com/wp-content/uploads/2014/08/raduga.jpg"/>
          <p:cNvPicPr/>
          <p:nvPr/>
        </p:nvPicPr>
        <p:blipFill>
          <a:blip r:embed="rId3" cstate="print"/>
          <a:srcRect l="21311" r="21311"/>
          <a:stretch>
            <a:fillRect/>
          </a:stretch>
        </p:blipFill>
        <p:spPr bwMode="auto">
          <a:xfrm>
            <a:off x="2843808" y="4402124"/>
            <a:ext cx="3203016" cy="216024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2289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Учитель\Desktop\400218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" y="0"/>
            <a:ext cx="91438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188641"/>
            <a:ext cx="864096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КЕЙС– ТЕХНОЛОГИИ-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активного проблемно – ситуационного анализа, основанный на обучении путем решения конкретных задач-ситуаций (кейсов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4351968"/>
            <a:ext cx="3383573" cy="2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9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Учитель\Desktop\400218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8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85689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КЕЙСА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382634"/>
            <a:ext cx="849694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описание проблемной ситуации;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решения:</a:t>
            </a:r>
          </a:p>
          <a:p>
            <a:pPr algn="just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-конкретное решение теоретической    проблемы,</a:t>
            </a:r>
          </a:p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-конкретный результат практической проблемы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0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Учитель\Desktop\400218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8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332656"/>
            <a:ext cx="8640960" cy="1144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КЕЙС– </a:t>
            </a:r>
            <a:r>
              <a:rPr lang="ru-RU" sz="6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</a:p>
          <a:p>
            <a:pPr lvl="0"/>
            <a:endParaRPr lang="ru-RU" sz="6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ПОВЫШАЮТ                                                                          РАЗВИВАЮТ </a:t>
            </a: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МОТИВАЦИЮ                                                              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ИНТЕЛЛЕКТУАЛЬНЫЕ</a:t>
            </a: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УЧЕНИЯ                                                                                  НАВЫКИ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0">
              <a:lnSpc>
                <a:spcPct val="150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РАЗВИВАЮТ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УМЕНИЯ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СЛУШАТЬ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ПОНИМАТЬ ДРУГИХ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6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6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6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6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6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6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71619">
            <a:off x="6791184" y="1586021"/>
            <a:ext cx="1030495" cy="109919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661231">
            <a:off x="3171763" y="2305038"/>
            <a:ext cx="2853907" cy="158765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374462" y="1437785"/>
            <a:ext cx="1136119" cy="121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Учитель\Desktop\400218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45" y="0"/>
            <a:ext cx="91438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116632"/>
            <a:ext cx="77768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 КЕЙСОВ</a:t>
            </a:r>
          </a:p>
          <a:p>
            <a:pPr algn="ctr" fontAlgn="base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НАУЧНО-ИССЛЕДОВАТЕЛЬСКИЕ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Учитель\Desktop\400218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" y="-29341"/>
            <a:ext cx="91438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7200" y="274638"/>
            <a:ext cx="836327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6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 КЕЙСОВ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0" indent="-8572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СТРОГИЙ</a:t>
            </a: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(структурированный)</a:t>
            </a:r>
          </a:p>
          <a:p>
            <a:pPr marL="857250" lvl="0" indent="-8572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НЕСТРУКТУРИРОВАННЫЙ</a:t>
            </a:r>
          </a:p>
          <a:p>
            <a:pPr marL="857250" lvl="0" indent="-8572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ПЕРВООТКРЫВАТЕЛЬСКИЙ</a:t>
            </a:r>
          </a:p>
          <a:p>
            <a:pPr marL="857250" lvl="0" indent="-8572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«МАЛЕНЬКИЕ  НАБРОСКИ»</a:t>
            </a:r>
          </a:p>
          <a:p>
            <a:pPr marL="857250" lvl="0" indent="-8572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4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3884" y="4941168"/>
            <a:ext cx="1426588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4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Учитель\Desktop\400218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8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260648"/>
            <a:ext cx="871296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/>
            <a:r>
              <a:rPr lang="ru-RU" sz="6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ТИПЫ  </a:t>
            </a:r>
            <a:r>
              <a:rPr lang="ru-RU" sz="6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КЕЙСОВ</a:t>
            </a:r>
          </a:p>
          <a:p>
            <a:pPr lvl="0" algn="ctr" fontAlgn="base"/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СТЕПЕНИ СЛОЖНОСТИ)</a:t>
            </a:r>
          </a:p>
          <a:p>
            <a:pPr lvl="0" algn="ctr" fontAlgn="base"/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0" indent="-857250" algn="just" fontAlgn="base"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ИЛЛЮСТРАТИВНЫЕ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СИТУАЦИИ-КЕЙСЫ </a:t>
            </a:r>
          </a:p>
          <a:p>
            <a:pPr marL="857250" lvl="0" indent="-857250" algn="just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СИТУАЦИИ-КЕЙСЫ </a:t>
            </a:r>
          </a:p>
          <a:p>
            <a:pPr marL="857250" lvl="0" indent="-857250" fontAlgn="base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ПРИКЛАДНЫЕ УПРАЖНЕНИЯ</a:t>
            </a:r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93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Учитель\Desktop\400218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16632"/>
            <a:ext cx="8712968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</a:p>
          <a:p>
            <a:pPr lvl="0" algn="ctr"/>
            <a:r>
              <a:rPr lang="ru-RU" sz="6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КЕЙСОМ</a:t>
            </a:r>
            <a:endParaRPr lang="ru-RU" sz="6000" dirty="0">
              <a:solidFill>
                <a:prstClr val="black"/>
              </a:solidFill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 smtClean="0"/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И ИССЛЕДОВАНИЕ ПРЕДЛОЖЕННОЙ СИТУАЦИИ (КЕЙСА);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СБОР И АНАЛИЗ НЕДОСТАЮЩЕЙ ИНФОРМАЦИИ;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ОБСУЖДЕНИЕ ВОЗМОЖНЫХ ВАРИАНТОВ РЕШЕНИЯ ПРОБЛЕМЫ;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ВЫРАБОТКА НАИЛУЧШЕГО РЕШЕНИЯ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9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Учитель\Desktop\400218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8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332656"/>
            <a:ext cx="8640960" cy="1218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КЕЙС– </a:t>
            </a:r>
            <a:r>
              <a:rPr lang="ru-RU" sz="5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</a:p>
          <a:p>
            <a:pPr lvl="0" algn="ctr"/>
            <a:endParaRPr lang="ru-RU" sz="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развивают навык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анализа и критического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мышления; </a:t>
            </a: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-соединяют теорию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практику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единое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целое;</a:t>
            </a:r>
            <a:endParaRPr lang="ru-RU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представляют примеры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принимаемых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решений;</a:t>
            </a:r>
            <a:endParaRPr lang="ru-RU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демонстрируют различные позиции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точки зрения;</a:t>
            </a:r>
            <a:endParaRPr lang="ru-RU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формируют навык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оценки альтернативных вариантов в условиях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неопределенности</a:t>
            </a:r>
            <a:endParaRPr lang="ru-RU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0" indent="-857250">
              <a:buFont typeface="Arial" panose="020B0604020202020204" pitchFamily="34" charset="0"/>
              <a:buChar char="•"/>
            </a:pPr>
            <a:endParaRPr lang="ru-RU" sz="3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6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6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6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6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6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6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236</Words>
  <Application>Microsoft Office PowerPoint</Application>
  <PresentationFormat>Экран (4:3)</PresentationFormat>
  <Paragraphs>72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UI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Tatiana</cp:lastModifiedBy>
  <cp:revision>56</cp:revision>
  <dcterms:created xsi:type="dcterms:W3CDTF">2019-02-22T07:10:30Z</dcterms:created>
  <dcterms:modified xsi:type="dcterms:W3CDTF">2023-04-29T12:14:57Z</dcterms:modified>
</cp:coreProperties>
</file>