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70" r:id="rId9"/>
    <p:sldId id="271" r:id="rId10"/>
    <p:sldId id="274" r:id="rId11"/>
    <p:sldId id="283" r:id="rId12"/>
    <p:sldId id="284" r:id="rId13"/>
    <p:sldId id="285" r:id="rId14"/>
    <p:sldId id="286" r:id="rId15"/>
    <p:sldId id="287" r:id="rId16"/>
    <p:sldId id="289" r:id="rId17"/>
    <p:sldId id="288" r:id="rId18"/>
    <p:sldId id="290" r:id="rId19"/>
    <p:sldId id="292" r:id="rId20"/>
    <p:sldId id="294" r:id="rId21"/>
    <p:sldId id="291" r:id="rId22"/>
    <p:sldId id="29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84BB-1DDA-4E8B-92DD-B93E6DCC163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2DF1-CA43-4B1B-816F-62BC0DEB0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6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84BB-1DDA-4E8B-92DD-B93E6DCC163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2DF1-CA43-4B1B-816F-62BC0DEB0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0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84BB-1DDA-4E8B-92DD-B93E6DCC163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2DF1-CA43-4B1B-816F-62BC0DEB0B5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196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84BB-1DDA-4E8B-92DD-B93E6DCC163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2DF1-CA43-4B1B-816F-62BC0DEB0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14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84BB-1DDA-4E8B-92DD-B93E6DCC163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2DF1-CA43-4B1B-816F-62BC0DEB0B5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1197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84BB-1DDA-4E8B-92DD-B93E6DCC163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2DF1-CA43-4B1B-816F-62BC0DEB0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55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84BB-1DDA-4E8B-92DD-B93E6DCC163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2DF1-CA43-4B1B-816F-62BC0DEB0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52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84BB-1DDA-4E8B-92DD-B93E6DCC163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2DF1-CA43-4B1B-816F-62BC0DEB0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5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84BB-1DDA-4E8B-92DD-B93E6DCC163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2DF1-CA43-4B1B-816F-62BC0DEB0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3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84BB-1DDA-4E8B-92DD-B93E6DCC163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2DF1-CA43-4B1B-816F-62BC0DEB0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5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84BB-1DDA-4E8B-92DD-B93E6DCC163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2DF1-CA43-4B1B-816F-62BC0DEB0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51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84BB-1DDA-4E8B-92DD-B93E6DCC163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2DF1-CA43-4B1B-816F-62BC0DEB0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68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84BB-1DDA-4E8B-92DD-B93E6DCC163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2DF1-CA43-4B1B-816F-62BC0DEB0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27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84BB-1DDA-4E8B-92DD-B93E6DCC163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2DF1-CA43-4B1B-816F-62BC0DEB0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6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84BB-1DDA-4E8B-92DD-B93E6DCC163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2DF1-CA43-4B1B-816F-62BC0DEB0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07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84BB-1DDA-4E8B-92DD-B93E6DCC163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2DF1-CA43-4B1B-816F-62BC0DEB0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2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84BB-1DDA-4E8B-92DD-B93E6DCC1635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872DF1-CA43-4B1B-816F-62BC0DEB0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0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9.xml"/><Relationship Id="rId7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0.xml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279" y="1523999"/>
            <a:ext cx="7275175" cy="3726873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/>
              <a:t>Игра – путь детей к познанию мира, в котором они живут и который призваны изменить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А. М. Горький </a:t>
            </a:r>
          </a:p>
        </p:txBody>
      </p:sp>
    </p:spTree>
    <p:extLst>
      <p:ext uri="{BB962C8B-B14F-4D97-AF65-F5344CB8AC3E}">
        <p14:creationId xmlns:p14="http://schemas.microsoft.com/office/powerpoint/2010/main" val="2191964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1907822" y="211753"/>
            <a:ext cx="84296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 балла.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Назовите фамилии героев Советского Союза города Верхняя Салда. 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1738314" y="1997076"/>
            <a:ext cx="892968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Century Gothic" pitchFamily="34" charset="0"/>
            </a:endParaRPr>
          </a:p>
          <a:p>
            <a:endParaRPr lang="ru-RU" b="1">
              <a:latin typeface="Century Gothic" pitchFamily="34" charset="0"/>
            </a:endParaRPr>
          </a:p>
          <a:p>
            <a:endParaRPr lang="ru-RU" b="1">
              <a:latin typeface="Century Gothic" pitchFamily="34" charset="0"/>
            </a:endParaRPr>
          </a:p>
          <a:p>
            <a:endParaRPr lang="ru-RU" b="1">
              <a:latin typeface="Century Gothic" pitchFamily="34" charset="0"/>
            </a:endParaRPr>
          </a:p>
          <a:p>
            <a:endParaRPr lang="ru-RU" b="1">
              <a:latin typeface="Century Gothic" pitchFamily="34" charset="0"/>
            </a:endParaRPr>
          </a:p>
          <a:p>
            <a:endParaRPr lang="ru-RU" b="1">
              <a:latin typeface="Century Gothic" pitchFamily="34" charset="0"/>
            </a:endParaRPr>
          </a:p>
        </p:txBody>
      </p:sp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1729082" y="5246819"/>
            <a:ext cx="86083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Евстигнеев А.А. 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Мантуров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М.Н.     Смирнов В.С.     Сабуров Г.П.        Устинов С.Г.   </a:t>
            </a:r>
          </a:p>
        </p:txBody>
      </p:sp>
      <p:sp>
        <p:nvSpPr>
          <p:cNvPr id="33798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51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Объект 3" descr="C:\Users\Жека\Desktop\работа ани\нпк 2014\Память\нпк 2014\Evstigneev_AA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82" y="3146314"/>
            <a:ext cx="1391488" cy="174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Жека\Desktop\работа ани\нпк 2014\Память\нпк 2014\SaburovGeorgPav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177726"/>
            <a:ext cx="1292582" cy="187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56" y="3161330"/>
            <a:ext cx="1249159" cy="1905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110" y="3157341"/>
            <a:ext cx="1280199" cy="186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69" y="3104491"/>
            <a:ext cx="1386100" cy="1897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8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2166938" y="500063"/>
            <a:ext cx="771525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chemeClr val="tx2"/>
                </a:solidFill>
                <a:latin typeface="Century Gothic" pitchFamily="34" charset="0"/>
              </a:rPr>
              <a:t>10 баллов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Кому посвящен данный памятник и где он находится?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738943" y="2928934"/>
            <a:ext cx="375602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Памятника чернобыльцам на площади героям Великой Отечественной войны.</a:t>
            </a:r>
          </a:p>
        </p:txBody>
      </p:sp>
      <p:sp>
        <p:nvSpPr>
          <p:cNvPr id="40967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51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2" descr="Памятник &amp;quot;чернобыльцам&amp;quot; на площади Героям ВОВ | Верхняя Сал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01" y="2714621"/>
            <a:ext cx="3893367" cy="291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789" y="-586932"/>
            <a:ext cx="8596668" cy="1826581"/>
          </a:xfrm>
        </p:spPr>
        <p:txBody>
          <a:bodyPr>
            <a:normAutofit/>
          </a:bodyPr>
          <a:lstStyle/>
          <a:p>
            <a:r>
              <a:rPr lang="ru-RU" dirty="0" smtClean="0"/>
              <a:t>Этап 4. Культурный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0764" y="1359966"/>
            <a:ext cx="9083708" cy="4926554"/>
          </a:xfrm>
        </p:spPr>
        <p:txBody>
          <a:bodyPr/>
          <a:lstStyle/>
          <a:p>
            <a:r>
              <a:rPr lang="ru-RU" sz="2400" dirty="0"/>
              <a:t>Рассмотрите  иллюстрации </a:t>
            </a:r>
          </a:p>
          <a:p>
            <a:r>
              <a:rPr lang="ru-RU" sz="2400" dirty="0"/>
              <a:t>и дайте полное описание здания: </a:t>
            </a:r>
          </a:p>
          <a:p>
            <a:pPr marL="397764" indent="-342900">
              <a:buFontTx/>
              <a:buChar char="-"/>
            </a:pPr>
            <a:r>
              <a:rPr lang="ru-RU" sz="2400" dirty="0"/>
              <a:t>Название;</a:t>
            </a:r>
          </a:p>
          <a:p>
            <a:pPr marL="397764" indent="-342900">
              <a:buFontTx/>
              <a:buChar char="-"/>
            </a:pPr>
            <a:r>
              <a:rPr lang="ru-RU" sz="2400" dirty="0"/>
              <a:t> Назначение;</a:t>
            </a:r>
          </a:p>
          <a:p>
            <a:pPr marL="397764" indent="-342900">
              <a:buFontTx/>
              <a:buChar char="-"/>
            </a:pPr>
            <a:r>
              <a:rPr lang="ru-RU" sz="2400" dirty="0"/>
              <a:t>В каком году было открыто;</a:t>
            </a:r>
          </a:p>
          <a:p>
            <a:pPr marL="397764" indent="-342900">
              <a:buFontTx/>
              <a:buChar char="-"/>
            </a:pPr>
            <a:r>
              <a:rPr lang="ru-RU" sz="2400" dirty="0"/>
              <a:t> Где расположено.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23" y="4505648"/>
            <a:ext cx="2672980" cy="1780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68" y="4437113"/>
            <a:ext cx="2624242" cy="1969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4437112"/>
            <a:ext cx="2778413" cy="1849408"/>
          </a:xfrm>
          <a:prstGeom prst="rect">
            <a:avLst/>
          </a:prstGeom>
        </p:spPr>
      </p:pic>
      <p:pic>
        <p:nvPicPr>
          <p:cNvPr id="2052" name="Picture 4" descr="http://u22821.netangels.ru/phpthumbs/phpThumb.php?src=http://premierzal.ru/photos/1423125532_6721.jpg&amp;w=600&amp;h=350&amp;zc=1&amp;hash=81738aa22e557800e5fb17c5ecb2519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25796" r="392"/>
          <a:stretch/>
        </p:blipFill>
        <p:spPr bwMode="auto">
          <a:xfrm>
            <a:off x="7176121" y="2868389"/>
            <a:ext cx="3272841" cy="144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xn--80aadlvg6aekmn1i.xn--p1ai/uploads/event/image/000/000/202/big_V-Salda_vsmp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508" y="565482"/>
            <a:ext cx="2531110" cy="189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00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71465"/>
            <a:ext cx="8511480" cy="1781415"/>
          </a:xfrm>
        </p:spPr>
        <p:txBody>
          <a:bodyPr>
            <a:noAutofit/>
          </a:bodyPr>
          <a:lstStyle/>
          <a:p>
            <a:r>
              <a:rPr lang="ru-RU" dirty="0" smtClean="0"/>
              <a:t>Этап </a:t>
            </a:r>
            <a:r>
              <a:rPr lang="ru-RU" dirty="0"/>
              <a:t>5</a:t>
            </a:r>
            <a:r>
              <a:rPr lang="ru-RU" dirty="0" smtClean="0"/>
              <a:t>. Ими гордится Салда!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5560" y="2052879"/>
            <a:ext cx="7992888" cy="1872208"/>
          </a:xfrm>
        </p:spPr>
        <p:txBody>
          <a:bodyPr/>
          <a:lstStyle/>
          <a:p>
            <a:r>
              <a:rPr lang="ru-RU" sz="2800" dirty="0"/>
              <a:t>Соотнесите деятельность, фамилию и фото почетных граждан города Верхняя Салда.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072" y="4344428"/>
            <a:ext cx="2189820" cy="1459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87" y="3764155"/>
            <a:ext cx="1846276" cy="2307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04" y="3861189"/>
            <a:ext cx="1683929" cy="2306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3807739"/>
            <a:ext cx="21145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5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753" y="151631"/>
            <a:ext cx="9090120" cy="762769"/>
          </a:xfrm>
        </p:spPr>
        <p:txBody>
          <a:bodyPr/>
          <a:lstStyle/>
          <a:p>
            <a:r>
              <a:rPr lang="ru-RU" dirty="0" smtClean="0"/>
              <a:t>Этап 6. Литературный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7335" y="914400"/>
            <a:ext cx="429644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Давным-давно (в учебник загляните)</a:t>
            </a:r>
          </a:p>
          <a:p>
            <a:r>
              <a:rPr lang="ru-RU" dirty="0"/>
              <a:t>Царя ______ державною рукой</a:t>
            </a:r>
          </a:p>
          <a:p>
            <a:r>
              <a:rPr lang="ru-RU" dirty="0"/>
              <a:t>Предписано Демидову ________</a:t>
            </a:r>
          </a:p>
          <a:p>
            <a:r>
              <a:rPr lang="ru-RU" dirty="0"/>
              <a:t>Поднять заводы над _________-рекой.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Года минули, в пору лихолетья</a:t>
            </a:r>
          </a:p>
          <a:p>
            <a:r>
              <a:rPr lang="ru-RU" dirty="0"/>
              <a:t>Немало жизней унесла ________,</a:t>
            </a:r>
          </a:p>
          <a:p>
            <a:r>
              <a:rPr lang="ru-RU" dirty="0"/>
              <a:t>Но вот он, размахнувшись на столетья,</a:t>
            </a:r>
          </a:p>
          <a:p>
            <a:r>
              <a:rPr lang="ru-RU" dirty="0"/>
              <a:t>Живет и трудится, рабочий город мой.</a:t>
            </a:r>
          </a:p>
          <a:p>
            <a:r>
              <a:rPr lang="ru-RU" dirty="0"/>
              <a:t>Его неброские и скромные пейзажи</a:t>
            </a:r>
          </a:p>
          <a:p>
            <a:r>
              <a:rPr lang="ru-RU" dirty="0"/>
              <a:t>Заезжему не скажут ни о чем,</a:t>
            </a:r>
          </a:p>
          <a:p>
            <a:r>
              <a:rPr lang="ru-RU" dirty="0"/>
              <a:t>А для меня всё значимо, всё важно</a:t>
            </a:r>
          </a:p>
          <a:p>
            <a:r>
              <a:rPr lang="ru-RU" dirty="0"/>
              <a:t>В краю, что ________ родиной зовём.</a:t>
            </a:r>
          </a:p>
          <a:p>
            <a:r>
              <a:rPr lang="ru-RU" dirty="0"/>
              <a:t>Здесь, обретя народа уваженье,</a:t>
            </a:r>
          </a:p>
          <a:p>
            <a:r>
              <a:rPr lang="ru-RU" dirty="0"/>
              <a:t>Оставили свой след – и это знает всяк–</a:t>
            </a:r>
          </a:p>
          <a:p>
            <a:r>
              <a:rPr lang="ru-RU" dirty="0"/>
              <a:t>Художник Кузнецов, Родыгин _______,</a:t>
            </a:r>
          </a:p>
          <a:p>
            <a:r>
              <a:rPr lang="ru-RU" dirty="0"/>
              <a:t>Певец Урала ________ - ________.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29200" y="914400"/>
            <a:ext cx="51954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Музейных экспонатов не коснусь я грубо:</a:t>
            </a:r>
          </a:p>
          <a:p>
            <a:r>
              <a:rPr lang="ru-RU" dirty="0"/>
              <a:t>Серьезно изучаю – не слегка.</a:t>
            </a:r>
          </a:p>
          <a:p>
            <a:r>
              <a:rPr lang="ru-RU" dirty="0"/>
              <a:t>Строка судьбы Поленова и Грума</a:t>
            </a:r>
          </a:p>
          <a:p>
            <a:r>
              <a:rPr lang="ru-RU" dirty="0"/>
              <a:t>В историю ________ вписалась </a:t>
            </a:r>
            <a:r>
              <a:rPr lang="ru-RU" dirty="0" err="1"/>
              <a:t>навека</a:t>
            </a:r>
            <a:r>
              <a:rPr lang="ru-RU" dirty="0"/>
              <a:t>.</a:t>
            </a:r>
          </a:p>
          <a:p>
            <a:r>
              <a:rPr lang="ru-RU" dirty="0"/>
              <a:t>По сердцу, а не ради славы громкой,</a:t>
            </a:r>
          </a:p>
          <a:p>
            <a:r>
              <a:rPr lang="ru-RU" dirty="0"/>
              <a:t>Талантливо и не жалея сил,</a:t>
            </a:r>
          </a:p>
          <a:p>
            <a:r>
              <a:rPr lang="ru-RU" dirty="0"/>
              <a:t>Достойным завещанием потомкам</a:t>
            </a:r>
          </a:p>
          <a:p>
            <a:r>
              <a:rPr lang="ru-RU" dirty="0"/>
              <a:t>Завод наш пестовал _________Гавриил…</a:t>
            </a:r>
          </a:p>
          <a:p>
            <a:r>
              <a:rPr lang="ru-RU" dirty="0"/>
              <a:t>Движенье времени неудержимо,</a:t>
            </a:r>
          </a:p>
          <a:p>
            <a:r>
              <a:rPr lang="ru-RU" dirty="0"/>
              <a:t>Мы – современники иных годов,</a:t>
            </a:r>
          </a:p>
          <a:p>
            <a:r>
              <a:rPr lang="ru-RU" dirty="0"/>
              <a:t>Но светит нам звездой неугасимой</a:t>
            </a:r>
          </a:p>
          <a:p>
            <a:r>
              <a:rPr lang="ru-RU" dirty="0"/>
              <a:t>Эпоха наших дедов и отцов…</a:t>
            </a:r>
          </a:p>
        </p:txBody>
      </p:sp>
    </p:spTree>
    <p:extLst>
      <p:ext uri="{BB962C8B-B14F-4D97-AF65-F5344CB8AC3E}">
        <p14:creationId xmlns:p14="http://schemas.microsoft.com/office/powerpoint/2010/main" val="362966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281" y="12037"/>
            <a:ext cx="10004520" cy="18265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Брейн </a:t>
            </a:r>
            <a:r>
              <a:rPr lang="ru-RU" dirty="0"/>
              <a:t>- </a:t>
            </a:r>
            <a:r>
              <a:rPr lang="ru-RU" dirty="0" smtClean="0"/>
              <a:t>квест </a:t>
            </a:r>
            <a:r>
              <a:rPr lang="ru-RU" dirty="0"/>
              <a:t>«Город мой в вопросах и ответах</a:t>
            </a:r>
            <a:r>
              <a:rPr lang="ru-RU" dirty="0" smtClean="0"/>
              <a:t>»</a:t>
            </a:r>
            <a:r>
              <a:rPr lang="ru-RU" dirty="0"/>
              <a:t> </a:t>
            </a:r>
            <a:r>
              <a:rPr lang="ru-RU" dirty="0" smtClean="0"/>
              <a:t>в рамках </a:t>
            </a:r>
            <a:r>
              <a:rPr lang="ru-RU" dirty="0"/>
              <a:t>Всероссийской акции «Ночь музеев»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41" y="3602924"/>
            <a:ext cx="4304145" cy="3228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9" y="1369391"/>
            <a:ext cx="4210741" cy="31580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607" y="3281803"/>
            <a:ext cx="4468920" cy="3351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1" y="1826449"/>
            <a:ext cx="3765447" cy="282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38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99" y="110068"/>
            <a:ext cx="8596668" cy="11368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Отзывы учащихся на Брейн </a:t>
            </a:r>
            <a:r>
              <a:rPr lang="ru-RU" dirty="0"/>
              <a:t>- квест «Город мой в вопросах и </a:t>
            </a:r>
            <a:r>
              <a:rPr lang="ru-RU" dirty="0" smtClean="0"/>
              <a:t>ответах»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12" y="1661776"/>
            <a:ext cx="2867891" cy="5098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53" y="2092035"/>
            <a:ext cx="3527820" cy="462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5" y="2092036"/>
            <a:ext cx="3469987" cy="46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86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243" y="1"/>
            <a:ext cx="9838265" cy="1316182"/>
          </a:xfrm>
        </p:spPr>
        <p:txBody>
          <a:bodyPr/>
          <a:lstStyle/>
          <a:p>
            <a:r>
              <a:rPr lang="ru-RU" dirty="0" smtClean="0"/>
              <a:t>Участники брейн </a:t>
            </a:r>
            <a:r>
              <a:rPr lang="ru-RU" dirty="0"/>
              <a:t>- </a:t>
            </a:r>
            <a:r>
              <a:rPr lang="ru-RU" dirty="0" err="1" smtClean="0"/>
              <a:t>квеста</a:t>
            </a:r>
            <a:r>
              <a:rPr lang="ru-RU" dirty="0" smtClean="0"/>
              <a:t> </a:t>
            </a:r>
            <a:r>
              <a:rPr lang="ru-RU" dirty="0"/>
              <a:t>«Город мой в вопросах и ответах»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10" y="1443958"/>
            <a:ext cx="8124236" cy="541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94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262" y="456431"/>
            <a:ext cx="8596668" cy="832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Настольная игра «Прогулка по родному городу»</a:t>
            </a:r>
            <a:endParaRPr lang="ru-RU" dirty="0"/>
          </a:p>
        </p:txBody>
      </p:sp>
      <p:pic>
        <p:nvPicPr>
          <p:cNvPr id="4" name="Picture 2" descr="C:\Users\Михаил\Desktop\Проект по истории\Фото\IMG-20220208-WA000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850" y="1575940"/>
            <a:ext cx="7498080" cy="5004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7839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Михаил\Desktop\Проект по истории\Фото\Dice-and-4-Chip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704" y="4366494"/>
            <a:ext cx="1695451" cy="1695451"/>
          </a:xfrm>
          <a:prstGeom prst="rect">
            <a:avLst/>
          </a:prstGeom>
          <a:noFill/>
        </p:spPr>
      </p:pic>
      <p:pic>
        <p:nvPicPr>
          <p:cNvPr id="1030" name="Picture 6" descr="C:\Users\Михаил\Desktop\Проект по истории\Фото\IMG_20220208_091949_resized_20220208_092022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177" y="747804"/>
            <a:ext cx="4779637" cy="2179069"/>
          </a:xfrm>
          <a:prstGeom prst="rect">
            <a:avLst/>
          </a:prstGeom>
          <a:noFill/>
        </p:spPr>
      </p:pic>
      <p:pic>
        <p:nvPicPr>
          <p:cNvPr id="1031" name="Picture 7" descr="C:\Users\Михаил\Desktop\IMG_20220208_092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8805" y="287353"/>
            <a:ext cx="3159651" cy="3099969"/>
          </a:xfrm>
          <a:prstGeom prst="rect">
            <a:avLst/>
          </a:prstGeom>
          <a:noFill/>
        </p:spPr>
      </p:pic>
      <p:pic>
        <p:nvPicPr>
          <p:cNvPr id="1032" name="Picture 8" descr="C:\Users\Михаил\Desktop\Проект по истории\Фото\IMG_20220208_092410_resized_20220208_0924208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7382" y="3373265"/>
            <a:ext cx="6571945" cy="3011693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47" y="362179"/>
            <a:ext cx="1776597" cy="278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3322" y="3873115"/>
            <a:ext cx="7766936" cy="1646302"/>
          </a:xfrm>
        </p:spPr>
        <p:txBody>
          <a:bodyPr/>
          <a:lstStyle/>
          <a:p>
            <a:r>
              <a:rPr lang="ru-RU" sz="5400" dirty="0"/>
              <a:t>Изучение истории родного города через игровые технологии во внеурочной деятельности.</a:t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3322" y="4970967"/>
            <a:ext cx="7766936" cy="1096899"/>
          </a:xfrm>
        </p:spPr>
        <p:txBody>
          <a:bodyPr/>
          <a:lstStyle/>
          <a:p>
            <a:r>
              <a:rPr lang="ru-RU" dirty="0" smtClean="0"/>
              <a:t>Учитель истории и обществознания МБОУ СОШ №6</a:t>
            </a:r>
          </a:p>
          <a:p>
            <a:r>
              <a:rPr lang="ru-RU" dirty="0" smtClean="0"/>
              <a:t>Гончарова Анна Алексеевна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049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Практическое применение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9835" y="981636"/>
            <a:ext cx="8673353" cy="5195328"/>
          </a:xfrm>
        </p:spPr>
        <p:txBody>
          <a:bodyPr/>
          <a:lstStyle/>
          <a:p>
            <a:pPr algn="ctr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AppData\Local\Microsoft\Windows\INetCache\Content.Word\20220218_1352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198404"/>
            <a:ext cx="5145129" cy="285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AppData\Local\Microsoft\Windows\INetCache\Content.Word\20220222_1038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99" y="2867892"/>
            <a:ext cx="4907973" cy="29233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7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332" y="249381"/>
            <a:ext cx="8596668" cy="163483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игровых технологий во внеурочной деятельности позволяет: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7332" y="1662545"/>
            <a:ext cx="8596668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Повысить качество образовательной работы с детьми 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Раскрыть способности и интеллектуальных возможности детей,.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Повысить активность, заинтересованность, мотивацию к занятиям.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Достигнуть положительных результатов по повышению знаний о родном городе.                                                                                 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94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</a:t>
            </a:r>
            <a:r>
              <a:rPr lang="ru-RU" dirty="0" smtClean="0"/>
              <a:t>. Сеченов </a:t>
            </a:r>
            <a:r>
              <a:rPr lang="ru-RU" dirty="0"/>
              <a:t>писал: «Ребёнок всегда прав. Неправым может быть только взрослый, чья программа ребёнку не нравится».    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411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467" y="764704"/>
            <a:ext cx="7067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Моя малая Родина – </a:t>
            </a:r>
          </a:p>
          <a:p>
            <a:pPr algn="ctr"/>
            <a:r>
              <a:rPr lang="ru-RU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Верхняя Салда</a:t>
            </a:r>
          </a:p>
        </p:txBody>
      </p:sp>
      <p:pic>
        <p:nvPicPr>
          <p:cNvPr id="3074" name="Picture 2" descr="http://v-salda.su/components/com_joomgallery/img_originals/_3/_3_20091228_18453383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7" y="2852936"/>
            <a:ext cx="5003775" cy="333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5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537" y="1556792"/>
            <a:ext cx="816591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Этап 1. </a:t>
            </a:r>
          </a:p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Озвучить и объяснить название </a:t>
            </a:r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команды, связанной с тематикой родного города</a:t>
            </a: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0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5472" y="357166"/>
            <a:ext cx="8111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Этап 2. Геральдический!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10429" y="5966987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Задание: Собрать пазл – герб г. Верхняя Салда и объяснить его символику.</a:t>
            </a:r>
          </a:p>
        </p:txBody>
      </p:sp>
      <p:pic>
        <p:nvPicPr>
          <p:cNvPr id="8" name="Picture 4" descr="http://proher.ru/ProHer_r2.files/verhnya-salda_rf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43" y="1432662"/>
            <a:ext cx="2772913" cy="453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4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2907" y="1500888"/>
            <a:ext cx="735811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4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81589" y="4071754"/>
            <a:ext cx="73102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algn="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algn="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algn="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algn="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algn="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algn="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  <a:p>
            <a:pPr algn="r"/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r"/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4304" y="1578174"/>
            <a:ext cx="2170813" cy="145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334567" y="3742761"/>
            <a:ext cx="736611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3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Своя игра</a:t>
            </a:r>
          </a:p>
          <a:p>
            <a:pPr algn="ctr">
              <a:defRPr/>
            </a:pPr>
            <a:r>
              <a:rPr lang="ru-RU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«История Салды»</a:t>
            </a:r>
          </a:p>
        </p:txBody>
      </p:sp>
      <p:pic>
        <p:nvPicPr>
          <p:cNvPr id="1032" name="Picture 8" descr="http://www.sibznak.net/actions/image/Images_gerb/flag_oblast/flag_big/flag_sverdlovsk_st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12" y="1578174"/>
            <a:ext cx="2175198" cy="145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lag of Verkhnyaya Salda (Sverdlovsk oblast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176" y="1617787"/>
            <a:ext cx="2121079" cy="141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17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93280"/>
              </p:ext>
            </p:extLst>
          </p:nvPr>
        </p:nvGraphicFramePr>
        <p:xfrm>
          <a:off x="1774825" y="285751"/>
          <a:ext cx="8643938" cy="5232309"/>
        </p:xfrm>
        <a:graphic>
          <a:graphicData uri="http://schemas.openxmlformats.org/drawingml/2006/table">
            <a:tbl>
              <a:tblPr/>
              <a:tblGrid>
                <a:gridCol w="309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3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География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2" action="ppaction://hlinksldjump"/>
                        </a:rPr>
                        <a:t>2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4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6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8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10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История города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2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4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6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" action="ppaction://noaction"/>
                        </a:rPr>
                        <a:t>8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hlinkClick r:id="" action="ppaction://noaction"/>
                        </a:rPr>
                        <a:t>10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Салда в годы войны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hlinkClick r:id="" action="ppaction://noaction"/>
                        </a:rPr>
                        <a:t>2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4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6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8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hlinkClick r:id="" action="ppaction://noaction"/>
                        </a:rPr>
                        <a:t>10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4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Памятники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2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" action="ppaction://noaction"/>
                        </a:rPr>
                        <a:t>4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" action="ppaction://noaction"/>
                        </a:rPr>
                        <a:t>6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" action="ppaction://noaction"/>
                        </a:rPr>
                        <a:t> 8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" action="ppaction://noaction"/>
                        </a:rPr>
                        <a:t>10</a:t>
                      </a:r>
                      <a:endParaRPr kumimoji="0" lang="ru-RU" sz="4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71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095500" y="571501"/>
            <a:ext cx="8358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 балла.</a:t>
            </a:r>
            <a:r>
              <a:rPr lang="ru-RU" sz="3600" b="1" dirty="0">
                <a:solidFill>
                  <a:srgbClr val="00B0F0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881188" y="2703514"/>
            <a:ext cx="85010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b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solidFill>
                <a:srgbClr val="FFFF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solidFill>
                <a:srgbClr val="FFFF00"/>
              </a:solidFill>
              <a:latin typeface="Century Gothic" pitchFamily="34" charset="0"/>
            </a:endParaRPr>
          </a:p>
          <a:p>
            <a:pPr marL="514350" indent="-514350" algn="ctr">
              <a:spcBef>
                <a:spcPct val="50000"/>
              </a:spcBef>
              <a:buAutoNum type="arabicPeriod"/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«Яма», «болото», «топкое место»</a:t>
            </a:r>
          </a:p>
          <a:p>
            <a:pPr marL="514350" indent="-514350" algn="ctr">
              <a:spcBef>
                <a:spcPct val="50000"/>
              </a:spcBef>
              <a:buAutoNum type="arabicPeriod"/>
              <a:defRPr/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«липа» «река» (река среди лип)</a:t>
            </a:r>
          </a:p>
          <a:p>
            <a:pPr algn="ctr">
              <a:spcBef>
                <a:spcPct val="50000"/>
              </a:spcBef>
              <a:defRPr/>
            </a:pP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7030A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2095500" y="1643063"/>
            <a:ext cx="8072438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800" b="1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	Назовите известные вам версии происхождения названия города Салда.</a:t>
            </a:r>
          </a:p>
        </p:txBody>
      </p:sp>
      <p:sp>
        <p:nvSpPr>
          <p:cNvPr id="28678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51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5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167063" y="500063"/>
            <a:ext cx="53578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6 баллов</a:t>
            </a:r>
            <a:r>
              <a:rPr lang="ru-RU" sz="4000" b="1" dirty="0">
                <a:solidFill>
                  <a:srgbClr val="FF0000"/>
                </a:solidFill>
                <a:latin typeface="Century Gothic" pitchFamily="34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ru-RU" sz="4800" b="1" i="1" dirty="0">
                <a:solidFill>
                  <a:srgbClr val="FF0000"/>
                </a:solidFill>
                <a:latin typeface="Century Gothic" pitchFamily="34" charset="0"/>
              </a:rPr>
              <a:t>    </a:t>
            </a:r>
            <a:endParaRPr lang="ru-RU" sz="5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2095501" y="2525713"/>
            <a:ext cx="62150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 именами этих первых промышленников Урала связана история города Салда. Назовите фамилию. </a:t>
            </a:r>
          </a:p>
        </p:txBody>
      </p:sp>
      <p:sp>
        <p:nvSpPr>
          <p:cNvPr id="29702" name="Прямоугольник 6"/>
          <p:cNvSpPr>
            <a:spLocks noChangeArrowheads="1"/>
          </p:cNvSpPr>
          <p:nvPr/>
        </p:nvSpPr>
        <p:spPr bwMode="auto">
          <a:xfrm>
            <a:off x="3810001" y="3105151"/>
            <a:ext cx="61436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ru-RU" b="1">
              <a:latin typeface="Century Gothic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263777" y="3631264"/>
            <a:ext cx="77866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endParaRPr lang="ru-RU" dirty="0">
              <a:latin typeface="Century Gothic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Демидовы</a:t>
            </a:r>
          </a:p>
        </p:txBody>
      </p:sp>
      <p:sp>
        <p:nvSpPr>
          <p:cNvPr id="29704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51988" y="6092825"/>
            <a:ext cx="792162" cy="503238"/>
          </a:xfrm>
          <a:prstGeom prst="actionButtonReturn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64" y="1071546"/>
            <a:ext cx="1695048" cy="209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485</Words>
  <Application>Microsoft Office PowerPoint</Application>
  <PresentationFormat>Широкоэкранный</PresentationFormat>
  <Paragraphs>134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Century Gothic</vt:lpstr>
      <vt:lpstr>Times New Roman</vt:lpstr>
      <vt:lpstr>Trebuchet MS</vt:lpstr>
      <vt:lpstr>Wingdings 3</vt:lpstr>
      <vt:lpstr>Аспект</vt:lpstr>
      <vt:lpstr>«Игра – путь детей к познанию мира, в котором они живут и который призваны изменить».  А. М. Горький </vt:lpstr>
      <vt:lpstr>Изучение истории родного города через игровые технологии во внеурочной деятельности.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 4. Культурный </vt:lpstr>
      <vt:lpstr>Этап 5. Ими гордится Салда!  </vt:lpstr>
      <vt:lpstr>Этап 6. Литературный </vt:lpstr>
      <vt:lpstr>Брейн - квест «Город мой в вопросах и ответах» в рамках Всероссийской акции «Ночь музеев» </vt:lpstr>
      <vt:lpstr>Отзывы учащихся на Брейн - квест «Город мой в вопросах и ответах»</vt:lpstr>
      <vt:lpstr>Участники брейн - квеста «Город мой в вопросах и ответах»</vt:lpstr>
      <vt:lpstr>Настольная игра «Прогулка по родному городу»</vt:lpstr>
      <vt:lpstr>Презентация PowerPoint</vt:lpstr>
      <vt:lpstr>Практическое применение</vt:lpstr>
      <vt:lpstr>Использование игровых технологий во внеурочной деятельности позволяет: </vt:lpstr>
      <vt:lpstr>И. Сеченов писал: «Ребёнок всегда прав. Неправым может быть только взрослый, чья программа ребёнку не нравится».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«Игра – путь детей к познанию мира, в котором они живут и который призваны изменить».  А. М. Горький </dc:title>
  <dc:creator>levdi</dc:creator>
  <cp:lastModifiedBy>levdi</cp:lastModifiedBy>
  <cp:revision>7</cp:revision>
  <dcterms:created xsi:type="dcterms:W3CDTF">2022-11-27T06:26:28Z</dcterms:created>
  <dcterms:modified xsi:type="dcterms:W3CDTF">2022-11-28T12:26:45Z</dcterms:modified>
</cp:coreProperties>
</file>