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57" r:id="rId2"/>
    <p:sldId id="326" r:id="rId3"/>
    <p:sldId id="347" r:id="rId4"/>
    <p:sldId id="348" r:id="rId5"/>
    <p:sldId id="349" r:id="rId6"/>
    <p:sldId id="350" r:id="rId7"/>
    <p:sldId id="336" r:id="rId8"/>
    <p:sldId id="351" r:id="rId9"/>
  </p:sldIdLst>
  <p:sldSz cx="9144000" cy="6858000" type="screen4x3"/>
  <p:notesSz cx="6858000" cy="9144000"/>
  <p:embeddedFontLst>
    <p:embeddedFont>
      <p:font typeface="TT Firs Neue DemiBold" panose="02000503030000020004" charset="-52"/>
      <p:bold r:id="rId11"/>
    </p:embeddedFont>
    <p:embeddedFont>
      <p:font typeface="TT Firs Neue Black" panose="02000503030000020004" pitchFamily="2" charset="-52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T Firs Neue" panose="02000503030000020004" charset="-52"/>
      <p:regular r:id="rId17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T Firs Neue" pitchFamily="2" charset="-52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T Firs Neue" pitchFamily="2" charset="-52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T Firs Neue" pitchFamily="2" charset="-52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T Firs Neue" pitchFamily="2" charset="-52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T Firs Neue" pitchFamily="2" charset="-52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T Firs Neue" pitchFamily="2" charset="-52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T Firs Neue" pitchFamily="2" charset="-52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T Firs Neue" pitchFamily="2" charset="-52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T Firs Neue" pitchFamily="2" charset="-52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58BFF"/>
    <a:srgbClr val="F5EEDB"/>
    <a:srgbClr val="00067E"/>
    <a:srgbClr val="CDCDCD"/>
    <a:srgbClr val="DA2F00"/>
    <a:srgbClr val="27B36A"/>
    <a:srgbClr val="3F9B7F"/>
    <a:srgbClr val="EB7C4F"/>
    <a:srgbClr val="EEBC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BEB30E5-02BA-473F-AF6A-B32AA144B7C2}" type="datetimeFigureOut">
              <a:rPr lang="ru-RU"/>
              <a:pPr>
                <a:defRPr/>
              </a:pPr>
              <a:t>02.01.2023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0682B8E-C050-48E5-B9D9-50290DE4D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421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59793-C2CA-4A66-9390-6D203A236608}" type="slidenum">
              <a:rPr lang="ru-RU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59793-C2CA-4A66-9390-6D203A236608}" type="slidenum">
              <a:rPr lang="ru-RU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59793-C2CA-4A66-9390-6D203A236608}" type="slidenum">
              <a:rPr lang="ru-RU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59793-C2CA-4A66-9390-6D203A236608}" type="slidenum">
              <a:rPr lang="ru-RU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59793-C2CA-4A66-9390-6D203A236608}" type="slidenum">
              <a:rPr lang="ru-RU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59793-C2CA-4A66-9390-6D203A236608}" type="slidenum">
              <a:rPr lang="ru-RU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8F17F-96A8-49D0-B14A-F59E313030BB}" type="datetimeFigureOut">
              <a:rPr lang="ru-RU"/>
              <a:pPr>
                <a:defRPr/>
              </a:pPr>
              <a:t>02.01.2023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6CA55-32FB-4DF3-BD60-C585C48228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19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030E0-700F-4275-9E98-60D382120C28}" type="datetimeFigureOut">
              <a:rPr lang="ru-RU"/>
              <a:pPr>
                <a:defRPr/>
              </a:pPr>
              <a:t>02.01.2023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76E3C-3EB8-49E2-AFB3-CC3461C9F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135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36610-7828-47B9-93FB-B672C6E2E096}" type="datetimeFigureOut">
              <a:rPr lang="ru-RU"/>
              <a:pPr>
                <a:defRPr/>
              </a:pPr>
              <a:t>02.01.2023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71CA5-AB43-497A-B723-4E61D7766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882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7139B-F2FB-4B4F-95DF-6BEB11631B96}" type="datetimeFigureOut">
              <a:rPr lang="ru-RU"/>
              <a:pPr>
                <a:defRPr/>
              </a:pPr>
              <a:t>02.01.2023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5FE4D-7A3C-4B97-BC80-3DC8992E2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78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35656-3692-4C4E-ADB6-DAFC2845B4CF}" type="datetimeFigureOut">
              <a:rPr lang="ru-RU"/>
              <a:pPr>
                <a:defRPr/>
              </a:pPr>
              <a:t>02.01.2023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C3E8E-F5FB-49CA-AD25-5CCB786C6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61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8E1C5-60E6-4607-95F0-8C020D6DB517}" type="datetimeFigureOut">
              <a:rPr lang="ru-RU"/>
              <a:pPr>
                <a:defRPr/>
              </a:pPr>
              <a:t>02.01.2023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14520-D4F5-44C2-AB03-035E70527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88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89601-8402-4242-8BCE-9002F52A2137}" type="datetimeFigureOut">
              <a:rPr lang="ru-RU"/>
              <a:pPr>
                <a:defRPr/>
              </a:pPr>
              <a:t>02.01.2023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7BB39-03A6-4616-ABD0-70281D9CB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301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AF637-2596-4D4D-BDF4-69A3B820B6A8}" type="datetimeFigureOut">
              <a:rPr lang="ru-RU"/>
              <a:pPr>
                <a:defRPr/>
              </a:pPr>
              <a:t>02.01.2023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02BAE-5B4E-4092-95C9-D6FE80B9D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542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7AD6A-FD0D-4E5A-8B2D-D6F8ABC73803}" type="datetimeFigureOut">
              <a:rPr lang="ru-RU"/>
              <a:pPr>
                <a:defRPr/>
              </a:pPr>
              <a:t>02.01.2023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DA575-6D16-4F40-91F0-98BEE21821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29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E8D8E-5E0C-4CF1-9933-8EDE94BB9144}" type="datetimeFigureOut">
              <a:rPr lang="ru-RU"/>
              <a:pPr>
                <a:defRPr/>
              </a:pPr>
              <a:t>02.01.2023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72F32-BB92-4634-9F62-245C0389B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9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4EAF5-AAD1-4037-9508-22ADAD994FB7}" type="datetimeFigureOut">
              <a:rPr lang="ru-RU"/>
              <a:pPr>
                <a:defRPr/>
              </a:pPr>
              <a:t>02.01.2023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C7C8F-FF65-4542-B7B1-1F08B8099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310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EFFCF2-A20F-4BB3-AB91-8EBACC477579}" type="datetimeFigureOut">
              <a:rPr lang="ru-RU"/>
              <a:pPr>
                <a:defRPr/>
              </a:pPr>
              <a:t>02.01.2023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FD7FAB-A72E-4C5D-BB62-C7E4762BA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T Firs Neue Black" pitchFamily="2" charset="-5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T Firs Neue Black" pitchFamily="2" charset="-5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T Firs Neue Black" pitchFamily="2" charset="-5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T Firs Neue Black" pitchFamily="2" charset="-5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T Firs Neue Black" pitchFamily="2" charset="-5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T Firs Neue Black" pitchFamily="2" charset="-5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T Firs Neue Black" pitchFamily="2" charset="-5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T Firs Neue Black" pitchFamily="2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F007E"/>
              </a:solidFill>
            </a:endParaRPr>
          </a:p>
        </p:txBody>
      </p:sp>
      <p:grpSp>
        <p:nvGrpSpPr>
          <p:cNvPr id="2051" name="Группа 3"/>
          <p:cNvGrpSpPr>
            <a:grpSpLocks/>
          </p:cNvGrpSpPr>
          <p:nvPr/>
        </p:nvGrpSpPr>
        <p:grpSpPr bwMode="auto">
          <a:xfrm>
            <a:off x="809625" y="2312987"/>
            <a:ext cx="7524750" cy="2600978"/>
            <a:chOff x="809625" y="3068960"/>
            <a:chExt cx="7524750" cy="2600536"/>
          </a:xfrm>
        </p:grpSpPr>
        <p:sp>
          <p:nvSpPr>
            <p:cNvPr id="3" name="TextBox 2"/>
            <p:cNvSpPr txBox="1"/>
            <p:nvPr/>
          </p:nvSpPr>
          <p:spPr>
            <a:xfrm>
              <a:off x="809625" y="3730834"/>
              <a:ext cx="7524750" cy="19386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spc="300" dirty="0">
                  <a:solidFill>
                    <a:srgbClr val="000000"/>
                  </a:solidFill>
                  <a:latin typeface="+mj-lt"/>
                  <a:cs typeface="+mn-cs"/>
                </a:rPr>
                <a:t>Образование СССР. Национальная политика в 1920-е гг.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16175" y="3068960"/>
              <a:ext cx="4311650" cy="5841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spc="300" dirty="0">
                  <a:solidFill>
                    <a:srgbClr val="000000"/>
                  </a:solidFill>
                  <a:latin typeface="+mj-lt"/>
                  <a:cs typeface="+mn-cs"/>
                </a:rPr>
                <a:t>ТЕМА УРОКА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F007E"/>
              </a:solidFill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07504" y="116632"/>
            <a:ext cx="8928992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T Firs Neue" pitchFamily="2" charset="-5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T Firs Neue" pitchFamily="2" charset="-5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T Firs Neue" pitchFamily="2" charset="-5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T Firs Neue" pitchFamily="2" charset="-5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2500" dirty="0">
                <a:solidFill>
                  <a:srgbClr val="000000"/>
                </a:solidFill>
                <a:latin typeface="TT Firs Neue DemiBold" pitchFamily="2" charset="-52"/>
              </a:rPr>
              <a:t>Одним из программных положений партии большевиков было признание права наций на самоопределение. Но после окончания Гражданской войны политика большевиков была направлена на объединение территорий, где победили большевики, в одно государство.</a:t>
            </a:r>
            <a:endParaRPr lang="ru-RU" altLang="ru-RU" sz="2500" dirty="0" smtClean="0">
              <a:solidFill>
                <a:srgbClr val="000000"/>
              </a:solidFill>
              <a:latin typeface="TT Firs Neue DemiBold" pitchFamily="2" charset="-52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07504" y="2608456"/>
            <a:ext cx="892899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T Firs Neue" pitchFamily="2" charset="-5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T Firs Neue" pitchFamily="2" charset="-5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T Firs Neue" pitchFamily="2" charset="-5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T Firs Neue" pitchFamily="2" charset="-5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2500" dirty="0">
                <a:solidFill>
                  <a:srgbClr val="000000"/>
                </a:solidFill>
                <a:latin typeface="TT Firs Neue Black" panose="02000503030000020004" pitchFamily="2" charset="-52"/>
              </a:rPr>
              <a:t>Ситуация на территории бывшей Российской империи после Октябрьской революции:</a:t>
            </a:r>
            <a:endParaRPr lang="ru-RU" altLang="ru-RU" sz="2500" dirty="0" smtClean="0">
              <a:solidFill>
                <a:srgbClr val="000000"/>
              </a:solidFill>
              <a:latin typeface="TT Firs Neue Black" panose="02000503030000020004" pitchFamily="2" charset="-5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504" y="3438286"/>
            <a:ext cx="9036496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T Firs Neue" pitchFamily="2" charset="-5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T Firs Neue" pitchFamily="2" charset="-5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T Firs Neue" pitchFamily="2" charset="-5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T Firs Neue" pitchFamily="2" charset="-5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9pPr>
          </a:lstStyle>
          <a:p>
            <a:pPr marL="342900" indent="-342900" eaLnBrk="1" hangingPunct="1">
              <a:spcBef>
                <a:spcPct val="0"/>
              </a:spcBef>
              <a:spcAft>
                <a:spcPts val="600"/>
              </a:spcAft>
            </a:pPr>
            <a:r>
              <a:rPr lang="ru-RU" altLang="ru-RU" sz="2500" dirty="0" smtClean="0">
                <a:solidFill>
                  <a:srgbClr val="000000"/>
                </a:solidFill>
                <a:latin typeface="TT Firs Neue DemiBold" pitchFamily="2" charset="-52"/>
              </a:rPr>
              <a:t>Украина</a:t>
            </a:r>
            <a:r>
              <a:rPr lang="ru-RU" altLang="ru-RU" sz="2500" dirty="0">
                <a:solidFill>
                  <a:srgbClr val="000000"/>
                </a:solidFill>
                <a:latin typeface="TT Firs Neue DemiBold" pitchFamily="2" charset="-52"/>
              </a:rPr>
              <a:t>, Белоруссия, Азербайджан, Грузия, Армения, Дальневосточная республика, Хорезмская и Бухарская республики – формально независимые советские республики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600"/>
              </a:spcAft>
            </a:pPr>
            <a:r>
              <a:rPr lang="ru-RU" altLang="ru-RU" sz="2500" dirty="0" smtClean="0">
                <a:solidFill>
                  <a:srgbClr val="000000"/>
                </a:solidFill>
                <a:latin typeface="TT Firs Neue DemiBold" pitchFamily="2" charset="-52"/>
              </a:rPr>
              <a:t>Эстония</a:t>
            </a:r>
            <a:r>
              <a:rPr lang="ru-RU" altLang="ru-RU" sz="2500" dirty="0">
                <a:solidFill>
                  <a:srgbClr val="000000"/>
                </a:solidFill>
                <a:latin typeface="TT Firs Neue DemiBold" pitchFamily="2" charset="-52"/>
              </a:rPr>
              <a:t>, Латвия, Литва, Финляндия, Польша – суверенитет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600"/>
              </a:spcAft>
            </a:pPr>
            <a:r>
              <a:rPr lang="ru-RU" altLang="ru-RU" sz="2500" dirty="0" smtClean="0">
                <a:solidFill>
                  <a:srgbClr val="000000"/>
                </a:solidFill>
                <a:latin typeface="TT Firs Neue DemiBold" pitchFamily="2" charset="-52"/>
              </a:rPr>
              <a:t>Польша </a:t>
            </a:r>
            <a:r>
              <a:rPr lang="ru-RU" altLang="ru-RU" sz="2500" dirty="0">
                <a:solidFill>
                  <a:srgbClr val="000000"/>
                </a:solidFill>
                <a:latin typeface="TT Firs Neue DemiBold" pitchFamily="2" charset="-52"/>
              </a:rPr>
              <a:t>– Западная Украина и Западная Белоруссия</a:t>
            </a:r>
          </a:p>
        </p:txBody>
      </p:sp>
    </p:spTree>
    <p:extLst>
      <p:ext uri="{BB962C8B-B14F-4D97-AF65-F5344CB8AC3E}">
        <p14:creationId xmlns:p14="http://schemas.microsoft.com/office/powerpoint/2010/main" val="21375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F007E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743998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75856"/>
                <a:gridCol w="2808312"/>
                <a:gridCol w="3059832"/>
              </a:tblGrid>
              <a:tr h="1142999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Причины объединения советских республик</a:t>
                      </a:r>
                      <a:endParaRPr lang="ru-RU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Предпосылки объединения</a:t>
                      </a:r>
                      <a:endParaRPr lang="ru-RU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Трудности объединения</a:t>
                      </a:r>
                      <a:endParaRPr lang="ru-RU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90500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1) Необходимость восстановить экономические связи между республиками</a:t>
                      </a:r>
                      <a:endParaRPr lang="ru-RU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T Firs Neue DemiBold" panose="02000503030000020004" pitchFamily="2" charset="-52"/>
                        </a:rPr>
                        <a:t>1) Исторически сложившиеся экономические связи и единая система путей сообщения</a:t>
                      </a:r>
                      <a:endParaRPr lang="ru-RU" sz="2000" dirty="0">
                        <a:effectLst/>
                        <a:latin typeface="TT Firs Neue DemiBold" panose="02000503030000020004" pitchFamily="2" charset="-52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T Firs Neue DemiBold" panose="02000503030000020004" pitchFamily="2" charset="-52"/>
                        </a:rPr>
                        <a:t>1) Разница в уровне социально-экономического развития республик</a:t>
                      </a:r>
                      <a:endParaRPr lang="ru-RU" sz="2000" dirty="0">
                        <a:effectLst/>
                        <a:latin typeface="TT Firs Neue DemiBold" panose="02000503030000020004" pitchFamily="2" charset="-52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2) Необходимость объединения сил для борьбы с капиталистическим окружением</a:t>
                      </a:r>
                      <a:endParaRPr lang="ru-RU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T Firs Neue DemiBold" panose="02000503030000020004" pitchFamily="2" charset="-52"/>
                        </a:rPr>
                        <a:t>2) Нахождение у власти на территории всех республик одной партии</a:t>
                      </a:r>
                      <a:endParaRPr lang="ru-RU" sz="2000" dirty="0">
                        <a:effectLst/>
                        <a:latin typeface="TT Firs Neue DemiBold" panose="02000503030000020004" pitchFamily="2" charset="-52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T Firs Neue DemiBold" panose="02000503030000020004" pitchFamily="2" charset="-52"/>
                        </a:rPr>
                        <a:t>2) Национализм руководства республик</a:t>
                      </a:r>
                      <a:endParaRPr lang="ru-RU" sz="2000" dirty="0">
                        <a:effectLst/>
                        <a:latin typeface="TT Firs Neue DemiBold" panose="02000503030000020004" pitchFamily="2" charset="-52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3) Расширение поля для социалистического эксперимента</a:t>
                      </a:r>
                      <a:endParaRPr lang="ru-RU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T Firs Neue DemiBold" panose="02000503030000020004" pitchFamily="2" charset="-52"/>
                        </a:rPr>
                        <a:t>3) Нахождение на территории всех республик частей Красной Армии</a:t>
                      </a:r>
                      <a:endParaRPr lang="ru-RU" sz="2000" dirty="0">
                        <a:effectLst/>
                        <a:latin typeface="TT Firs Neue DemiBold" panose="02000503030000020004" pitchFamily="2" charset="-52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T Firs Neue DemiBold" panose="02000503030000020004" pitchFamily="2" charset="-52"/>
                        </a:rPr>
                        <a:t>3) Негативное отношение к политике русификации, проводимой до революции</a:t>
                      </a:r>
                      <a:endParaRPr lang="ru-RU" sz="2000" dirty="0">
                        <a:effectLst/>
                        <a:latin typeface="TT Firs Neue DemiBold" panose="02000503030000020004" pitchFamily="2" charset="-52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9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F007E"/>
              </a:solidFill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23528" y="544324"/>
            <a:ext cx="85689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T Firs Neue" pitchFamily="2" charset="-5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T Firs Neue" pitchFamily="2" charset="-5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T Firs Neue" pitchFamily="2" charset="-5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T Firs Neue" pitchFamily="2" charset="-5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dirty="0" smtClean="0">
                <a:solidFill>
                  <a:srgbClr val="000000"/>
                </a:solidFill>
                <a:latin typeface="TT Firs Neue Black" panose="02000503030000020004" pitchFamily="2" charset="-52"/>
              </a:rPr>
              <a:t>Проекты объединения: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3528" y="1374154"/>
            <a:ext cx="8446199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T Firs Neue" pitchFamily="2" charset="-5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T Firs Neue" pitchFamily="2" charset="-5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T Firs Neue" pitchFamily="2" charset="-5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T Firs Neue" pitchFamily="2" charset="-5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9pPr>
          </a:lstStyle>
          <a:p>
            <a:pPr marL="342900" indent="-342900" eaLnBrk="1" hangingPunct="1">
              <a:spcBef>
                <a:spcPct val="0"/>
              </a:spcBef>
              <a:spcAft>
                <a:spcPts val="600"/>
              </a:spcAft>
            </a:pPr>
            <a:r>
              <a:rPr lang="ru-RU" altLang="ru-RU" dirty="0" smtClean="0">
                <a:solidFill>
                  <a:srgbClr val="000000"/>
                </a:solidFill>
                <a:latin typeface="TT Firs Neue DemiBold" pitchFamily="2" charset="-52"/>
              </a:rPr>
              <a:t>Проект </a:t>
            </a:r>
            <a:r>
              <a:rPr lang="ru-RU" altLang="ru-RU" dirty="0">
                <a:solidFill>
                  <a:srgbClr val="000000"/>
                </a:solidFill>
                <a:latin typeface="TT Firs Neue DemiBold" pitchFamily="2" charset="-52"/>
              </a:rPr>
              <a:t>автономизации (И. В. Сталин)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dirty="0">
                <a:solidFill>
                  <a:srgbClr val="000000"/>
                </a:solidFill>
                <a:latin typeface="TT Firs Neue DemiBold" pitchFamily="2" charset="-52"/>
              </a:rPr>
              <a:t>Советские республики входят в РСФСР на правах </a:t>
            </a:r>
            <a:r>
              <a:rPr lang="ru-RU" altLang="ru-RU" dirty="0" smtClean="0">
                <a:solidFill>
                  <a:srgbClr val="000000"/>
                </a:solidFill>
                <a:latin typeface="TT Firs Neue DemiBold" pitchFamily="2" charset="-52"/>
              </a:rPr>
              <a:t>автономий.</a:t>
            </a:r>
            <a:endParaRPr lang="ru-RU" altLang="ru-RU" dirty="0">
              <a:solidFill>
                <a:srgbClr val="000000"/>
              </a:solidFill>
              <a:latin typeface="TT Firs Neue DemiBold" pitchFamily="2" charset="-52"/>
            </a:endParaRPr>
          </a:p>
          <a:p>
            <a:pPr marL="342900" indent="-342900" eaLnBrk="1" hangingPunct="1">
              <a:spcBef>
                <a:spcPct val="0"/>
              </a:spcBef>
              <a:spcAft>
                <a:spcPts val="600"/>
              </a:spcAft>
            </a:pPr>
            <a:r>
              <a:rPr lang="ru-RU" altLang="ru-RU" dirty="0" smtClean="0">
                <a:solidFill>
                  <a:srgbClr val="000000"/>
                </a:solidFill>
                <a:latin typeface="TT Firs Neue DemiBold" pitchFamily="2" charset="-52"/>
              </a:rPr>
              <a:t>Проект </a:t>
            </a:r>
            <a:r>
              <a:rPr lang="ru-RU" altLang="ru-RU" dirty="0">
                <a:solidFill>
                  <a:srgbClr val="000000"/>
                </a:solidFill>
                <a:latin typeface="TT Firs Neue DemiBold" pitchFamily="2" charset="-52"/>
              </a:rPr>
              <a:t>федерации (В. И. Ленин)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dirty="0">
                <a:solidFill>
                  <a:srgbClr val="000000"/>
                </a:solidFill>
                <a:latin typeface="TT Firs Neue DemiBold" pitchFamily="2" charset="-52"/>
              </a:rPr>
              <a:t>Объединение равноправных республик в единую </a:t>
            </a:r>
            <a:r>
              <a:rPr lang="ru-RU" altLang="ru-RU" dirty="0" smtClean="0">
                <a:solidFill>
                  <a:srgbClr val="000000"/>
                </a:solidFill>
                <a:latin typeface="TT Firs Neue DemiBold" pitchFamily="2" charset="-52"/>
              </a:rPr>
              <a:t>федерацию.</a:t>
            </a:r>
            <a:endParaRPr lang="ru-RU" altLang="ru-RU" dirty="0">
              <a:solidFill>
                <a:srgbClr val="000000"/>
              </a:solidFill>
              <a:latin typeface="TT Firs Neue D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1317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F007E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71600" y="1374154"/>
            <a:ext cx="61206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T Firs Neue" pitchFamily="2" charset="-5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T Firs Neue" pitchFamily="2" charset="-5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T Firs Neue" pitchFamily="2" charset="-5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T Firs Neue" pitchFamily="2" charset="-5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dirty="0">
                <a:solidFill>
                  <a:srgbClr val="000000"/>
                </a:solidFill>
                <a:latin typeface="TT Firs Neue DemiBold" pitchFamily="2" charset="-52"/>
              </a:rPr>
              <a:t>30 декабря 1922 г. – создание </a:t>
            </a:r>
            <a:r>
              <a:rPr lang="ru-RU" altLang="ru-RU" dirty="0" smtClean="0">
                <a:solidFill>
                  <a:srgbClr val="000000"/>
                </a:solidFill>
                <a:latin typeface="TT Firs Neue DemiBold" pitchFamily="2" charset="-52"/>
              </a:rPr>
              <a:t>СССР</a:t>
            </a:r>
            <a:endParaRPr lang="ru-RU" altLang="ru-RU" dirty="0">
              <a:solidFill>
                <a:srgbClr val="000000"/>
              </a:solidFill>
              <a:latin typeface="TT Firs Neue D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5146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F007E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3528" y="620688"/>
            <a:ext cx="8446199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T Firs Neue" pitchFamily="2" charset="-5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T Firs Neue" pitchFamily="2" charset="-5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T Firs Neue" pitchFamily="2" charset="-5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T Firs Neue" pitchFamily="2" charset="-5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dirty="0" err="1">
                <a:solidFill>
                  <a:srgbClr val="000000"/>
                </a:solidFill>
                <a:latin typeface="TT Firs Neue Black" panose="02000503030000020004" pitchFamily="2" charset="-52"/>
              </a:rPr>
              <a:t>Коренизация</a:t>
            </a:r>
            <a:r>
              <a:rPr lang="ru-RU" altLang="ru-RU" dirty="0">
                <a:solidFill>
                  <a:srgbClr val="000000"/>
                </a:solidFill>
                <a:latin typeface="TT Firs Neue DemiBold" pitchFamily="2" charset="-52"/>
              </a:rPr>
              <a:t> – кадровая политика, заключавшаяся в подготовке, выдвижении и использовании в республиках национальных кадров для работы в государственных и общественных органах, в хозяйственных и культурных учреждениях.</a:t>
            </a:r>
          </a:p>
        </p:txBody>
      </p:sp>
    </p:spTree>
    <p:extLst>
      <p:ext uri="{BB962C8B-B14F-4D97-AF65-F5344CB8AC3E}">
        <p14:creationId xmlns:p14="http://schemas.microsoft.com/office/powerpoint/2010/main" val="112552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F007E"/>
              </a:solidFill>
            </a:endParaRPr>
          </a:p>
        </p:txBody>
      </p:sp>
      <p:sp>
        <p:nvSpPr>
          <p:cNvPr id="5123" name="TextBox 7"/>
          <p:cNvSpPr txBox="1">
            <a:spLocks noChangeArrowheads="1"/>
          </p:cNvSpPr>
          <p:nvPr/>
        </p:nvSpPr>
        <p:spPr bwMode="auto">
          <a:xfrm>
            <a:off x="2151979" y="2858814"/>
            <a:ext cx="55883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T Firs Neue" pitchFamily="2" charset="-5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T Firs Neue" pitchFamily="2" charset="-5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T Firs Neue" pitchFamily="2" charset="-5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T Firs Neue" pitchFamily="2" charset="-5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u-RU" altLang="ru-RU" sz="3600" b="1" dirty="0" smtClean="0">
                <a:solidFill>
                  <a:srgbClr val="000000"/>
                </a:solidFill>
                <a:latin typeface="TT Firs Neue Black" panose="02000503030000020004" pitchFamily="2" charset="-52"/>
              </a:rPr>
              <a:t>§ 11</a:t>
            </a:r>
            <a:endParaRPr lang="ru-RU" altLang="ru-RU" sz="3600" b="1" dirty="0">
              <a:solidFill>
                <a:srgbClr val="000000"/>
              </a:solidFill>
              <a:latin typeface="TT Firs Neue Black" panose="02000503030000020004" pitchFamily="2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1980" y="1125538"/>
            <a:ext cx="4940300" cy="1322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spc="300" dirty="0" smtClean="0">
                <a:solidFill>
                  <a:srgbClr val="000000"/>
                </a:solidFill>
                <a:latin typeface="TT Firs Neue Black"/>
              </a:rPr>
              <a:t>ДОМАШНЕЕ ЗАДАНИЕ</a:t>
            </a:r>
            <a:endParaRPr lang="ru-RU" sz="4000" spc="300" dirty="0">
              <a:solidFill>
                <a:srgbClr val="000000"/>
              </a:solidFill>
              <a:latin typeface="TT Firs Neue Black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736600" y="1189038"/>
            <a:ext cx="1116013" cy="11144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2050" name="Picture 2" descr="D:\Documents\Downloads\writing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51248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92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F007E"/>
              </a:solidFill>
            </a:endParaRPr>
          </a:p>
        </p:txBody>
      </p:sp>
      <p:pic>
        <p:nvPicPr>
          <p:cNvPr id="2050" name="Picture 2" descr="https://hist-ege.sdamgia.ru/get_file?id=345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28575"/>
            <a:ext cx="6200775" cy="68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64288" y="6525344"/>
            <a:ext cx="50400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89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rgbClr val="000000"/>
      </a:dk1>
      <a:lt1>
        <a:sysClr val="window" lastClr="FFFFFF"/>
      </a:lt1>
      <a:dk2>
        <a:srgbClr val="1F497D"/>
      </a:dk2>
      <a:lt2>
        <a:srgbClr val="B7C5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T Firs Neue Black"/>
        <a:ea typeface=""/>
        <a:cs typeface=""/>
      </a:majorFont>
      <a:minorFont>
        <a:latin typeface="TT Firs Neu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3085</TotalTime>
  <Words>269</Words>
  <Application>Microsoft Office PowerPoint</Application>
  <PresentationFormat>Экран (4:3)</PresentationFormat>
  <Paragraphs>34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TT Firs Neue DemiBold</vt:lpstr>
      <vt:lpstr>Times New Roman</vt:lpstr>
      <vt:lpstr>TT Firs Neue Black</vt:lpstr>
      <vt:lpstr>Calibri</vt:lpstr>
      <vt:lpstr>TT Firs Neue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123</cp:revision>
  <dcterms:created xsi:type="dcterms:W3CDTF">2022-02-14T20:26:20Z</dcterms:created>
  <dcterms:modified xsi:type="dcterms:W3CDTF">2023-01-02T10:23:51Z</dcterms:modified>
</cp:coreProperties>
</file>