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317" r:id="rId2"/>
    <p:sldId id="316" r:id="rId3"/>
    <p:sldId id="315" r:id="rId4"/>
    <p:sldId id="257" r:id="rId5"/>
    <p:sldId id="258" r:id="rId6"/>
    <p:sldId id="312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8" r:id="rId15"/>
    <p:sldId id="266" r:id="rId16"/>
    <p:sldId id="267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309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10" r:id="rId53"/>
    <p:sldId id="311" r:id="rId54"/>
    <p:sldId id="304" r:id="rId55"/>
    <p:sldId id="305" r:id="rId56"/>
    <p:sldId id="306" r:id="rId57"/>
    <p:sldId id="307" r:id="rId58"/>
    <p:sldId id="308" r:id="rId59"/>
    <p:sldId id="314" r:id="rId60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2" autoAdjust="0"/>
    <p:restoredTop sz="94660"/>
  </p:normalViewPr>
  <p:slideViewPr>
    <p:cSldViewPr>
      <p:cViewPr varScale="1">
        <p:scale>
          <a:sx n="76" d="100"/>
          <a:sy n="76" d="100"/>
        </p:scale>
        <p:origin x="-96" y="-41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18318B-5231-46BF-B0B4-8E2F424EBD2E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678D9-DB10-4C9A-BCCA-4F6C282290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289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678D9-DB10-4C9A-BCCA-4F6C28229047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057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678D9-DB10-4C9A-BCCA-4F6C28229047}" type="slidenum">
              <a:rPr lang="ru-RU" smtClean="0"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0726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DBB2C8-8F59-41D7-90CF-3BCB946E1B76}" type="datetimeFigureOut">
              <a:rPr lang="ru-RU" smtClean="0"/>
              <a:t>28.11.2022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C050AE-4FB4-40DE-AA07-FD3EF27199DE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slide" Target="slide7.xml"/><Relationship Id="rId4" Type="http://schemas.openxmlformats.org/officeDocument/2006/relationships/slide" Target="slide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slide" Target="slide14.xml"/><Relationship Id="rId18" Type="http://schemas.openxmlformats.org/officeDocument/2006/relationships/slide" Target="slide15.xml"/><Relationship Id="rId26" Type="http://schemas.openxmlformats.org/officeDocument/2006/relationships/slide" Target="slide32.xml"/><Relationship Id="rId3" Type="http://schemas.openxmlformats.org/officeDocument/2006/relationships/slide" Target="slide12.xml"/><Relationship Id="rId21" Type="http://schemas.openxmlformats.org/officeDocument/2006/relationships/slide" Target="slide31.xml"/><Relationship Id="rId7" Type="http://schemas.openxmlformats.org/officeDocument/2006/relationships/slide" Target="slide8.xml"/><Relationship Id="rId12" Type="http://schemas.openxmlformats.org/officeDocument/2006/relationships/slide" Target="slide9.xml"/><Relationship Id="rId17" Type="http://schemas.openxmlformats.org/officeDocument/2006/relationships/slide" Target="slide10.xml"/><Relationship Id="rId25" Type="http://schemas.openxmlformats.org/officeDocument/2006/relationships/slide" Target="slide27.xml"/><Relationship Id="rId2" Type="http://schemas.openxmlformats.org/officeDocument/2006/relationships/slide" Target="slide7.xml"/><Relationship Id="rId16" Type="http://schemas.openxmlformats.org/officeDocument/2006/relationships/slide" Target="slide30.xml"/><Relationship Id="rId20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8.xml"/><Relationship Id="rId11" Type="http://schemas.openxmlformats.org/officeDocument/2006/relationships/slide" Target="slide29.xml"/><Relationship Id="rId24" Type="http://schemas.openxmlformats.org/officeDocument/2006/relationships/slide" Target="slide21.xml"/><Relationship Id="rId5" Type="http://schemas.openxmlformats.org/officeDocument/2006/relationships/slide" Target="slide22.xml"/><Relationship Id="rId15" Type="http://schemas.openxmlformats.org/officeDocument/2006/relationships/slide" Target="slide24.xml"/><Relationship Id="rId23" Type="http://schemas.openxmlformats.org/officeDocument/2006/relationships/slide" Target="slide16.xml"/><Relationship Id="rId10" Type="http://schemas.openxmlformats.org/officeDocument/2006/relationships/slide" Target="slide23.xml"/><Relationship Id="rId19" Type="http://schemas.openxmlformats.org/officeDocument/2006/relationships/slide" Target="slide20.xml"/><Relationship Id="rId4" Type="http://schemas.openxmlformats.org/officeDocument/2006/relationships/slide" Target="slide17.xml"/><Relationship Id="rId9" Type="http://schemas.openxmlformats.org/officeDocument/2006/relationships/slide" Target="slide18.xml"/><Relationship Id="rId14" Type="http://schemas.openxmlformats.org/officeDocument/2006/relationships/slide" Target="slide19.xml"/><Relationship Id="rId22" Type="http://schemas.openxmlformats.org/officeDocument/2006/relationships/slide" Target="slide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9.xml"/><Relationship Id="rId13" Type="http://schemas.openxmlformats.org/officeDocument/2006/relationships/slide" Target="slide40.xml"/><Relationship Id="rId18" Type="http://schemas.openxmlformats.org/officeDocument/2006/relationships/slide" Target="slide41.xml"/><Relationship Id="rId26" Type="http://schemas.openxmlformats.org/officeDocument/2006/relationships/slide" Target="slide58.xml"/><Relationship Id="rId3" Type="http://schemas.openxmlformats.org/officeDocument/2006/relationships/slide" Target="slide38.xml"/><Relationship Id="rId21" Type="http://schemas.openxmlformats.org/officeDocument/2006/relationships/slide" Target="slide57.xml"/><Relationship Id="rId7" Type="http://schemas.openxmlformats.org/officeDocument/2006/relationships/slide" Target="slide34.xml"/><Relationship Id="rId12" Type="http://schemas.openxmlformats.org/officeDocument/2006/relationships/slide" Target="slide35.xml"/><Relationship Id="rId17" Type="http://schemas.openxmlformats.org/officeDocument/2006/relationships/slide" Target="slide36.xml"/><Relationship Id="rId25" Type="http://schemas.openxmlformats.org/officeDocument/2006/relationships/slide" Target="slide52.xml"/><Relationship Id="rId2" Type="http://schemas.openxmlformats.org/officeDocument/2006/relationships/slide" Target="slide33.xml"/><Relationship Id="rId16" Type="http://schemas.openxmlformats.org/officeDocument/2006/relationships/slide" Target="slide56.xml"/><Relationship Id="rId20" Type="http://schemas.openxmlformats.org/officeDocument/2006/relationships/slide" Target="slide5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4.xml"/><Relationship Id="rId11" Type="http://schemas.openxmlformats.org/officeDocument/2006/relationships/slide" Target="slide55.xml"/><Relationship Id="rId24" Type="http://schemas.openxmlformats.org/officeDocument/2006/relationships/slide" Target="slide47.xml"/><Relationship Id="rId5" Type="http://schemas.openxmlformats.org/officeDocument/2006/relationships/slide" Target="slide48.xml"/><Relationship Id="rId15" Type="http://schemas.openxmlformats.org/officeDocument/2006/relationships/slide" Target="slide50.xml"/><Relationship Id="rId23" Type="http://schemas.openxmlformats.org/officeDocument/2006/relationships/slide" Target="slide42.xml"/><Relationship Id="rId10" Type="http://schemas.openxmlformats.org/officeDocument/2006/relationships/slide" Target="slide49.xml"/><Relationship Id="rId19" Type="http://schemas.openxmlformats.org/officeDocument/2006/relationships/slide" Target="slide46.xml"/><Relationship Id="rId4" Type="http://schemas.openxmlformats.org/officeDocument/2006/relationships/slide" Target="slide43.xml"/><Relationship Id="rId9" Type="http://schemas.openxmlformats.org/officeDocument/2006/relationships/slide" Target="slide44.xml"/><Relationship Id="rId14" Type="http://schemas.openxmlformats.org/officeDocument/2006/relationships/slide" Target="slide45.xml"/><Relationship Id="rId22" Type="http://schemas.openxmlformats.org/officeDocument/2006/relationships/slide" Target="slide3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0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5" Type="http://schemas.openxmlformats.org/officeDocument/2006/relationships/slide" Target="slide59.xml"/><Relationship Id="rId4" Type="http://schemas.openxmlformats.org/officeDocument/2006/relationships/image" Target="../media/image5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742036"/>
          </a:xfrm>
        </p:spPr>
        <p:txBody>
          <a:bodyPr>
            <a:noAutofit/>
          </a:bodyPr>
          <a:lstStyle/>
          <a:p>
            <a:r>
              <a:rPr lang="ru-RU" sz="6600" b="1" i="1" dirty="0" smtClean="0">
                <a:solidFill>
                  <a:srgbClr val="00B0F0"/>
                </a:solidFill>
              </a:rPr>
              <a:t>Ребята, приветствую вас на интеллектуальном ринге</a:t>
            </a:r>
            <a:endParaRPr lang="ru-RU" sz="6600" b="1" i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9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55526"/>
            <a:ext cx="8445624" cy="331236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Сначала </a:t>
            </a:r>
            <a:r>
              <a:rPr lang="ru-RU" dirty="0">
                <a:solidFill>
                  <a:schemeClr val="bg1"/>
                </a:solidFill>
                <a:latin typeface="Georgia" pitchFamily="18" charset="0"/>
              </a:rPr>
              <a:t>он посетил Цветочный город, затем Солнечный, а конце концов отправился совсем далеко-на Луну. </a:t>
            </a:r>
            <a:endParaRPr lang="ru-RU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Кто </a:t>
            </a:r>
            <a:r>
              <a:rPr lang="ru-RU" dirty="0">
                <a:solidFill>
                  <a:schemeClr val="bg1"/>
                </a:solidFill>
                <a:latin typeface="Georgia" pitchFamily="18" charset="0"/>
              </a:rPr>
              <a:t>это?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79712" y="3867894"/>
            <a:ext cx="4824536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Незнайка</a:t>
            </a:r>
            <a:r>
              <a:rPr lang="ru-RU" sz="48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48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36547" y="915566"/>
            <a:ext cx="8229600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Инициалы какой детской поэтессы складываются в название большого танцевального вечера </a:t>
            </a:r>
            <a:r>
              <a:rPr lang="ru-RU" sz="3600" b="1" dirty="0" smtClean="0">
                <a:solidFill>
                  <a:schemeClr val="bg1"/>
                </a:solidFill>
                <a:latin typeface="Georgia" pitchFamily="18" charset="0"/>
              </a:rPr>
              <a:t>БАЛ</a:t>
            </a:r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?</a:t>
            </a:r>
            <a:endParaRPr lang="ru-RU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2339752" y="2968857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>
                <a:latin typeface="Georgia" pitchFamily="18" charset="0"/>
              </a:rPr>
              <a:t>Барто Агния Львовна</a:t>
            </a:r>
            <a:endParaRPr lang="ru-RU" sz="32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597" y="771550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Самая 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"солнечная" </a:t>
            </a:r>
            <a:endParaRPr lang="ru-RU" sz="4000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геометрическая 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фигура </a:t>
            </a: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07704" y="343584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>
                <a:solidFill>
                  <a:schemeClr val="bg1"/>
                </a:solidFill>
                <a:latin typeface="Georgia" pitchFamily="18" charset="0"/>
              </a:rPr>
              <a:t>луч</a:t>
            </a:r>
            <a:endParaRPr lang="ru-RU" sz="48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9050" y="915566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У 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треугольника три  угла. Если один срезать, сколько останется?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90056" y="3507854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Georgia" pitchFamily="18" charset="0"/>
              </a:rPr>
              <a:t>4</a:t>
            </a:r>
            <a:endParaRPr lang="ru-RU" sz="48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8" name="Объект 2"/>
          <p:cNvSpPr txBox="1">
            <a:spLocks/>
          </p:cNvSpPr>
          <p:nvPr/>
        </p:nvSpPr>
        <p:spPr>
          <a:xfrm>
            <a:off x="536547" y="627534"/>
            <a:ext cx="8229600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endParaRPr lang="ru-RU" sz="2800" dirty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Три плюс три, умножить на три. Сколько будет? </a:t>
            </a:r>
          </a:p>
        </p:txBody>
      </p:sp>
      <p:sp>
        <p:nvSpPr>
          <p:cNvPr id="10" name="Прямоугольник 9">
            <a:hlinkClick r:id="rId3" action="ppaction://hlinksldjump"/>
          </p:cNvPr>
          <p:cNvSpPr/>
          <p:nvPr/>
        </p:nvSpPr>
        <p:spPr>
          <a:xfrm>
            <a:off x="2059059" y="3363838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latin typeface="Georgia" pitchFamily="18" charset="0"/>
              </a:rPr>
              <a:t>12</a:t>
            </a:r>
            <a:endParaRPr lang="ru-RU" sz="4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536547" y="771550"/>
            <a:ext cx="8229600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У отца Мэри, пять дочерей.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Первую зовут-</a:t>
            </a:r>
            <a:r>
              <a:rPr lang="ru-RU" sz="2800" u="sng" dirty="0" smtClean="0">
                <a:solidFill>
                  <a:schemeClr val="bg1"/>
                </a:solidFill>
                <a:latin typeface="Georgia" pitchFamily="18" charset="0"/>
              </a:rPr>
              <a:t>Чача</a:t>
            </a: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, вторую-</a:t>
            </a:r>
            <a:r>
              <a:rPr lang="ru-RU" sz="2800" u="sng" dirty="0" smtClean="0">
                <a:solidFill>
                  <a:schemeClr val="bg1"/>
                </a:solidFill>
                <a:latin typeface="Georgia" pitchFamily="18" charset="0"/>
              </a:rPr>
              <a:t>Чечне</a:t>
            </a: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, третью - </a:t>
            </a:r>
            <a:r>
              <a:rPr lang="ru-RU" sz="2800" u="sng" dirty="0" err="1" smtClean="0">
                <a:solidFill>
                  <a:schemeClr val="bg1"/>
                </a:solidFill>
                <a:latin typeface="Georgia" pitchFamily="18" charset="0"/>
              </a:rPr>
              <a:t>Чичи</a:t>
            </a:r>
            <a:r>
              <a:rPr lang="ru-RU" sz="2800" u="sng" dirty="0" smtClean="0">
                <a:solidFill>
                  <a:schemeClr val="bg1"/>
                </a:solidFill>
                <a:latin typeface="Georgia" pitchFamily="18" charset="0"/>
              </a:rPr>
              <a:t>,</a:t>
            </a: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 четвертую-</a:t>
            </a:r>
            <a:r>
              <a:rPr lang="ru-RU" sz="2800" u="sng" dirty="0" err="1" smtClean="0">
                <a:solidFill>
                  <a:schemeClr val="bg1"/>
                </a:solidFill>
                <a:latin typeface="Georgia" pitchFamily="18" charset="0"/>
              </a:rPr>
              <a:t>Чочо</a:t>
            </a: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. </a:t>
            </a:r>
          </a:p>
          <a:p>
            <a:pPr marL="0" indent="0" algn="ctr">
              <a:buFont typeface="Arial" pitchFamily="34" charset="0"/>
              <a:buNone/>
            </a:pPr>
            <a:endParaRPr lang="ru-RU" sz="2800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Как зовут пятую дочь? </a:t>
            </a:r>
            <a:endParaRPr lang="ru-RU" sz="2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2059059" y="3651870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>
                <a:latin typeface="Georgia" pitchFamily="18" charset="0"/>
              </a:rPr>
              <a:t>Мэри</a:t>
            </a:r>
            <a:endParaRPr lang="ru-RU" sz="44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6" name="Объект 2"/>
          <p:cNvSpPr txBox="1">
            <a:spLocks/>
          </p:cNvSpPr>
          <p:nvPr/>
        </p:nvSpPr>
        <p:spPr>
          <a:xfrm>
            <a:off x="498376" y="915566"/>
            <a:ext cx="8229600" cy="23762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mtClean="0">
                <a:solidFill>
                  <a:schemeClr val="bg1"/>
                </a:solidFill>
                <a:latin typeface="Georgia" pitchFamily="18" charset="0"/>
              </a:rPr>
              <a:t>Если в 12 часов ночи идёт дождь, то можно ли ожидать, что через 48 часов, будет солнечная погода? </a:t>
            </a: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2195736" y="3795886"/>
            <a:ext cx="4834880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bg1"/>
                </a:solidFill>
                <a:latin typeface="Georgia" pitchFamily="18" charset="0"/>
              </a:rPr>
              <a:t>нет,будет</a:t>
            </a:r>
            <a:r>
              <a:rPr lang="ru-RU" sz="3600" dirty="0">
                <a:solidFill>
                  <a:schemeClr val="bg1"/>
                </a:solidFill>
                <a:latin typeface="Georgia" pitchFamily="18" charset="0"/>
              </a:rPr>
              <a:t> полночь</a:t>
            </a:r>
            <a:endParaRPr lang="ru-RU" sz="3600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15566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bg1"/>
                </a:solidFill>
                <a:latin typeface="Georgia" pitchFamily="18" charset="0"/>
              </a:rPr>
              <a:t>Чем </a:t>
            </a:r>
            <a:r>
              <a:rPr lang="ru-RU" sz="4800" dirty="0">
                <a:solidFill>
                  <a:schemeClr val="bg1"/>
                </a:solidFill>
                <a:latin typeface="Georgia" pitchFamily="18" charset="0"/>
              </a:rPr>
              <a:t>кончается день и ночь?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90056" y="343584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мягким знаком «ь»</a:t>
            </a:r>
            <a:endParaRPr lang="ru-RU" sz="44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742983"/>
            <a:ext cx="8229600" cy="2808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bg1"/>
                </a:solidFill>
                <a:latin typeface="Georgia" pitchFamily="18" charset="0"/>
              </a:rPr>
              <a:t>Закончите </a:t>
            </a:r>
            <a:r>
              <a:rPr lang="ru-RU" sz="5400" dirty="0">
                <a:solidFill>
                  <a:schemeClr val="bg1"/>
                </a:solidFill>
                <a:latin typeface="Georgia" pitchFamily="18" charset="0"/>
              </a:rPr>
              <a:t>пословицу: Жизнь дана….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90056" y="3579862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на </a:t>
            </a:r>
            <a:r>
              <a:rPr lang="ru-RU" sz="4400" dirty="0">
                <a:solidFill>
                  <a:schemeClr val="bg1"/>
                </a:solidFill>
                <a:latin typeface="Georgia" pitchFamily="18" charset="0"/>
              </a:rPr>
              <a:t>добрые дела</a:t>
            </a:r>
            <a:endParaRPr lang="ru-RU" sz="44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9542"/>
            <a:ext cx="8517632" cy="23762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Замените </a:t>
            </a:r>
            <a:r>
              <a:rPr lang="ru-RU" sz="3600" dirty="0">
                <a:solidFill>
                  <a:schemeClr val="bg1"/>
                </a:solidFill>
                <a:latin typeface="Georgia" pitchFamily="18" charset="0"/>
              </a:rPr>
              <a:t>это устойчивое выражение, сходным по значению словом</a:t>
            </a:r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: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"Клевать носом"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90056" y="3507854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Дремать-спать</a:t>
            </a:r>
            <a:endParaRPr lang="ru-RU" sz="44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воя игра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" y="987574"/>
            <a:ext cx="9144000" cy="271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855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547" y="987574"/>
            <a:ext cx="8229600" cy="28083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chemeClr val="bg1"/>
                </a:solidFill>
                <a:latin typeface="Georgia" pitchFamily="18" charset="0"/>
              </a:rPr>
              <a:t>На </a:t>
            </a:r>
            <a:r>
              <a:rPr lang="ru-RU" sz="5400" dirty="0">
                <a:solidFill>
                  <a:schemeClr val="bg1"/>
                </a:solidFill>
                <a:latin typeface="Georgia" pitchFamily="18" charset="0"/>
              </a:rPr>
              <a:t>чем держится слово? </a:t>
            </a:r>
            <a:r>
              <a:rPr lang="ru-RU" sz="54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5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90056" y="3579862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solidFill>
                  <a:schemeClr val="bg1"/>
                </a:solidFill>
                <a:latin typeface="Georgia" pitchFamily="18" charset="0"/>
              </a:rPr>
              <a:t>на </a:t>
            </a:r>
            <a:r>
              <a:rPr lang="ru-RU" sz="4800" dirty="0">
                <a:solidFill>
                  <a:schemeClr val="bg1"/>
                </a:solidFill>
                <a:latin typeface="Georgia" pitchFamily="18" charset="0"/>
              </a:rPr>
              <a:t>основе</a:t>
            </a:r>
            <a:endParaRPr lang="ru-RU" sz="48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55526"/>
            <a:ext cx="8229600" cy="2664296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Расшифруйте </a:t>
            </a: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слова и прочитайте предложение. </a:t>
            </a:r>
          </a:p>
          <a:p>
            <a:pPr marL="0" indent="0" algn="ctr">
              <a:buNone/>
            </a:pPr>
            <a:endParaRPr lang="ru-RU" sz="3600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Прежде </a:t>
            </a:r>
            <a:r>
              <a:rPr lang="ru-RU" sz="3600" dirty="0">
                <a:solidFill>
                  <a:schemeClr val="bg1"/>
                </a:solidFill>
                <a:latin typeface="Georgia" pitchFamily="18" charset="0"/>
              </a:rPr>
              <a:t>чем вся 7я о5 сядет за 100л,пре2рительно вы3 со 100ла. </a:t>
            </a:r>
          </a:p>
          <a:p>
            <a:pPr marL="0" indent="0" algn="ctr">
              <a:buNone/>
            </a:pPr>
            <a:endParaRPr lang="ru-RU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899592" y="3579862"/>
            <a:ext cx="7128792" cy="129614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Georgia" pitchFamily="18" charset="0"/>
              </a:rPr>
              <a:t>Прежде </a:t>
            </a:r>
            <a:r>
              <a:rPr lang="ru-RU" sz="2400" dirty="0">
                <a:solidFill>
                  <a:schemeClr val="bg1"/>
                </a:solidFill>
                <a:latin typeface="Georgia" pitchFamily="18" charset="0"/>
              </a:rPr>
              <a:t>чем вся СЕМЬЯ ОПЯТЬ сядет за СТОЛ, ПРЕДВАРИТЕЛЬНО ВЫТРИ СО СТОЛА</a:t>
            </a:r>
            <a:endParaRPr lang="ru-RU" sz="54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9542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Что </a:t>
            </a:r>
            <a:r>
              <a:rPr lang="ru-RU" sz="4400" dirty="0">
                <a:solidFill>
                  <a:schemeClr val="bg1"/>
                </a:solidFill>
                <a:latin typeface="Georgia" pitchFamily="18" charset="0"/>
              </a:rPr>
              <a:t>может быть красной, белой, чёрной</a:t>
            </a:r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?  </a:t>
            </a:r>
            <a:endParaRPr lang="ru-RU" sz="4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07704" y="3363838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Georgia" pitchFamily="18" charset="0"/>
              </a:rPr>
              <a:t>Смородина 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9582"/>
            <a:ext cx="8496944" cy="13681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"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Зелёные ёжики" - что это такое? </a:t>
            </a: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90056" y="3507854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Кактусы </a:t>
            </a:r>
            <a:endParaRPr lang="ru-RU" sz="36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6" name="Прямоугольник 5">
            <a:hlinkClick r:id="rId3" action="ppaction://hlinksldjump"/>
          </p:cNvPr>
          <p:cNvSpPr/>
          <p:nvPr/>
        </p:nvSpPr>
        <p:spPr>
          <a:xfrm>
            <a:off x="1979712" y="3795886"/>
            <a:ext cx="4834880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Павлин </a:t>
            </a:r>
            <a:endParaRPr lang="ru-RU" sz="3600" dirty="0">
              <a:latin typeface="Georgia" pitchFamily="18" charset="0"/>
            </a:endParaRPr>
          </a:p>
        </p:txBody>
      </p:sp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536547" y="987574"/>
            <a:ext cx="8229600" cy="2664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Georgia" pitchFamily="18" charset="0"/>
              </a:rPr>
              <a:t>Голос у этой птицы ужасно противный, зато хвост самый красивый. </a:t>
            </a: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a4dcd8a3a2a470ec5ec501afa17e6d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16216" y="365187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84584" y="0"/>
            <a:ext cx="5310076" cy="5310076"/>
          </a:xfrm>
          <a:prstGeom prst="rect">
            <a:avLst/>
          </a:prstGeom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3923928" y="627534"/>
            <a:ext cx="5580112" cy="16561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4400" smtClean="0">
                <a:solidFill>
                  <a:schemeClr val="bg1"/>
                </a:solidFill>
                <a:latin typeface="Georgia" pitchFamily="18" charset="0"/>
              </a:rPr>
              <a:t>КОТ В </a:t>
            </a:r>
          </a:p>
          <a:p>
            <a:pPr marL="0" indent="0" algn="ctr">
              <a:buFont typeface="Arial" pitchFamily="34" charset="0"/>
              <a:buNone/>
            </a:pPr>
            <a:r>
              <a:rPr lang="ru-RU" sz="4400" smtClean="0">
                <a:solidFill>
                  <a:schemeClr val="bg1"/>
                </a:solidFill>
                <a:latin typeface="Georgia" pitchFamily="18" charset="0"/>
              </a:rPr>
              <a:t>МЕШКЕ</a:t>
            </a:r>
            <a:endParaRPr lang="ru-RU" sz="44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35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7208" y="152699"/>
            <a:ext cx="6984776" cy="69085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Кто </a:t>
            </a: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съел кузнечика в детской песенке?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55576" y="843558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Georgia" panose="02040502050405020303" pitchFamily="18" charset="0"/>
              </a:rPr>
              <a:t>Первое-это </a:t>
            </a:r>
            <a:r>
              <a:rPr lang="ru-RU" sz="2800" dirty="0">
                <a:solidFill>
                  <a:schemeClr val="bg1"/>
                </a:solidFill>
                <a:latin typeface="Georgia" panose="02040502050405020303" pitchFamily="18" charset="0"/>
              </a:rPr>
              <a:t>имя мальчика, ну а второе-читается в книжке. </a:t>
            </a:r>
            <a:endParaRPr lang="ru-RU" sz="4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9" name="Прямоугольник 8">
            <a:hlinkClick r:id="rId2" action="ppaction://hlinksldjump"/>
          </p:cNvPr>
          <p:cNvSpPr/>
          <p:nvPr/>
        </p:nvSpPr>
        <p:spPr>
          <a:xfrm>
            <a:off x="7164288" y="4222204"/>
            <a:ext cx="1800040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Georgia" pitchFamily="18" charset="0"/>
              </a:rPr>
              <a:t>Далее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51520" y="195486"/>
            <a:ext cx="432048" cy="4320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1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30919" y="1033862"/>
            <a:ext cx="432048" cy="50405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2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77208" y="1995686"/>
            <a:ext cx="7192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Чем </a:t>
            </a: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ближе зима, он становится короче? </a:t>
            </a:r>
          </a:p>
        </p:txBody>
      </p:sp>
      <p:sp>
        <p:nvSpPr>
          <p:cNvPr id="13" name="Овал 12"/>
          <p:cNvSpPr/>
          <p:nvPr/>
        </p:nvSpPr>
        <p:spPr>
          <a:xfrm>
            <a:off x="221087" y="2030760"/>
            <a:ext cx="432048" cy="52322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3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43241" y="2977743"/>
            <a:ext cx="74251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Что </a:t>
            </a: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можно приготовить, но нельзя съесть? </a:t>
            </a:r>
          </a:p>
        </p:txBody>
      </p:sp>
      <p:sp>
        <p:nvSpPr>
          <p:cNvPr id="15" name="Овал 14"/>
          <p:cNvSpPr/>
          <p:nvPr/>
        </p:nvSpPr>
        <p:spPr>
          <a:xfrm>
            <a:off x="251520" y="3003798"/>
            <a:ext cx="504056" cy="45121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4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6026" y="3959800"/>
            <a:ext cx="59849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Почему </a:t>
            </a: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корова всегда ложиться? </a:t>
            </a:r>
          </a:p>
        </p:txBody>
      </p:sp>
      <p:sp>
        <p:nvSpPr>
          <p:cNvPr id="17" name="Овал 16"/>
          <p:cNvSpPr/>
          <p:nvPr/>
        </p:nvSpPr>
        <p:spPr>
          <a:xfrm>
            <a:off x="251520" y="4011910"/>
            <a:ext cx="432048" cy="4320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5</a:t>
            </a:r>
            <a:endParaRPr lang="ru-RU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  <p:bldP spid="9" grpId="0" animBg="1"/>
      <p:bldP spid="10" grpId="0" animBg="1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6" name="Прямоугольник 5">
            <a:hlinkClick r:id="rId4" action="ppaction://hlinksldjump"/>
          </p:cNvPr>
          <p:cNvSpPr/>
          <p:nvPr/>
        </p:nvSpPr>
        <p:spPr>
          <a:xfrm>
            <a:off x="1979712" y="3403539"/>
            <a:ext cx="5184576" cy="151216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Georgia" pitchFamily="18" charset="0"/>
              </a:rPr>
              <a:t>Подорожник 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7" name="Объект 2"/>
          <p:cNvSpPr txBox="1">
            <a:spLocks/>
          </p:cNvSpPr>
          <p:nvPr/>
        </p:nvSpPr>
        <p:spPr>
          <a:xfrm>
            <a:off x="457200" y="843558"/>
            <a:ext cx="8229600" cy="1944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Название какого растения говорит, где оно растёт?  </a:t>
            </a:r>
            <a:endParaRPr lang="ru-RU" sz="4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15566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Какую </a:t>
            </a:r>
            <a:r>
              <a:rPr lang="ru-RU" sz="4000" u="sng" dirty="0">
                <a:solidFill>
                  <a:schemeClr val="bg1"/>
                </a:solidFill>
                <a:latin typeface="Georgia" pitchFamily="18" charset="0"/>
              </a:rPr>
              <a:t>ноту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 кладут в приготовленную пищу? </a:t>
            </a: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483768" y="3795886"/>
            <a:ext cx="4392488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Соль </a:t>
            </a:r>
            <a:endParaRPr lang="ru-RU" sz="36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915566"/>
            <a:ext cx="8229600" cy="23762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Из </a:t>
            </a:r>
            <a:r>
              <a:rPr lang="ru-RU" sz="4400" dirty="0">
                <a:solidFill>
                  <a:schemeClr val="bg1"/>
                </a:solidFill>
                <a:latin typeface="Georgia" pitchFamily="18" charset="0"/>
              </a:rPr>
              <a:t>букв составить название животного: ЛИК+РОК </a:t>
            </a:r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44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051720" y="3579862"/>
            <a:ext cx="4402832" cy="129231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Кролик </a:t>
            </a:r>
            <a:endParaRPr lang="ru-RU" sz="36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79512" y="89469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80" y="2920"/>
            <a:ext cx="9148079" cy="5140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0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8366" y="915566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Это не только результат умножения, но и плод труда писателя или поэта </a:t>
            </a: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123728" y="3723878"/>
            <a:ext cx="4798876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Произведение </a:t>
            </a:r>
            <a:endParaRPr lang="ru-RU" sz="36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524" y="723840"/>
            <a:ext cx="8496944" cy="3096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Как написать 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четырьмя </a:t>
            </a: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буквами </a:t>
            </a: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"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сухая трава" </a:t>
            </a: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 </a:t>
            </a:r>
            <a:endParaRPr lang="ru-RU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483768" y="3795886"/>
            <a:ext cx="4104456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Сено </a:t>
            </a:r>
            <a:endParaRPr lang="ru-RU" sz="36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843558"/>
            <a:ext cx="8229600" cy="2304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Можно 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ли рыбу </a:t>
            </a:r>
            <a:endParaRPr lang="ru-RU" sz="4000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превратить 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в человека?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051720" y="3579862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Д</a:t>
            </a: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обавить </a:t>
            </a: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суффикс "К"-рыбак</a:t>
            </a:r>
            <a:endParaRPr lang="ru-RU" sz="28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1979712" y="3291830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Georgia" pitchFamily="18" charset="0"/>
              </a:rPr>
              <a:t>В лесу родилась ёлочка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2" name="1_EeHkDlG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11960" y="1131590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28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2195736" y="343584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Georgia" pitchFamily="18" charset="0"/>
              </a:rPr>
              <a:t>Танец маленьких утят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6" name="2_6Ml8jKg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1347614"/>
            <a:ext cx="1080120" cy="1080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8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2195736" y="343584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Georgia" pitchFamily="18" charset="0"/>
              </a:rPr>
              <a:t>Антошка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6" name="3_K2mbg7r1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39952" y="1347614"/>
            <a:ext cx="1080120" cy="1080120"/>
          </a:xfrm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99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1979712" y="3363838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Georgia" pitchFamily="18" charset="0"/>
              </a:rPr>
              <a:t>День победы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6" name="4_vNguIFJW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6416" y="1491630"/>
            <a:ext cx="1113656" cy="1113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97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4" action="ppaction://hlinksldjump"/>
          </p:cNvPr>
          <p:cNvSpPr/>
          <p:nvPr/>
        </p:nvSpPr>
        <p:spPr>
          <a:xfrm>
            <a:off x="2267744" y="3459327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Georgia" pitchFamily="18" charset="0"/>
              </a:rPr>
              <a:t>От улыбки 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5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6" name="5_wVB1pwc7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067944" y="1347614"/>
            <a:ext cx="1152128" cy="1152128"/>
          </a:xfrm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21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55526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В </a:t>
            </a:r>
            <a:r>
              <a:rPr lang="ru-RU" sz="3600" dirty="0">
                <a:solidFill>
                  <a:schemeClr val="bg1"/>
                </a:solidFill>
                <a:latin typeface="Georgia" pitchFamily="18" charset="0"/>
              </a:rPr>
              <a:t>какой сказке дали совет </a:t>
            </a:r>
            <a:endParaRPr lang="ru-RU" sz="3600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«Не открывать </a:t>
            </a:r>
            <a:r>
              <a:rPr lang="ru-RU" sz="3600" dirty="0">
                <a:solidFill>
                  <a:schemeClr val="bg1"/>
                </a:solidFill>
                <a:latin typeface="Georgia" pitchFamily="18" charset="0"/>
              </a:rPr>
              <a:t>двери незнакомым </a:t>
            </a:r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людям» ?</a:t>
            </a:r>
            <a:endParaRPr lang="ru-RU" sz="36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763688" y="3410168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>
                <a:latin typeface="Georgia" pitchFamily="18" charset="0"/>
              </a:rPr>
              <a:t>Семеро козлят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107504" y="7714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55526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800" dirty="0" smtClean="0">
                <a:solidFill>
                  <a:schemeClr val="bg1"/>
                </a:solidFill>
                <a:latin typeface="Georgia" pitchFamily="18" charset="0"/>
              </a:rPr>
              <a:t>Сколько героев в сказке «Колобок»?</a:t>
            </a:r>
            <a:endParaRPr lang="ru-RU" sz="4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90056" y="3363838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- 7 героев: бабка, дед, колобок, заяц, медведь, лиса, волк.</a:t>
            </a: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85720" y="1425322"/>
            <a:ext cx="85011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85720" y="2289418"/>
            <a:ext cx="85725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85720" y="3219822"/>
            <a:ext cx="85725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85720" y="4000510"/>
            <a:ext cx="8643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7786709" y="775540"/>
            <a:ext cx="1" cy="4082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2428859" y="775540"/>
            <a:ext cx="0" cy="4082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286498" y="788335"/>
            <a:ext cx="1980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Чтение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278025" y="1617023"/>
            <a:ext cx="1980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Georgia" pitchFamily="18" charset="0"/>
              </a:rPr>
              <a:t>М</a:t>
            </a:r>
            <a:r>
              <a:rPr lang="ru-RU" sz="2000" b="1" dirty="0" smtClean="0">
                <a:latin typeface="Georgia" pitchFamily="18" charset="0"/>
              </a:rPr>
              <a:t>атематика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269672" y="2523927"/>
            <a:ext cx="1980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Русский язык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260025" y="3367828"/>
            <a:ext cx="201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Georgia" pitchFamily="18" charset="0"/>
              </a:rPr>
              <a:t>Окружающий мир</a:t>
            </a:r>
            <a:endParaRPr lang="ru-RU" sz="1600" b="1" dirty="0">
              <a:latin typeface="Georgi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56672" y="4214689"/>
            <a:ext cx="1980000" cy="51943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Разное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6" name="Прямоугольник 25">
            <a:hlinkClick r:id="rId2" action="ppaction://hlinksldjump"/>
          </p:cNvPr>
          <p:cNvSpPr/>
          <p:nvPr/>
        </p:nvSpPr>
        <p:spPr>
          <a:xfrm>
            <a:off x="2571736" y="77554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7" name="Прямоугольник 26">
            <a:hlinkClick r:id="rId3" action="ppaction://hlinksldjump"/>
          </p:cNvPr>
          <p:cNvSpPr/>
          <p:nvPr/>
        </p:nvSpPr>
        <p:spPr>
          <a:xfrm>
            <a:off x="2571736" y="1639636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8" name="Прямоугольник 27">
            <a:hlinkClick r:id="rId4" action="ppaction://hlinksldjump"/>
          </p:cNvPr>
          <p:cNvSpPr/>
          <p:nvPr/>
        </p:nvSpPr>
        <p:spPr>
          <a:xfrm>
            <a:off x="2571736" y="2503732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9" name="Прямоугольник 28">
            <a:hlinkClick r:id="rId5" action="ppaction://hlinksldjump"/>
          </p:cNvPr>
          <p:cNvSpPr/>
          <p:nvPr/>
        </p:nvSpPr>
        <p:spPr>
          <a:xfrm>
            <a:off x="2571736" y="336782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0" name="Прямоугольник 29">
            <a:hlinkClick r:id="rId6" action="ppaction://hlinksldjump"/>
          </p:cNvPr>
          <p:cNvSpPr/>
          <p:nvPr/>
        </p:nvSpPr>
        <p:spPr>
          <a:xfrm>
            <a:off x="2571736" y="42148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1" name="Прямоугольник 30">
            <a:hlinkClick r:id="rId7" action="ppaction://hlinksldjump"/>
          </p:cNvPr>
          <p:cNvSpPr/>
          <p:nvPr/>
        </p:nvSpPr>
        <p:spPr>
          <a:xfrm>
            <a:off x="3929058" y="77554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3929058" y="1639636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3" name="Прямоугольник 32">
            <a:hlinkClick r:id="rId9" action="ppaction://hlinksldjump"/>
          </p:cNvPr>
          <p:cNvSpPr/>
          <p:nvPr/>
        </p:nvSpPr>
        <p:spPr>
          <a:xfrm>
            <a:off x="3929058" y="2503732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4" name="Прямоугольник 33">
            <a:hlinkClick r:id="rId10" action="ppaction://hlinksldjump"/>
          </p:cNvPr>
          <p:cNvSpPr/>
          <p:nvPr/>
        </p:nvSpPr>
        <p:spPr>
          <a:xfrm>
            <a:off x="3929058" y="336782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5" name="Прямоугольник 34">
            <a:hlinkClick r:id="rId11" action="ppaction://hlinksldjump"/>
          </p:cNvPr>
          <p:cNvSpPr/>
          <p:nvPr/>
        </p:nvSpPr>
        <p:spPr>
          <a:xfrm>
            <a:off x="3929058" y="42148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6" name="Прямоугольник 35">
            <a:hlinkClick r:id="rId12" action="ppaction://hlinksldjump"/>
          </p:cNvPr>
          <p:cNvSpPr/>
          <p:nvPr/>
        </p:nvSpPr>
        <p:spPr>
          <a:xfrm>
            <a:off x="5279074" y="77554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7" name="Прямоугольник 36">
            <a:hlinkClick r:id="rId13" action="ppaction://hlinksldjump"/>
          </p:cNvPr>
          <p:cNvSpPr/>
          <p:nvPr/>
        </p:nvSpPr>
        <p:spPr>
          <a:xfrm>
            <a:off x="5279074" y="1639636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8" name="Прямоугольник 37">
            <a:hlinkClick r:id="rId14" action="ppaction://hlinksldjump"/>
          </p:cNvPr>
          <p:cNvSpPr/>
          <p:nvPr/>
        </p:nvSpPr>
        <p:spPr>
          <a:xfrm>
            <a:off x="5279074" y="2503732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9" name="Прямоугольник 38">
            <a:hlinkClick r:id="rId15" action="ppaction://hlinksldjump"/>
          </p:cNvPr>
          <p:cNvSpPr/>
          <p:nvPr/>
        </p:nvSpPr>
        <p:spPr>
          <a:xfrm>
            <a:off x="5279074" y="336782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0" name="Прямоугольник 39">
            <a:hlinkClick r:id="rId16" action="ppaction://hlinksldjump"/>
          </p:cNvPr>
          <p:cNvSpPr/>
          <p:nvPr/>
        </p:nvSpPr>
        <p:spPr>
          <a:xfrm>
            <a:off x="5279074" y="42148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1" name="Прямоугольник 40">
            <a:hlinkClick r:id="rId17" action="ppaction://hlinksldjump"/>
          </p:cNvPr>
          <p:cNvSpPr/>
          <p:nvPr/>
        </p:nvSpPr>
        <p:spPr>
          <a:xfrm>
            <a:off x="6636396" y="77554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2" name="Прямоугольник 41">
            <a:hlinkClick r:id="rId18" action="ppaction://hlinksldjump"/>
          </p:cNvPr>
          <p:cNvSpPr/>
          <p:nvPr/>
        </p:nvSpPr>
        <p:spPr>
          <a:xfrm>
            <a:off x="6636396" y="1639636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3" name="Прямоугольник 42">
            <a:hlinkClick r:id="rId19" action="ppaction://hlinksldjump"/>
          </p:cNvPr>
          <p:cNvSpPr/>
          <p:nvPr/>
        </p:nvSpPr>
        <p:spPr>
          <a:xfrm>
            <a:off x="6636396" y="2503732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4" name="Прямоугольник 43">
            <a:hlinkClick r:id="rId20" action="ppaction://hlinksldjump"/>
          </p:cNvPr>
          <p:cNvSpPr/>
          <p:nvPr/>
        </p:nvSpPr>
        <p:spPr>
          <a:xfrm>
            <a:off x="6636396" y="336782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5" name="Прямоугольник 44">
            <a:hlinkClick r:id="rId21" action="ppaction://hlinksldjump"/>
          </p:cNvPr>
          <p:cNvSpPr/>
          <p:nvPr/>
        </p:nvSpPr>
        <p:spPr>
          <a:xfrm>
            <a:off x="6636396" y="42148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6" name="Прямоугольник 45">
            <a:hlinkClick r:id="rId22" action="ppaction://hlinksldjump"/>
          </p:cNvPr>
          <p:cNvSpPr/>
          <p:nvPr/>
        </p:nvSpPr>
        <p:spPr>
          <a:xfrm>
            <a:off x="7929586" y="77554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7" name="Прямоугольник 46">
            <a:hlinkClick r:id="rId23" action="ppaction://hlinksldjump"/>
          </p:cNvPr>
          <p:cNvSpPr/>
          <p:nvPr/>
        </p:nvSpPr>
        <p:spPr>
          <a:xfrm>
            <a:off x="7929586" y="1639636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8" name="Прямоугольник 47">
            <a:hlinkClick r:id="rId24" action="ppaction://hlinksldjump"/>
          </p:cNvPr>
          <p:cNvSpPr/>
          <p:nvPr/>
        </p:nvSpPr>
        <p:spPr>
          <a:xfrm>
            <a:off x="7929586" y="2503732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9" name="Прямоугольник 48">
            <a:hlinkClick r:id="rId25" action="ppaction://hlinksldjump"/>
          </p:cNvPr>
          <p:cNvSpPr/>
          <p:nvPr/>
        </p:nvSpPr>
        <p:spPr>
          <a:xfrm>
            <a:off x="7929586" y="336782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50" name="Прямоугольник 49">
            <a:hlinkClick r:id="rId26" action="ppaction://hlinksldjump"/>
          </p:cNvPr>
          <p:cNvSpPr/>
          <p:nvPr/>
        </p:nvSpPr>
        <p:spPr>
          <a:xfrm>
            <a:off x="7929586" y="42148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cxnSp>
        <p:nvCxnSpPr>
          <p:cNvPr id="51" name="Прямая соединительная линия 50"/>
          <p:cNvCxnSpPr/>
          <p:nvPr/>
        </p:nvCxnSpPr>
        <p:spPr>
          <a:xfrm>
            <a:off x="3707904" y="771550"/>
            <a:ext cx="0" cy="4082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/>
          <p:nvPr/>
        </p:nvCxnSpPr>
        <p:spPr>
          <a:xfrm>
            <a:off x="5076056" y="771550"/>
            <a:ext cx="0" cy="4082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единительная линия 52"/>
          <p:cNvCxnSpPr/>
          <p:nvPr/>
        </p:nvCxnSpPr>
        <p:spPr>
          <a:xfrm>
            <a:off x="6444208" y="771550"/>
            <a:ext cx="0" cy="408222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Прямоугольник 53"/>
          <p:cNvSpPr/>
          <p:nvPr/>
        </p:nvSpPr>
        <p:spPr>
          <a:xfrm>
            <a:off x="3875058" y="111740"/>
            <a:ext cx="1980000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atin typeface="Georgia" pitchFamily="18" charset="0"/>
              </a:rPr>
              <a:t>1</a:t>
            </a:r>
            <a:r>
              <a:rPr lang="ru-RU" sz="2000" b="1" dirty="0" smtClean="0">
                <a:latin typeface="Georgia" pitchFamily="18" charset="0"/>
              </a:rPr>
              <a:t> тур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3548" y="915566"/>
            <a:ext cx="8568952" cy="2664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Брат, сестра, яблонька, гуси, Баба – Яга, </a:t>
            </a: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печка</a:t>
            </a:r>
          </a:p>
          <a:p>
            <a:pPr marL="0" indent="0" algn="ctr">
              <a:buNone/>
            </a:pPr>
            <a:endParaRPr lang="ru-RU" sz="2800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Какая сказка описана?</a:t>
            </a:r>
            <a:endParaRPr lang="ru-RU" sz="2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123728" y="343584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Georgia" pitchFamily="18" charset="0"/>
              </a:rPr>
              <a:t>«</a:t>
            </a:r>
            <a:r>
              <a:rPr lang="ru-RU" sz="3200" dirty="0">
                <a:solidFill>
                  <a:schemeClr val="bg1"/>
                </a:solidFill>
                <a:latin typeface="Georgia" pitchFamily="18" charset="0"/>
              </a:rPr>
              <a:t>Гуси - лебеди</a:t>
            </a:r>
            <a:r>
              <a:rPr lang="ru-RU" sz="3200" dirty="0" smtClean="0">
                <a:solidFill>
                  <a:schemeClr val="bg1"/>
                </a:solidFill>
                <a:latin typeface="Georgia" pitchFamily="18" charset="0"/>
              </a:rPr>
              <a:t>»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55526"/>
            <a:ext cx="8229600" cy="26642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По </a:t>
            </a: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описанию предмета отгадайте, что же находится в сундуке</a:t>
            </a: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.</a:t>
            </a:r>
          </a:p>
          <a:p>
            <a:pPr marL="0" indent="0" algn="ctr">
              <a:buNone/>
            </a:pPr>
            <a:endParaRPr lang="ru-RU" sz="2800" dirty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Всю </a:t>
            </a: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ночь ворочалась, потому что она ей мешала спать?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90056" y="3507854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Georgia" pitchFamily="18" charset="0"/>
              </a:rPr>
              <a:t>Горошина</a:t>
            </a:r>
            <a:endParaRPr lang="ru-RU" sz="3200" dirty="0">
              <a:solidFill>
                <a:schemeClr val="bg1"/>
              </a:solidFill>
              <a:latin typeface="Georgia" pitchFamily="18" charset="0"/>
            </a:endParaRPr>
          </a:p>
          <a:p>
            <a:pPr algn="ctr"/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547" y="771550"/>
            <a:ext cx="8229600" cy="23762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Что хотелось приобрести Железному Дровосеку?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79712" y="3579862"/>
            <a:ext cx="5400600" cy="11521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Georgia" pitchFamily="18" charset="0"/>
              </a:rPr>
              <a:t>Сердце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55526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 smtClean="0">
                <a:solidFill>
                  <a:schemeClr val="bg1"/>
                </a:solidFill>
                <a:latin typeface="Georgia" pitchFamily="18" charset="0"/>
              </a:rPr>
              <a:t>Какой мультфильм изображен? </a:t>
            </a:r>
            <a:endParaRPr lang="ru-RU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22231" y="3972674"/>
            <a:ext cx="4774276" cy="102357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>
                <a:latin typeface="Georgia" pitchFamily="18" charset="0"/>
              </a:rPr>
              <a:t>Ледниковый период 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2231" y="1203598"/>
            <a:ext cx="4680520" cy="263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55526"/>
            <a:ext cx="8229600" cy="237626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dirty="0">
                <a:solidFill>
                  <a:prstClr val="white"/>
                </a:solidFill>
                <a:latin typeface="Georgia" pitchFamily="18" charset="0"/>
              </a:rPr>
              <a:t>Какой мультфильм изображен? </a:t>
            </a:r>
          </a:p>
          <a:p>
            <a:pPr marL="0" indent="0" algn="ctr">
              <a:buNone/>
            </a:pPr>
            <a:endParaRPr lang="ru-RU" sz="6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051720" y="3939902"/>
            <a:ext cx="4690864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/>
              <a:t>Ну</a:t>
            </a:r>
            <a:r>
              <a:rPr lang="ru-RU" sz="3200" dirty="0"/>
              <a:t>, </a:t>
            </a:r>
            <a:r>
              <a:rPr lang="ru-RU" sz="3200" b="1" dirty="0"/>
              <a:t>погоди</a:t>
            </a:r>
            <a:r>
              <a:rPr lang="ru-RU" sz="3200" dirty="0"/>
              <a:t>!</a:t>
            </a:r>
            <a:endParaRPr lang="ru-RU" sz="48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203598"/>
            <a:ext cx="422446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55526"/>
            <a:ext cx="8229600" cy="237626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dirty="0">
                <a:solidFill>
                  <a:prstClr val="white"/>
                </a:solidFill>
                <a:latin typeface="Georgia" pitchFamily="18" charset="0"/>
              </a:rPr>
              <a:t>Какой мультфильм изображен? </a:t>
            </a:r>
          </a:p>
          <a:p>
            <a:pPr marL="0" indent="0" algn="ctr">
              <a:buNone/>
            </a:pPr>
            <a:endParaRPr lang="ru-RU" sz="6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242084" y="3939902"/>
            <a:ext cx="4680520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Монстры</a:t>
            </a:r>
            <a:r>
              <a:rPr lang="ru-RU" sz="2800" dirty="0"/>
              <a:t> </a:t>
            </a:r>
            <a:r>
              <a:rPr lang="ru-RU" sz="2800" b="1" dirty="0"/>
              <a:t>на</a:t>
            </a:r>
            <a:r>
              <a:rPr lang="ru-RU" sz="2800" dirty="0"/>
              <a:t> </a:t>
            </a:r>
            <a:r>
              <a:rPr lang="ru-RU" sz="2800" b="1" dirty="0"/>
              <a:t>каникулах</a:t>
            </a:r>
            <a:endParaRPr lang="ru-RU" sz="44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347614"/>
            <a:ext cx="4224469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547" y="411510"/>
            <a:ext cx="8229600" cy="237626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dirty="0">
                <a:solidFill>
                  <a:prstClr val="white"/>
                </a:solidFill>
                <a:latin typeface="Georgia" pitchFamily="18" charset="0"/>
              </a:rPr>
              <a:t>Какой мультфильм изображен? </a:t>
            </a:r>
          </a:p>
          <a:p>
            <a:pPr marL="0" indent="0" algn="ctr">
              <a:buNone/>
            </a:pPr>
            <a:endParaRPr lang="ru-RU" sz="6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195736" y="4083918"/>
            <a:ext cx="4608512" cy="93610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Приключения в Изумрудном городе</a:t>
            </a:r>
            <a:endParaRPr lang="ru-RU" sz="40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1131590"/>
            <a:ext cx="4392488" cy="273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00584" y="195486"/>
            <a:ext cx="7030864" cy="1368152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dirty="0">
                <a:solidFill>
                  <a:prstClr val="white"/>
                </a:solidFill>
                <a:latin typeface="Georgia" pitchFamily="18" charset="0"/>
              </a:rPr>
              <a:t>Какой мультфильм изображен? </a:t>
            </a:r>
          </a:p>
          <a:p>
            <a:pPr marL="0" indent="0" algn="ctr">
              <a:buNone/>
            </a:pPr>
            <a:endParaRPr lang="ru-RU" sz="6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123728" y="3939902"/>
            <a:ext cx="4752528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Семейка </a:t>
            </a:r>
            <a:r>
              <a:rPr lang="ru-RU" sz="2800" b="1" dirty="0" err="1"/>
              <a:t>Крудс</a:t>
            </a:r>
            <a:endParaRPr lang="ru-RU" sz="6600" dirty="0">
              <a:latin typeface="Georgia" pitchFamily="18" charset="0"/>
            </a:endParaRPr>
          </a:p>
        </p:txBody>
      </p:sp>
      <p:sp>
        <p:nvSpPr>
          <p:cNvPr id="16" name="Прямоугольник 15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167" y="987574"/>
            <a:ext cx="4878288" cy="274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91367" y="573224"/>
            <a:ext cx="8229600" cy="309634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400" dirty="0">
                <a:solidFill>
                  <a:schemeClr val="bg1"/>
                </a:solidFill>
                <a:latin typeface="Georgia" pitchFamily="18" charset="0"/>
              </a:rPr>
              <a:t>Что принадлежит вам, но другие используют это чаще?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07704" y="3579862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atin typeface="Georgia" pitchFamily="18" charset="0"/>
              </a:rPr>
              <a:t>И</a:t>
            </a:r>
            <a:r>
              <a:rPr lang="ru-RU" sz="3200" b="1" dirty="0" smtClean="0">
                <a:latin typeface="Georgia" pitchFamily="18" charset="0"/>
              </a:rPr>
              <a:t>мя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4785" y="771550"/>
            <a:ext cx="8229600" cy="23762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Горело 5 электрических лампочек, три лампочки выключили. </a:t>
            </a:r>
            <a:endParaRPr lang="ru-RU" sz="2800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2800" dirty="0" smtClean="0">
                <a:solidFill>
                  <a:schemeClr val="bg1"/>
                </a:solidFill>
                <a:latin typeface="Georgia" pitchFamily="18" charset="0"/>
              </a:rPr>
              <a:t>Сколько </a:t>
            </a: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лампочек осталось?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07704" y="3367828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Georgia" pitchFamily="18" charset="0"/>
              </a:rPr>
              <a:t>5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единительная линия 4"/>
          <p:cNvCxnSpPr/>
          <p:nvPr/>
        </p:nvCxnSpPr>
        <p:spPr>
          <a:xfrm>
            <a:off x="285720" y="1491630"/>
            <a:ext cx="850112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285720" y="2272495"/>
            <a:ext cx="85725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285720" y="3147814"/>
            <a:ext cx="857256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285720" y="4033561"/>
            <a:ext cx="864399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7786709" y="847548"/>
            <a:ext cx="1" cy="40102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429388" y="847548"/>
            <a:ext cx="0" cy="40102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5076056" y="847548"/>
            <a:ext cx="0" cy="40102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3707904" y="847548"/>
            <a:ext cx="0" cy="40102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2428859" y="847548"/>
            <a:ext cx="1" cy="40102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142844" y="847548"/>
            <a:ext cx="2124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Песни 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61984" y="1671366"/>
            <a:ext cx="2124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Сказки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61984" y="2431724"/>
            <a:ext cx="2124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Мультфильмы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42844" y="3361558"/>
            <a:ext cx="2124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Загадки 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42844" y="4227934"/>
            <a:ext cx="2124000" cy="4869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Разное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6" name="Прямоугольник 25">
            <a:hlinkClick r:id="rId2" action="ppaction://hlinksldjump"/>
          </p:cNvPr>
          <p:cNvSpPr/>
          <p:nvPr/>
        </p:nvSpPr>
        <p:spPr>
          <a:xfrm>
            <a:off x="2571736" y="84754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7" name="Прямоугольник 26">
            <a:hlinkClick r:id="rId3" action="ppaction://hlinksldjump"/>
          </p:cNvPr>
          <p:cNvSpPr/>
          <p:nvPr/>
        </p:nvSpPr>
        <p:spPr>
          <a:xfrm>
            <a:off x="2571736" y="1639636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8" name="Прямоугольник 27">
            <a:hlinkClick r:id="rId4" action="ppaction://hlinksldjump"/>
          </p:cNvPr>
          <p:cNvSpPr/>
          <p:nvPr/>
        </p:nvSpPr>
        <p:spPr>
          <a:xfrm>
            <a:off x="2571736" y="24317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29" name="Прямоугольник 28">
            <a:hlinkClick r:id="rId5" action="ppaction://hlinksldjump"/>
          </p:cNvPr>
          <p:cNvSpPr/>
          <p:nvPr/>
        </p:nvSpPr>
        <p:spPr>
          <a:xfrm>
            <a:off x="2571736" y="336155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0" name="Прямоугольник 29">
            <a:hlinkClick r:id="rId6" action="ppaction://hlinksldjump"/>
          </p:cNvPr>
          <p:cNvSpPr/>
          <p:nvPr/>
        </p:nvSpPr>
        <p:spPr>
          <a:xfrm>
            <a:off x="2571736" y="42148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1" name="Прямоугольник 30">
            <a:hlinkClick r:id="rId7" action="ppaction://hlinksldjump"/>
          </p:cNvPr>
          <p:cNvSpPr/>
          <p:nvPr/>
        </p:nvSpPr>
        <p:spPr>
          <a:xfrm>
            <a:off x="3929058" y="84754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2" name="Прямоугольник 31">
            <a:hlinkClick r:id="rId8" action="ppaction://hlinksldjump"/>
          </p:cNvPr>
          <p:cNvSpPr/>
          <p:nvPr/>
        </p:nvSpPr>
        <p:spPr>
          <a:xfrm>
            <a:off x="3929058" y="1639636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3" name="Прямоугольник 32">
            <a:hlinkClick r:id="rId9" action="ppaction://hlinksldjump"/>
          </p:cNvPr>
          <p:cNvSpPr/>
          <p:nvPr/>
        </p:nvSpPr>
        <p:spPr>
          <a:xfrm>
            <a:off x="3929058" y="24317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4" name="Прямоугольник 33">
            <a:hlinkClick r:id="rId10" action="ppaction://hlinksldjump"/>
          </p:cNvPr>
          <p:cNvSpPr/>
          <p:nvPr/>
        </p:nvSpPr>
        <p:spPr>
          <a:xfrm>
            <a:off x="3929058" y="336155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5" name="Прямоугольник 34">
            <a:hlinkClick r:id="rId11" action="ppaction://hlinksldjump"/>
          </p:cNvPr>
          <p:cNvSpPr/>
          <p:nvPr/>
        </p:nvSpPr>
        <p:spPr>
          <a:xfrm>
            <a:off x="3929058" y="42148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6" name="Прямоугольник 35">
            <a:hlinkClick r:id="rId12" action="ppaction://hlinksldjump"/>
          </p:cNvPr>
          <p:cNvSpPr/>
          <p:nvPr/>
        </p:nvSpPr>
        <p:spPr>
          <a:xfrm>
            <a:off x="5279074" y="84754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7" name="Прямоугольник 36">
            <a:hlinkClick r:id="rId13" action="ppaction://hlinksldjump"/>
          </p:cNvPr>
          <p:cNvSpPr/>
          <p:nvPr/>
        </p:nvSpPr>
        <p:spPr>
          <a:xfrm>
            <a:off x="5279074" y="1639636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8" name="Прямоугольник 37">
            <a:hlinkClick r:id="rId14" action="ppaction://hlinksldjump"/>
          </p:cNvPr>
          <p:cNvSpPr/>
          <p:nvPr/>
        </p:nvSpPr>
        <p:spPr>
          <a:xfrm>
            <a:off x="5279074" y="24317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39" name="Прямоугольник 38">
            <a:hlinkClick r:id="rId15" action="ppaction://hlinksldjump"/>
          </p:cNvPr>
          <p:cNvSpPr/>
          <p:nvPr/>
        </p:nvSpPr>
        <p:spPr>
          <a:xfrm>
            <a:off x="5279074" y="336155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0" name="Прямоугольник 39">
            <a:hlinkClick r:id="rId16" action="ppaction://hlinksldjump"/>
          </p:cNvPr>
          <p:cNvSpPr/>
          <p:nvPr/>
        </p:nvSpPr>
        <p:spPr>
          <a:xfrm>
            <a:off x="5279074" y="42148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1" name="Прямоугольник 40">
            <a:hlinkClick r:id="rId17" action="ppaction://hlinksldjump"/>
          </p:cNvPr>
          <p:cNvSpPr/>
          <p:nvPr/>
        </p:nvSpPr>
        <p:spPr>
          <a:xfrm>
            <a:off x="6666694" y="858771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2" name="Прямоугольник 41">
            <a:hlinkClick r:id="rId18" action="ppaction://hlinksldjump"/>
          </p:cNvPr>
          <p:cNvSpPr/>
          <p:nvPr/>
        </p:nvSpPr>
        <p:spPr>
          <a:xfrm>
            <a:off x="6636396" y="1639636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3" name="Прямоугольник 42">
            <a:hlinkClick r:id="rId19" action="ppaction://hlinksldjump"/>
          </p:cNvPr>
          <p:cNvSpPr/>
          <p:nvPr/>
        </p:nvSpPr>
        <p:spPr>
          <a:xfrm>
            <a:off x="6636396" y="24317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4" name="Прямоугольник 43">
            <a:hlinkClick r:id="rId20" action="ppaction://hlinksldjump"/>
          </p:cNvPr>
          <p:cNvSpPr/>
          <p:nvPr/>
        </p:nvSpPr>
        <p:spPr>
          <a:xfrm>
            <a:off x="6636396" y="336155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5" name="Прямоугольник 44">
            <a:hlinkClick r:id="rId21" action="ppaction://hlinksldjump"/>
          </p:cNvPr>
          <p:cNvSpPr/>
          <p:nvPr/>
        </p:nvSpPr>
        <p:spPr>
          <a:xfrm>
            <a:off x="6636396" y="42148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6" name="Прямоугольник 45">
            <a:hlinkClick r:id="rId22" action="ppaction://hlinksldjump"/>
          </p:cNvPr>
          <p:cNvSpPr/>
          <p:nvPr/>
        </p:nvSpPr>
        <p:spPr>
          <a:xfrm>
            <a:off x="7929586" y="84754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7" name="Прямоугольник 46">
            <a:hlinkClick r:id="rId23" action="ppaction://hlinksldjump"/>
          </p:cNvPr>
          <p:cNvSpPr/>
          <p:nvPr/>
        </p:nvSpPr>
        <p:spPr>
          <a:xfrm>
            <a:off x="7929586" y="1639636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8" name="Прямоугольник 47">
            <a:hlinkClick r:id="rId24" action="ppaction://hlinksldjump"/>
          </p:cNvPr>
          <p:cNvSpPr/>
          <p:nvPr/>
        </p:nvSpPr>
        <p:spPr>
          <a:xfrm>
            <a:off x="7929586" y="24317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49" name="Прямоугольник 48">
            <a:hlinkClick r:id="rId25" action="ppaction://hlinksldjump"/>
          </p:cNvPr>
          <p:cNvSpPr/>
          <p:nvPr/>
        </p:nvSpPr>
        <p:spPr>
          <a:xfrm>
            <a:off x="7929586" y="3361558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50" name="Прямоугольник 49">
            <a:hlinkClick r:id="rId26" action="ppaction://hlinksldjump"/>
          </p:cNvPr>
          <p:cNvSpPr/>
          <p:nvPr/>
        </p:nvSpPr>
        <p:spPr>
          <a:xfrm>
            <a:off x="7929586" y="4214824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767074" y="95517"/>
            <a:ext cx="1980000" cy="5040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80000"/>
              </a:lnSpc>
            </a:pPr>
            <a:r>
              <a:rPr lang="ru-RU" sz="3200" b="1" dirty="0" smtClean="0">
                <a:latin typeface="Georgia" pitchFamily="18" charset="0"/>
              </a:rPr>
              <a:t>2</a:t>
            </a:r>
            <a:r>
              <a:rPr lang="ru-RU" sz="2000" b="1" dirty="0" smtClean="0">
                <a:latin typeface="Georgia" pitchFamily="18" charset="0"/>
              </a:rPr>
              <a:t> тур</a:t>
            </a:r>
            <a:endParaRPr lang="ru-RU" sz="2000" b="1" dirty="0">
              <a:latin typeface="Georgia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1216" y="741037"/>
            <a:ext cx="8229600" cy="33843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Как каплю превратить в цаплю?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123728" y="3579862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>
                <a:latin typeface="Georgia" pitchFamily="18" charset="0"/>
              </a:rPr>
              <a:t>зменить 1-ю букву на Ц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8185" y="771550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solidFill>
                  <a:schemeClr val="bg1"/>
                </a:solidFill>
                <a:latin typeface="Georgia" pitchFamily="18" charset="0"/>
              </a:rPr>
              <a:t>Может ли страус назвать себя птицей?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403648" y="3367828"/>
            <a:ext cx="5616624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Georgia" pitchFamily="18" charset="0"/>
              </a:rPr>
              <a:t>Нет-они </a:t>
            </a:r>
            <a:r>
              <a:rPr lang="ru-RU" sz="3200" dirty="0">
                <a:latin typeface="Georgia" pitchFamily="18" charset="0"/>
              </a:rPr>
              <a:t>не разговаривают</a:t>
            </a: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627534"/>
            <a:ext cx="5580112" cy="16561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КОТ В </a:t>
            </a:r>
          </a:p>
          <a:p>
            <a:pPr marL="0" indent="0" algn="ctr">
              <a:buNone/>
            </a:pPr>
            <a:r>
              <a:rPr lang="ru-RU" sz="4400" dirty="0" smtClean="0">
                <a:solidFill>
                  <a:schemeClr val="bg1"/>
                </a:solidFill>
                <a:latin typeface="Georgia" pitchFamily="18" charset="0"/>
              </a:rPr>
              <a:t>МЕШКЕ</a:t>
            </a:r>
            <a:endParaRPr lang="ru-RU" sz="4400" dirty="0">
              <a:solidFill>
                <a:schemeClr val="bg1"/>
              </a:solidFill>
              <a:latin typeface="Georgia" pitchFamily="18" charset="0"/>
            </a:endParaRPr>
          </a:p>
        </p:txBody>
      </p:sp>
      <p:pic>
        <p:nvPicPr>
          <p:cNvPr id="2" name="7a4dcd8a3a2a470ec5ec501afa17e6d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09184" y="3505190"/>
            <a:ext cx="609600" cy="60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33" b="100000" l="10000" r="90000">
                        <a14:backgroundMark x1="76500" y1="35667" x2="76500" y2="35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4544" y="0"/>
            <a:ext cx="5308054" cy="530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195486"/>
            <a:ext cx="5184576" cy="7920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chemeClr val="bg1"/>
                </a:solidFill>
                <a:latin typeface="Helvetica Neue"/>
              </a:rPr>
              <a:t>Какое животное наиболее схоже с человеком? </a:t>
            </a:r>
            <a:endParaRPr lang="ru-RU" sz="1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9" name="Прямоугольник 8">
            <a:hlinkClick r:id="rId3" action="ppaction://hlinksldjump"/>
          </p:cNvPr>
          <p:cNvSpPr/>
          <p:nvPr/>
        </p:nvSpPr>
        <p:spPr>
          <a:xfrm>
            <a:off x="6804248" y="4155926"/>
            <a:ext cx="2160032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atin typeface="Georgia" pitchFamily="18" charset="0"/>
              </a:rPr>
              <a:t>далее</a:t>
            </a:r>
            <a:endParaRPr lang="ru-RU" sz="4000" dirty="0">
              <a:latin typeface="Georgia" pitchFamily="18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251520" y="195486"/>
            <a:ext cx="432048" cy="4320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1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51520" y="1131590"/>
            <a:ext cx="432048" cy="4320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2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251520" y="2008460"/>
            <a:ext cx="432048" cy="4320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3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251520" y="3088580"/>
            <a:ext cx="432048" cy="4320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4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251520" y="4152151"/>
            <a:ext cx="432048" cy="43204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Georgia" pitchFamily="18" charset="0"/>
              </a:rPr>
              <a:t>5</a:t>
            </a:r>
            <a:endParaRPr lang="ru-RU" b="1" dirty="0">
              <a:latin typeface="Georgia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4312" y="10898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Helvetica Neue"/>
              </a:rPr>
              <a:t>Кто царь зверей?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200846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На каких ножках стояла избушка Бабы </a:t>
            </a:r>
            <a:r>
              <a:rPr lang="ru-RU" dirty="0" smtClean="0">
                <a:solidFill>
                  <a:schemeClr val="bg1"/>
                </a:solidFill>
              </a:rPr>
              <a:t>Яги?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3119938"/>
            <a:ext cx="33233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Как звали мальчика из дерева?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849208" y="404500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Какая фамилия у почтальона, который работал в Простоквашино? </a:t>
            </a:r>
          </a:p>
        </p:txBody>
      </p:sp>
    </p:spTree>
    <p:extLst>
      <p:ext uri="{BB962C8B-B14F-4D97-AF65-F5344CB8AC3E}">
        <p14:creationId xmlns:p14="http://schemas.microsoft.com/office/powerpoint/2010/main" val="302245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  <p:bldP spid="11" grpId="0" animBg="1"/>
      <p:bldP spid="13" grpId="0" animBg="1"/>
      <p:bldP spid="15" grpId="0" animBg="1"/>
      <p:bldP spid="1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051720" y="379588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atin typeface="Georgia" pitchFamily="18" charset="0"/>
              </a:rPr>
              <a:t>Мойдодыр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699542"/>
            <a:ext cx="3925392" cy="29440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/>
          <p:cNvSpPr>
            <a:spLocks noGrp="1"/>
          </p:cNvSpPr>
          <p:nvPr>
            <p:ph idx="1"/>
          </p:nvPr>
        </p:nvSpPr>
        <p:spPr>
          <a:xfrm>
            <a:off x="1403648" y="115194"/>
            <a:ext cx="6933456" cy="864096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6000" dirty="0" smtClean="0">
                <a:solidFill>
                  <a:schemeClr val="bg1"/>
                </a:solidFill>
                <a:latin typeface="Georgia" pitchFamily="18" charset="0"/>
              </a:rPr>
              <a:t>Как называется мультфильм?</a:t>
            </a:r>
            <a:endParaRPr lang="ru-RU" sz="6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50" b="18190"/>
          <a:stretch/>
        </p:blipFill>
        <p:spPr>
          <a:xfrm>
            <a:off x="2267744" y="339502"/>
            <a:ext cx="4464496" cy="29880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>
            <a:hlinkClick r:id="rId3" action="ppaction://hlinksldjump"/>
          </p:cNvPr>
          <p:cNvSpPr/>
          <p:nvPr/>
        </p:nvSpPr>
        <p:spPr>
          <a:xfrm>
            <a:off x="1990056" y="3579862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Georgia" pitchFamily="18" charset="0"/>
              </a:rPr>
              <a:t>Мороз 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4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907704" y="3867894"/>
            <a:ext cx="5184576" cy="100811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Georgia" panose="02040502050405020303" pitchFamily="18" charset="0"/>
              </a:rPr>
              <a:t>Приключения кота Леопольда</a:t>
            </a:r>
            <a:endParaRPr lang="ru-RU" sz="40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771550"/>
            <a:ext cx="3487750" cy="29654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331640" y="119488"/>
            <a:ext cx="6933456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ru-RU" sz="6000" smtClean="0">
                <a:solidFill>
                  <a:schemeClr val="bg1"/>
                </a:solidFill>
                <a:latin typeface="Georgia" pitchFamily="18" charset="0"/>
              </a:rPr>
              <a:t>Как называется мультфильм?</a:t>
            </a:r>
            <a:endParaRPr lang="ru-RU" sz="6000" dirty="0">
              <a:solidFill>
                <a:schemeClr val="bg1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23478"/>
            <a:ext cx="822960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dirty="0">
                <a:solidFill>
                  <a:schemeClr val="bg1"/>
                </a:solidFill>
                <a:latin typeface="Georgia" pitchFamily="18" charset="0"/>
              </a:rPr>
              <a:t>Найди ошибку на рисунке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1691680" y="3686326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err="1" smtClean="0">
                <a:latin typeface="Georgia" pitchFamily="18" charset="0"/>
              </a:rPr>
              <a:t>закон</a:t>
            </a:r>
            <a:r>
              <a:rPr lang="ru-RU" sz="3200" b="1" dirty="0" err="1" smtClean="0">
                <a:solidFill>
                  <a:srgbClr val="FF0000"/>
                </a:solidFill>
                <a:latin typeface="Georgia" pitchFamily="18" charset="0"/>
              </a:rPr>
              <a:t>О</a:t>
            </a:r>
            <a:r>
              <a:rPr lang="ru-RU" sz="3200" dirty="0" err="1" smtClean="0">
                <a:latin typeface="Georgia" pitchFamily="18" charset="0"/>
              </a:rPr>
              <a:t>мерность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20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29" b="18014"/>
          <a:stretch/>
        </p:blipFill>
        <p:spPr>
          <a:xfrm>
            <a:off x="1475656" y="1131590"/>
            <a:ext cx="6053565" cy="2058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123728" y="4227934"/>
            <a:ext cx="4429089" cy="79208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latin typeface="Georgia" pitchFamily="18" charset="0"/>
              </a:rPr>
              <a:t>Играть </a:t>
            </a:r>
            <a:endParaRPr lang="ru-RU" sz="32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25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4036" t="28260" r="66370" b="16708"/>
          <a:stretch/>
        </p:blipFill>
        <p:spPr>
          <a:xfrm>
            <a:off x="395536" y="1275606"/>
            <a:ext cx="2341825" cy="244827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275856" y="199150"/>
            <a:ext cx="2752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Georgia" panose="02040502050405020303" pitchFamily="18" charset="0"/>
              </a:rPr>
              <a:t>Найди общее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/>
          <a:srcRect l="37196" t="7335" r="35252" b="36755"/>
          <a:stretch/>
        </p:blipFill>
        <p:spPr>
          <a:xfrm>
            <a:off x="6541977" y="1297635"/>
            <a:ext cx="2341825" cy="24482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68606" t="28261" r="3144" b="19101"/>
          <a:stretch/>
        </p:blipFill>
        <p:spPr>
          <a:xfrm>
            <a:off x="3347864" y="1287981"/>
            <a:ext cx="2346057" cy="2435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269abc12fee3804b938626b7e19fc32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67200" y="2592388"/>
            <a:ext cx="609600" cy="6096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b="12319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95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своя игра\1316366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12576" y="690414"/>
            <a:ext cx="4453086" cy="445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своя игра\500x500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635646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своя игра\428524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-10510"/>
            <a:ext cx="4114800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7574"/>
            <a:ext cx="8229600" cy="85725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chemeClr val="bg1"/>
                </a:solidFill>
                <a:latin typeface="Georgia" pitchFamily="18" charset="0"/>
              </a:rPr>
              <a:t>Подведём итоги!</a:t>
            </a:r>
            <a:endParaRPr lang="ru-RU" sz="48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3" name="Управляющая кнопка: в конец 2">
            <a:hlinkClick r:id="rId5" action="ppaction://hlinksldjump" highlightClick="1"/>
          </p:cNvPr>
          <p:cNvSpPr/>
          <p:nvPr/>
        </p:nvSpPr>
        <p:spPr>
          <a:xfrm>
            <a:off x="7740352" y="4376936"/>
            <a:ext cx="1224136" cy="571078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9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74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274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>
            <a:hlinkClick r:id="rId2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5</a:t>
            </a:r>
            <a:endParaRPr lang="ru-RU" sz="2000" b="1" dirty="0">
              <a:latin typeface="Georgia" pitchFamily="18" charset="0"/>
            </a:endParaRPr>
          </a:p>
        </p:txBody>
      </p:sp>
      <p:sp>
        <p:nvSpPr>
          <p:cNvPr id="6" name="Объект 2"/>
          <p:cNvSpPr>
            <a:spLocks noGrp="1"/>
          </p:cNvSpPr>
          <p:nvPr>
            <p:ph idx="1"/>
          </p:nvPr>
        </p:nvSpPr>
        <p:spPr>
          <a:xfrm>
            <a:off x="143508" y="873935"/>
            <a:ext cx="8784976" cy="30963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Что 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делает Кот Учёный, </a:t>
            </a:r>
            <a:endParaRPr lang="ru-RU" sz="4000" dirty="0" smtClean="0">
              <a:solidFill>
                <a:schemeClr val="bg1"/>
              </a:solidFill>
              <a:latin typeface="Georgia" pitchFamily="18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когда 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идёт </a:t>
            </a: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направо?</a:t>
            </a:r>
            <a:endParaRPr lang="ru-RU" sz="4000" dirty="0">
              <a:solidFill>
                <a:schemeClr val="bg1"/>
              </a:solidFill>
              <a:latin typeface="Georgia" pitchFamily="18" charset="0"/>
            </a:endParaRPr>
          </a:p>
        </p:txBody>
      </p:sp>
      <p:sp>
        <p:nvSpPr>
          <p:cNvPr id="7" name="Прямоугольник 6">
            <a:hlinkClick r:id="rId3" action="ppaction://hlinksldjump"/>
          </p:cNvPr>
          <p:cNvSpPr/>
          <p:nvPr/>
        </p:nvSpPr>
        <p:spPr>
          <a:xfrm>
            <a:off x="1943708" y="3579862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Georgia" pitchFamily="18" charset="0"/>
              </a:rPr>
              <a:t>песнь заводит</a:t>
            </a:r>
          </a:p>
        </p:txBody>
      </p:sp>
    </p:spTree>
    <p:extLst>
      <p:ext uri="{BB962C8B-B14F-4D97-AF65-F5344CB8AC3E}">
        <p14:creationId xmlns:p14="http://schemas.microsoft.com/office/powerpoint/2010/main" val="227945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71550"/>
            <a:ext cx="8229600" cy="237626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dirty="0">
                <a:solidFill>
                  <a:schemeClr val="bg1"/>
                </a:solidFill>
                <a:latin typeface="Georgia" pitchFamily="18" charset="0"/>
              </a:rPr>
              <a:t>	</a:t>
            </a:r>
            <a:r>
              <a:rPr lang="ru-RU" sz="3600" dirty="0">
                <a:solidFill>
                  <a:schemeClr val="bg1"/>
                </a:solidFill>
                <a:latin typeface="Georgia" pitchFamily="18" charset="0"/>
              </a:rPr>
              <a:t>Что говорил </a:t>
            </a:r>
            <a:r>
              <a:rPr lang="ru-RU" sz="3600" dirty="0" smtClean="0">
                <a:solidFill>
                  <a:schemeClr val="bg1"/>
                </a:solidFill>
                <a:latin typeface="Georgia" pitchFamily="18" charset="0"/>
              </a:rPr>
              <a:t>Иван своему </a:t>
            </a:r>
            <a:r>
              <a:rPr lang="ru-RU" sz="3600" dirty="0">
                <a:solidFill>
                  <a:schemeClr val="bg1"/>
                </a:solidFill>
                <a:latin typeface="Georgia" pitchFamily="18" charset="0"/>
              </a:rPr>
              <a:t>коню? 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123728" y="3579862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Georgia" pitchFamily="18" charset="0"/>
              </a:rPr>
              <a:t>Сивка-Бурка</a:t>
            </a:r>
            <a:r>
              <a:rPr lang="ru-RU" sz="2000" dirty="0">
                <a:latin typeface="Georgia" pitchFamily="18" charset="0"/>
              </a:rPr>
              <a:t>, вещий каурка, встань передо мной, как лист перед </a:t>
            </a:r>
            <a:r>
              <a:rPr lang="ru-RU" sz="2000" dirty="0" smtClean="0">
                <a:latin typeface="Georgia" pitchFamily="18" charset="0"/>
              </a:rPr>
              <a:t>травой</a:t>
            </a:r>
            <a:endParaRPr lang="ru-RU" sz="20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10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3928" y="699542"/>
            <a:ext cx="8229600" cy="237626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Georgia" pitchFamily="18" charset="0"/>
              </a:rPr>
              <a:t>Самая </a:t>
            </a:r>
            <a:r>
              <a:rPr lang="ru-RU" sz="4000" dirty="0">
                <a:solidFill>
                  <a:schemeClr val="bg1"/>
                </a:solidFill>
                <a:latin typeface="Georgia" pitchFamily="18" charset="0"/>
              </a:rPr>
              <a:t>известная нянюшка русского поэта?</a:t>
            </a:r>
          </a:p>
        </p:txBody>
      </p:sp>
      <p:sp>
        <p:nvSpPr>
          <p:cNvPr id="4" name="Прямоугольник 3">
            <a:hlinkClick r:id="rId2" action="ppaction://hlinksldjump"/>
          </p:cNvPr>
          <p:cNvSpPr/>
          <p:nvPr/>
        </p:nvSpPr>
        <p:spPr>
          <a:xfrm>
            <a:off x="2036440" y="3363838"/>
            <a:ext cx="5184576" cy="122413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>
                <a:latin typeface="Georgia" pitchFamily="18" charset="0"/>
              </a:rPr>
              <a:t>Арина </a:t>
            </a:r>
            <a:r>
              <a:rPr lang="ru-RU" sz="4000" dirty="0" smtClean="0">
                <a:latin typeface="Georgia" pitchFamily="18" charset="0"/>
              </a:rPr>
              <a:t>Родионовна</a:t>
            </a:r>
            <a:endParaRPr lang="ru-RU" sz="4000" dirty="0">
              <a:latin typeface="Georgia" pitchFamily="18" charset="0"/>
            </a:endParaRPr>
          </a:p>
        </p:txBody>
      </p:sp>
      <p:sp>
        <p:nvSpPr>
          <p:cNvPr id="5" name="Прямоугольник 4">
            <a:hlinkClick r:id="rId3" action="ppaction://hlinksldjump"/>
          </p:cNvPr>
          <p:cNvSpPr/>
          <p:nvPr/>
        </p:nvSpPr>
        <p:spPr>
          <a:xfrm>
            <a:off x="68547" y="51470"/>
            <a:ext cx="936000" cy="50006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Georgia" pitchFamily="18" charset="0"/>
              </a:rPr>
              <a:t>15</a:t>
            </a:r>
            <a:endParaRPr lang="ru-RU" sz="2000" b="1" dirty="0"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8846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TM02900771[[fn=Сектор]]</Template>
  <TotalTime>847</TotalTime>
  <Words>736</Words>
  <Application>Microsoft Office PowerPoint</Application>
  <PresentationFormat>Экран (16:9)</PresentationFormat>
  <Paragraphs>248</Paragraphs>
  <Slides>59</Slides>
  <Notes>2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59</vt:i4>
      </vt:variant>
    </vt:vector>
  </HeadingPairs>
  <TitlesOfParts>
    <vt:vector size="60" baseType="lpstr">
      <vt:lpstr>Тема Office</vt:lpstr>
      <vt:lpstr>Ребята, приветствую вас на интеллектуальном ринге</vt:lpstr>
      <vt:lpstr>Презентация PowerPoint</vt:lpstr>
      <vt:lpstr>Презентация PowerPoint</vt:lpstr>
      <vt:lpstr>Презентация PowerPoint</vt:lpstr>
      <vt:lpstr>Презентация PowerPoint</vt:lpstr>
      <vt:lpstr>Подведём итоги!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79</cp:revision>
  <dcterms:created xsi:type="dcterms:W3CDTF">2017-03-23T09:20:45Z</dcterms:created>
  <dcterms:modified xsi:type="dcterms:W3CDTF">2022-11-28T16:41:11Z</dcterms:modified>
</cp:coreProperties>
</file>