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sldIdLst>
    <p:sldId id="332" r:id="rId2"/>
    <p:sldId id="288" r:id="rId3"/>
    <p:sldId id="324" r:id="rId4"/>
    <p:sldId id="320" r:id="rId5"/>
    <p:sldId id="321" r:id="rId6"/>
    <p:sldId id="317" r:id="rId7"/>
    <p:sldId id="333" r:id="rId8"/>
    <p:sldId id="325" r:id="rId9"/>
    <p:sldId id="327" r:id="rId10"/>
    <p:sldId id="323" r:id="rId11"/>
    <p:sldId id="290" r:id="rId12"/>
    <p:sldId id="330" r:id="rId13"/>
    <p:sldId id="329" r:id="rId14"/>
    <p:sldId id="293" r:id="rId15"/>
    <p:sldId id="294" r:id="rId16"/>
    <p:sldId id="334" r:id="rId17"/>
    <p:sldId id="299" r:id="rId18"/>
    <p:sldId id="335" r:id="rId19"/>
    <p:sldId id="328" r:id="rId20"/>
    <p:sldId id="331" r:id="rId21"/>
    <p:sldId id="296" r:id="rId22"/>
    <p:sldId id="304" r:id="rId23"/>
    <p:sldId id="312" r:id="rId24"/>
    <p:sldId id="272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FF66"/>
    <a:srgbClr val="FF9999"/>
    <a:srgbClr val="663300"/>
    <a:srgbClr val="E2A700"/>
    <a:srgbClr val="FF3300"/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34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C96DFB-95A7-429F-9D3B-9BFDEB970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611E7-8F48-42D4-8613-11ED9ECE38B3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7F265-B133-46F3-89ED-6127EE97DA34}" type="slidenum">
              <a:rPr lang="ru-RU" smtClean="0">
                <a:cs typeface="Arial" charset="0"/>
              </a:rPr>
              <a:pPr/>
              <a:t>17</a:t>
            </a:fld>
            <a:endParaRPr lang="ru-RU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Объяснение новой темы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D2AC4-A46A-4AC4-91A2-BDFC4BC65438}" type="slidenum">
              <a:rPr lang="ru-RU" smtClean="0">
                <a:cs typeface="Arial" charset="0"/>
              </a:rPr>
              <a:pPr/>
              <a:t>24</a:t>
            </a:fld>
            <a:endParaRPr lang="ru-RU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Н.Я.Виленкин, 2006 г.изд.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0B87C-9715-4DFC-BA4F-9B4E68BD7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0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7F842-8666-49EB-83E5-4BC71EB2B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6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7F842-8666-49EB-83E5-4BC71EB2B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7F842-8666-49EB-83E5-4BC71EB2B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30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7F842-8666-49EB-83E5-4BC71EB2B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4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7F842-8666-49EB-83E5-4BC71EB2B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9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7F842-8666-49EB-83E5-4BC71EB2B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7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CD791-1424-491C-97B8-73BEF06DB3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6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C34C-9321-4324-973C-1056493663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34D8C-40F2-4B93-A1A5-3B0195384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6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7FB38-D72C-443B-AE55-C7EC61CBCC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9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EAAA0-1D69-467F-B387-E10E501BC6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9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2AF7-B535-494D-A428-5A62C670E1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3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A9FB-CA92-4A63-9258-2E9EF8D4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75C7-E375-4C5E-81AC-278B02B29E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4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FC64F-B273-4D95-8C47-3B3933CED8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57464-90F8-40D2-847F-69751CDE3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8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B7F842-8666-49EB-83E5-4BC71EB2B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3/77/140/77140399_large_43634838_1241921045_1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5"/>
            <a:ext cx="9171019" cy="68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3491880" y="476672"/>
            <a:ext cx="5366104" cy="2679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3200" b="1" dirty="0" err="1">
                <a:solidFill>
                  <a:srgbClr val="B00000"/>
                </a:solidFill>
              </a:rPr>
              <a:t>Эратосфе́н</a:t>
            </a:r>
            <a:r>
              <a:rPr lang="ru-RU" altLang="ru-RU" sz="3200" b="1" dirty="0">
                <a:solidFill>
                  <a:srgbClr val="B00000"/>
                </a:solidFill>
              </a:rPr>
              <a:t> </a:t>
            </a:r>
            <a:r>
              <a:rPr lang="ru-RU" altLang="ru-RU" sz="3200" b="1" dirty="0" err="1">
                <a:solidFill>
                  <a:srgbClr val="B00000"/>
                </a:solidFill>
              </a:rPr>
              <a:t>Кире́нский</a:t>
            </a:r>
            <a:r>
              <a:rPr lang="ru-RU" altLang="ru-RU" sz="3200" b="1" dirty="0">
                <a:solidFill>
                  <a:srgbClr val="B00000"/>
                </a:solidFill>
              </a:rPr>
              <a:t> — греческий математик, астроном, географ, филолог и поэт</a:t>
            </a:r>
            <a:r>
              <a:rPr lang="ru-RU" altLang="ru-RU" sz="3200" b="1" dirty="0" smtClean="0">
                <a:solidFill>
                  <a:srgbClr val="B00000"/>
                </a:solidFill>
              </a:rPr>
              <a:t>.</a:t>
            </a:r>
            <a:endParaRPr lang="ru-RU" altLang="ru-RU" sz="2800" dirty="0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03362" y="3644055"/>
            <a:ext cx="864063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 smtClean="0"/>
              <a:t>Эратосфен </a:t>
            </a:r>
            <a:r>
              <a:rPr lang="ru-RU" altLang="ru-RU" sz="2800" dirty="0"/>
              <a:t>(</a:t>
            </a:r>
            <a:r>
              <a:rPr lang="en-US" altLang="ru-RU" sz="2800" dirty="0"/>
              <a:t>III</a:t>
            </a:r>
            <a:r>
              <a:rPr lang="ru-RU" altLang="ru-RU" sz="2800" dirty="0"/>
              <a:t> век до н.э</a:t>
            </a:r>
            <a:r>
              <a:rPr lang="ru-RU" altLang="ru-RU" sz="2800" dirty="0" smtClean="0"/>
              <a:t>.) работал </a:t>
            </a:r>
            <a:r>
              <a:rPr lang="ru-RU" altLang="ru-RU" sz="2800" dirty="0"/>
              <a:t>во многих отраслях древней науки, занимался хронологией, астрономией, географией, философией и музыкой.</a:t>
            </a:r>
          </a:p>
          <a:p>
            <a:r>
              <a:rPr lang="ru-RU" altLang="ru-RU" sz="2800" dirty="0" smtClean="0"/>
              <a:t>В математике предложил свой </a:t>
            </a:r>
            <a:r>
              <a:rPr lang="ru-RU" altLang="ru-RU" sz="2800" dirty="0"/>
              <a:t>способ для </a:t>
            </a:r>
          </a:p>
          <a:p>
            <a:r>
              <a:rPr lang="ru-RU" altLang="ru-RU" sz="2800" dirty="0" smtClean="0"/>
              <a:t>составления таблицы </a:t>
            </a:r>
            <a:r>
              <a:rPr lang="ru-RU" altLang="ru-RU" sz="2800" dirty="0"/>
              <a:t>простых чисел. </a:t>
            </a:r>
            <a:endParaRPr lang="ru-RU" altLang="ru-RU" sz="2800" dirty="0" smtClean="0"/>
          </a:p>
          <a:p>
            <a:r>
              <a:rPr lang="ru-RU" altLang="ru-RU" sz="2800" dirty="0" smtClean="0"/>
              <a:t>Этот </a:t>
            </a:r>
            <a:r>
              <a:rPr lang="ru-RU" altLang="ru-RU" sz="2800" dirty="0"/>
              <a:t>способ </a:t>
            </a:r>
            <a:r>
              <a:rPr lang="ru-RU" altLang="ru-RU" sz="2800" dirty="0" smtClean="0"/>
              <a:t>назвали </a:t>
            </a:r>
            <a:r>
              <a:rPr lang="ru-RU" altLang="ru-RU" sz="2800" dirty="0">
                <a:solidFill>
                  <a:srgbClr val="B00000"/>
                </a:solidFill>
              </a:rPr>
              <a:t>«Решето Эратосфена</a:t>
            </a:r>
            <a:r>
              <a:rPr lang="ru-RU" altLang="ru-RU" sz="2800" dirty="0" smtClean="0">
                <a:solidFill>
                  <a:srgbClr val="B00000"/>
                </a:solidFill>
              </a:rPr>
              <a:t>»</a:t>
            </a:r>
            <a:r>
              <a:rPr lang="ru-RU" altLang="ru-RU" sz="2800" dirty="0"/>
              <a:t>.</a:t>
            </a:r>
            <a:endParaRPr lang="en-US" altLang="ru-RU" sz="2800" dirty="0">
              <a:solidFill>
                <a:srgbClr val="B00000"/>
              </a:solidFill>
            </a:endParaRPr>
          </a:p>
        </p:txBody>
      </p:sp>
      <p:pic>
        <p:nvPicPr>
          <p:cNvPr id="1026" name="Picture 2" descr="https://kulturologia.ru/files/u18172/181723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082" y="0"/>
            <a:ext cx="2701807" cy="364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900113" y="2636838"/>
            <a:ext cx="7272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 b="1" i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132138" y="72548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24296" name="Group 7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81176"/>
              </p:ext>
            </p:extLst>
          </p:nvPr>
        </p:nvGraphicFramePr>
        <p:xfrm>
          <a:off x="821913" y="1854724"/>
          <a:ext cx="6856412" cy="35147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9538" y="2025622"/>
            <a:ext cx="441146" cy="646331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94187" y="2025622"/>
            <a:ext cx="53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8375" y="20256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0036" y="204352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26527" y="20268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6768" y="328155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12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1913" y="3303398"/>
            <a:ext cx="672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11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11427" y="202562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5040" y="202562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1521" y="202609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8092" y="202562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3883" y="4435476"/>
            <a:ext cx="70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25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0510" y="330178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15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94442" y="331316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14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80761" y="330178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13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77739" y="443860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23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860646" y="443042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24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93900" y="443547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30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17344" y="332083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20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03702" y="443042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22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31857" y="443860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21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26461" y="4465627"/>
            <a:ext cx="70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26</a:t>
            </a:r>
            <a:endParaRPr lang="ru-RU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71297" y="3288922"/>
            <a:ext cx="70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16</a:t>
            </a:r>
            <a:endParaRPr lang="ru-RU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38641" y="4456594"/>
            <a:ext cx="70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27</a:t>
            </a:r>
            <a:endParaRPr lang="ru-RU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38752" y="3320147"/>
            <a:ext cx="70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17</a:t>
            </a:r>
            <a:endParaRPr lang="ru-RU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36612" y="4472379"/>
            <a:ext cx="70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28</a:t>
            </a:r>
            <a:endParaRPr lang="ru-RU" sz="3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634055" y="3334851"/>
            <a:ext cx="70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18</a:t>
            </a:r>
            <a:endParaRPr lang="ru-RU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95929" y="4456595"/>
            <a:ext cx="70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29</a:t>
            </a:r>
            <a:endParaRPr lang="ru-RU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307870" y="3328040"/>
            <a:ext cx="70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19</a:t>
            </a:r>
            <a:endParaRPr lang="ru-RU" sz="3600" b="1" dirty="0"/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 rot="16200000">
            <a:off x="3773716" y="-3496047"/>
            <a:ext cx="1525130" cy="8712972"/>
          </a:xfrm>
          <a:prstGeom prst="wave">
            <a:avLst>
              <a:gd name="adj1" fmla="val 12500"/>
              <a:gd name="adj2" fmla="val 100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РЕШЕТО ЭРАТОСФЕНА</a:t>
            </a:r>
            <a:endParaRPr lang="ru-RU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00"/>
                            </p:stCondLst>
                            <p:childTnLst>
                              <p:par>
                                <p:cTn id="18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ложная математика в простых гифках (20 гифок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93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Решето Эратосфена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057" y="1028519"/>
            <a:ext cx="8363272" cy="582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Название «решето» метод получил потому, что, согласно легенде, Эратосфен писал числа на дощечке, покрытой воском, и прокалывал дырочки в тех местах, где </a:t>
            </a:r>
            <a:r>
              <a:rPr lang="ru-RU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были написаны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составные числа</a:t>
            </a:r>
            <a:r>
              <a:rPr lang="ru-RU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Поэтому дощечка являлась неким подобием решета, через которое «просеивались» все составные числа, а оставались только числа простые. Эратосфен дал таблицу простых чисел до 1000.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06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/>
          <p:cNvSpPr>
            <a:spLocks noChangeArrowheads="1"/>
          </p:cNvSpPr>
          <p:nvPr/>
        </p:nvSpPr>
        <p:spPr bwMode="auto">
          <a:xfrm rot="16200000">
            <a:off x="3514174" y="-3037501"/>
            <a:ext cx="2088232" cy="9116577"/>
          </a:xfrm>
          <a:prstGeom prst="wave">
            <a:avLst>
              <a:gd name="adj1" fmla="val 12500"/>
              <a:gd name="adj2" fmla="val -1037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411721" y="716544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С </a:t>
            </a:r>
            <a:r>
              <a:rPr lang="ru-RU" sz="2400" b="1" dirty="0">
                <a:solidFill>
                  <a:srgbClr val="FF0000"/>
                </a:solidFill>
              </a:rPr>
              <a:t>помощью таблицы простых </a:t>
            </a:r>
            <a:r>
              <a:rPr lang="ru-RU" sz="2400" b="1" dirty="0" smtClean="0">
                <a:solidFill>
                  <a:srgbClr val="FF0000"/>
                </a:solidFill>
              </a:rPr>
              <a:t>чисел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выпишите </a:t>
            </a:r>
            <a:r>
              <a:rPr lang="ru-RU" sz="2400" b="1" dirty="0">
                <a:solidFill>
                  <a:srgbClr val="FF0000"/>
                </a:solidFill>
              </a:rPr>
              <a:t>в тетрадь числа, которые являются простыми, </a:t>
            </a:r>
            <a:r>
              <a:rPr lang="ru-RU" sz="2400" b="1" dirty="0" smtClean="0">
                <a:solidFill>
                  <a:srgbClr val="FF0000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затем числа,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которые </a:t>
            </a:r>
            <a:r>
              <a:rPr lang="ru-RU" sz="2400" b="1" dirty="0">
                <a:solidFill>
                  <a:srgbClr val="FF0000"/>
                </a:solidFill>
              </a:rPr>
              <a:t>являются составными.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95536" y="3251825"/>
            <a:ext cx="84969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400" dirty="0"/>
              <a:t>101, 121, 253, 409, 561, </a:t>
            </a:r>
            <a:r>
              <a:rPr lang="ru-RU" sz="4400" dirty="0" smtClean="0"/>
              <a:t>563</a:t>
            </a:r>
            <a:r>
              <a:rPr lang="ru-RU" sz="4400" dirty="0"/>
              <a:t>, 863, 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395288" y="1870978"/>
            <a:ext cx="2520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Простые: </a:t>
            </a:r>
            <a:endParaRPr lang="ru-RU" sz="32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5602" name="AutoShape 6"/>
          <p:cNvSpPr>
            <a:spLocks noChangeArrowheads="1"/>
          </p:cNvSpPr>
          <p:nvPr/>
        </p:nvSpPr>
        <p:spPr bwMode="auto">
          <a:xfrm rot="-5400000">
            <a:off x="3521311" y="-2925044"/>
            <a:ext cx="1089025" cy="7628607"/>
          </a:xfrm>
          <a:prstGeom prst="wave">
            <a:avLst/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 sz="9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987824" y="535247"/>
            <a:ext cx="2447478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Ответы</a:t>
            </a:r>
            <a:endParaRPr lang="ru-RU" sz="4000" b="1" i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987824" y="1870978"/>
            <a:ext cx="525727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FF3300"/>
                </a:solidFill>
              </a:rPr>
              <a:t>101</a:t>
            </a:r>
            <a:r>
              <a:rPr lang="ru-RU" sz="3600" dirty="0">
                <a:solidFill>
                  <a:srgbClr val="FF3300"/>
                </a:solidFill>
              </a:rPr>
              <a:t>, 409, 563, 863,997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3359102" y="3413674"/>
            <a:ext cx="309862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FF3300"/>
                </a:solidFill>
              </a:rPr>
              <a:t>121</a:t>
            </a:r>
            <a:r>
              <a:rPr lang="ru-RU" sz="3600" dirty="0">
                <a:solidFill>
                  <a:srgbClr val="FF3300"/>
                </a:solidFill>
              </a:rPr>
              <a:t>, 253, 561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5288" y="3386737"/>
            <a:ext cx="2953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Составные:</a:t>
            </a:r>
            <a:endParaRPr lang="ru-RU" sz="32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6013" y="2492375"/>
            <a:ext cx="7499350" cy="327342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нет ошибок - «3 балла»,</a:t>
            </a:r>
          </a:p>
          <a:p>
            <a:r>
              <a:rPr lang="ru-RU" sz="2400" b="1" dirty="0" smtClean="0"/>
              <a:t>1-2 ошибки - «2 балла»,  </a:t>
            </a:r>
          </a:p>
          <a:p>
            <a:r>
              <a:rPr lang="ru-RU" sz="2400" b="1" dirty="0" smtClean="0"/>
              <a:t>3-5 ошибок - «1 балл»,</a:t>
            </a:r>
          </a:p>
          <a:p>
            <a:r>
              <a:rPr lang="ru-RU" sz="2400" b="1" dirty="0" smtClean="0"/>
              <a:t>6 и больше  - «0 баллов».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6200000">
            <a:off x="3845441" y="-3261265"/>
            <a:ext cx="1525130" cy="8712972"/>
          </a:xfrm>
          <a:prstGeom prst="wave">
            <a:avLst>
              <a:gd name="adj1" fmla="val 12500"/>
              <a:gd name="adj2" fmla="val 100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КРИТЕРИИ ОЦЕНИВАНИЯ</a:t>
            </a:r>
            <a:endParaRPr lang="ru-RU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6"/>
          <p:cNvSpPr>
            <a:spLocks noChangeArrowheads="1"/>
          </p:cNvSpPr>
          <p:nvPr/>
        </p:nvSpPr>
        <p:spPr bwMode="auto">
          <a:xfrm>
            <a:off x="7327901" y="-46422"/>
            <a:ext cx="1835150" cy="1682750"/>
          </a:xfrm>
          <a:prstGeom prst="cloudCallout">
            <a:avLst>
              <a:gd name="adj1" fmla="val -759"/>
              <a:gd name="adj2" fmla="val 108505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58" name="Cloud"/>
          <p:cNvSpPr>
            <a:spLocks noChangeAspect="1" noEditPoints="1" noChangeArrowheads="1"/>
          </p:cNvSpPr>
          <p:nvPr/>
        </p:nvSpPr>
        <p:spPr bwMode="auto">
          <a:xfrm>
            <a:off x="89694" y="143117"/>
            <a:ext cx="5219700" cy="132163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500" dirty="0">
                <a:solidFill>
                  <a:schemeClr val="tx1"/>
                </a:solidFill>
                <a:cs typeface="Arial" charset="0"/>
              </a:rPr>
              <a:t>Все простые числа </a:t>
            </a:r>
            <a:r>
              <a:rPr lang="ru-RU" sz="2500" dirty="0" smtClean="0">
                <a:solidFill>
                  <a:schemeClr val="tx1"/>
                </a:solidFill>
                <a:cs typeface="Arial" charset="0"/>
              </a:rPr>
              <a:t>нечетные</a:t>
            </a:r>
            <a:endParaRPr lang="ru-RU" sz="250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126706" y="1276559"/>
            <a:ext cx="5651500" cy="1295400"/>
            <a:chOff x="4287" y="2160"/>
            <a:chExt cx="816" cy="680"/>
          </a:xfrm>
        </p:grpSpPr>
        <p:sp>
          <p:nvSpPr>
            <p:cNvPr id="8203" name="Cloud"/>
            <p:cNvSpPr>
              <a:spLocks noChangeAspect="1" noEditPoints="1" noChangeArrowheads="1"/>
            </p:cNvSpPr>
            <p:nvPr/>
          </p:nvSpPr>
          <p:spPr bwMode="auto">
            <a:xfrm>
              <a:off x="4287" y="2160"/>
              <a:ext cx="816" cy="680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40" name="Text Box 30"/>
            <p:cNvSpPr txBox="1">
              <a:spLocks noChangeArrowheads="1"/>
            </p:cNvSpPr>
            <p:nvPr/>
          </p:nvSpPr>
          <p:spPr bwMode="auto">
            <a:xfrm>
              <a:off x="4377" y="2326"/>
              <a:ext cx="680" cy="341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sp>
        <p:nvSpPr>
          <p:cNvPr id="8198" name="Прямоугольник 162"/>
          <p:cNvSpPr>
            <a:spLocks noChangeArrowheads="1"/>
          </p:cNvSpPr>
          <p:nvPr/>
        </p:nvSpPr>
        <p:spPr bwMode="auto">
          <a:xfrm>
            <a:off x="3348038" y="1484313"/>
            <a:ext cx="3600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dirty="0"/>
              <a:t>1 является простым числом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047554" y="4193529"/>
            <a:ext cx="6659562" cy="1152525"/>
            <a:chOff x="4287" y="2160"/>
            <a:chExt cx="816" cy="680"/>
          </a:xfrm>
        </p:grpSpPr>
        <p:sp>
          <p:nvSpPr>
            <p:cNvPr id="8201" name="Cloud"/>
            <p:cNvSpPr>
              <a:spLocks noChangeAspect="1" noEditPoints="1" noChangeArrowheads="1"/>
            </p:cNvSpPr>
            <p:nvPr/>
          </p:nvSpPr>
          <p:spPr bwMode="auto">
            <a:xfrm>
              <a:off x="4287" y="2160"/>
              <a:ext cx="816" cy="680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38" name="Text Box 30"/>
            <p:cNvSpPr txBox="1">
              <a:spLocks noChangeArrowheads="1"/>
            </p:cNvSpPr>
            <p:nvPr/>
          </p:nvSpPr>
          <p:spPr bwMode="auto">
            <a:xfrm>
              <a:off x="4377" y="2326"/>
              <a:ext cx="680" cy="383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sp>
        <p:nvSpPr>
          <p:cNvPr id="26631" name="Прямоугольник 166"/>
          <p:cNvSpPr>
            <a:spLocks noChangeArrowheads="1"/>
          </p:cNvSpPr>
          <p:nvPr/>
        </p:nvSpPr>
        <p:spPr bwMode="auto">
          <a:xfrm>
            <a:off x="2051050" y="5661025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907704" y="4447974"/>
            <a:ext cx="51704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500" dirty="0"/>
              <a:t> 929 является составным числом</a:t>
            </a:r>
            <a:r>
              <a:rPr lang="ru-RU" dirty="0"/>
              <a:t> </a:t>
            </a: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30495" y="2485316"/>
            <a:ext cx="5651501" cy="16589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500">
                <a:solidFill>
                  <a:schemeClr val="tx1"/>
                </a:solidFill>
                <a:cs typeface="Arial" charset="0"/>
              </a:rPr>
              <a:t>2 147 483 647 является самым большим простым числом</a:t>
            </a:r>
          </a:p>
          <a:p>
            <a:pPr algn="ctr">
              <a:defRPr/>
            </a:pPr>
            <a:endParaRPr lang="ru-RU" sz="25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600037" y="5715000"/>
            <a:ext cx="5219700" cy="80318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500" dirty="0" smtClean="0">
                <a:solidFill>
                  <a:schemeClr val="tx1"/>
                </a:solidFill>
                <a:cs typeface="Arial" charset="0"/>
              </a:rPr>
              <a:t>Бывают </a:t>
            </a:r>
            <a:r>
              <a:rPr lang="ru-RU" sz="2500" dirty="0">
                <a:solidFill>
                  <a:schemeClr val="tx1"/>
                </a:solidFill>
                <a:cs typeface="Arial" charset="0"/>
              </a:rPr>
              <a:t>числа близнецы</a:t>
            </a:r>
          </a:p>
        </p:txBody>
      </p: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4765675" y="5568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180290" y="3086697"/>
            <a:ext cx="149855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Ряд чисел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бесконечен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360" y="1837293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59146" y="716003"/>
            <a:ext cx="22073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НЕТ, есть число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872" y="4560371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botana.biz/prepod/_bloks/pic/zfboztn-00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45" y="5348794"/>
            <a:ext cx="784671" cy="12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4" grpId="0" uiExpand="1" build="allAtOnce" animBg="1"/>
      <p:bldP spid="5" grpId="0" animBg="1"/>
      <p:bldP spid="6" grpId="0" animBg="1"/>
      <p:bldP spid="19" grpId="0" animBg="1"/>
      <p:bldP spid="2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6013" y="2492375"/>
            <a:ext cx="7499350" cy="327342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нет ошибок - «3 балла»,</a:t>
            </a:r>
          </a:p>
          <a:p>
            <a:r>
              <a:rPr lang="ru-RU" sz="2400" b="1" dirty="0" smtClean="0"/>
              <a:t>1 ошибка </a:t>
            </a:r>
            <a:r>
              <a:rPr lang="ru-RU" sz="2400" b="1" dirty="0" smtClean="0"/>
              <a:t>- «2 балла»,  </a:t>
            </a:r>
          </a:p>
          <a:p>
            <a:r>
              <a:rPr lang="ru-RU" sz="2400" b="1" dirty="0" smtClean="0"/>
              <a:t>2-4 ошибки </a:t>
            </a:r>
            <a:r>
              <a:rPr lang="ru-RU" sz="2400" b="1" dirty="0" smtClean="0"/>
              <a:t>- «1 балл»,</a:t>
            </a:r>
          </a:p>
          <a:p>
            <a:r>
              <a:rPr lang="ru-RU" sz="2400" b="1" dirty="0"/>
              <a:t>5</a:t>
            </a:r>
            <a:r>
              <a:rPr lang="ru-RU" sz="2400" b="1" dirty="0"/>
              <a:t> ошибок </a:t>
            </a:r>
            <a:r>
              <a:rPr lang="ru-RU" sz="2400" b="1" dirty="0" smtClean="0"/>
              <a:t>- </a:t>
            </a:r>
            <a:r>
              <a:rPr lang="ru-RU" sz="2400" b="1" dirty="0" smtClean="0"/>
              <a:t>«0 баллов».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6200000">
            <a:off x="3845441" y="-3261265"/>
            <a:ext cx="1525130" cy="8712972"/>
          </a:xfrm>
          <a:prstGeom prst="wave">
            <a:avLst>
              <a:gd name="adj1" fmla="val 12500"/>
              <a:gd name="adj2" fmla="val 100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КРИТЕРИИ ОЦЕНИВАНИЯ</a:t>
            </a:r>
            <a:endParaRPr lang="ru-RU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0881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</a:rPr>
              <a:t>Простых чисел 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бесконечно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>
                <a:latin typeface="Arial" panose="020B0604020202020204" pitchFamily="34" charset="0"/>
              </a:rPr>
              <a:t>много. Это утверждение упоминается как </a:t>
            </a:r>
            <a:r>
              <a:rPr lang="ru-RU" sz="2400" b="1" dirty="0" smtClean="0">
                <a:latin typeface="Arial" panose="020B0604020202020204" pitchFamily="34" charset="0"/>
              </a:rPr>
              <a:t>теорема Евклида в </a:t>
            </a:r>
            <a:r>
              <a:rPr lang="ru-RU" sz="2400" b="1" dirty="0">
                <a:latin typeface="Arial" panose="020B0604020202020204" pitchFamily="34" charset="0"/>
              </a:rPr>
              <a:t>честь </a:t>
            </a:r>
            <a:r>
              <a:rPr lang="ru-RU" sz="2400" b="1" dirty="0" smtClean="0">
                <a:latin typeface="Arial" panose="020B0604020202020204" pitchFamily="34" charset="0"/>
              </a:rPr>
              <a:t>древнегреческого математика</a:t>
            </a:r>
            <a:r>
              <a:rPr lang="ru-RU" sz="2400" b="1" dirty="0">
                <a:latin typeface="Arial" panose="020B0604020202020204" pitchFamily="34" charset="0"/>
              </a:rPr>
              <a:t> </a:t>
            </a:r>
            <a:endParaRPr lang="ru-RU" sz="2400" b="1" dirty="0" smtClean="0"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Евклида</a:t>
            </a:r>
            <a:r>
              <a:rPr lang="ru-RU" sz="2400" b="1" dirty="0" smtClean="0">
                <a:latin typeface="Arial" panose="020B0604020202020204" pitchFamily="34" charset="0"/>
              </a:rPr>
              <a:t>, </a:t>
            </a:r>
            <a:r>
              <a:rPr lang="ru-RU" sz="2400" b="1" dirty="0">
                <a:latin typeface="Arial" panose="020B0604020202020204" pitchFamily="34" charset="0"/>
              </a:rPr>
              <a:t>поскольку первое известное доказательство этого утверждения приписывается ему. </a:t>
            </a:r>
            <a:endParaRPr lang="ru-RU" sz="2400" b="1" dirty="0"/>
          </a:p>
        </p:txBody>
      </p:sp>
      <p:pic>
        <p:nvPicPr>
          <p:cNvPr id="1026" name="Picture 2" descr="https://m-chu.ru/wp-content/uploads/2019/03/image_5a6518b9cc51b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0881"/>
            <a:ext cx="2976265" cy="24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4538" y="3421761"/>
            <a:ext cx="6084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ru-RU" sz="2400" b="1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31</a:t>
            </a:r>
            <a:r>
              <a:rPr lang="ru-RU" sz="2400" b="1" dirty="0">
                <a:solidFill>
                  <a:srgbClr val="222222"/>
                </a:solidFill>
                <a:latin typeface="Arial" panose="020B0604020202020204" pitchFamily="34" charset="0"/>
              </a:rPr>
              <a:t> − 1 = 2 147 483 </a:t>
            </a:r>
            <a:r>
              <a:rPr lang="ru-RU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647</a:t>
            </a:r>
          </a:p>
          <a:p>
            <a:pPr algn="ctr"/>
            <a:r>
              <a:rPr lang="ru-RU" sz="2400" b="1" dirty="0" smtClean="0"/>
              <a:t>Открытие этого числа принадлежит </a:t>
            </a:r>
            <a:r>
              <a:rPr lang="ru-RU" sz="2400" b="1" dirty="0" smtClean="0">
                <a:solidFill>
                  <a:srgbClr val="FF0000"/>
                </a:solidFill>
              </a:rPr>
              <a:t>Леонарду Эйлеру,</a:t>
            </a:r>
          </a:p>
          <a:p>
            <a:pPr algn="ctr"/>
            <a:r>
              <a:rPr lang="ru-RU" sz="2400" b="1" dirty="0" smtClean="0"/>
              <a:t>математику, почетному академику Санкт-Петербургской академии наук, родившемуся в 1707 году в Швейцарии, но в 1727-1741гг и с 1766г до самой смерти 1783г живший в России.</a:t>
            </a:r>
            <a:endParaRPr lang="ru-RU" sz="2400" b="1" dirty="0"/>
          </a:p>
        </p:txBody>
      </p:sp>
      <p:pic>
        <p:nvPicPr>
          <p:cNvPr id="2050" name="Picture 2" descr="https://cdn.turkaramamotoru.com/uk/leonard-ejler-8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191685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7544" y="3068960"/>
            <a:ext cx="8064896" cy="72008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611560" y="476250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cs typeface="Times New Roman" pitchFamily="18" charset="0"/>
              </a:rPr>
              <a:t>Задача пришла с картины</a:t>
            </a:r>
            <a:endParaRPr lang="ru-RU" sz="4000" b="1" i="1" dirty="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79512" y="1184136"/>
            <a:ext cx="8712968" cy="637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14000"/>
              </a:lnSpc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</a:rPr>
              <a:t> « … В бесконечном множестве натуральных чисел, также как и среди звезд Вселенной, выделяются отдельные числа и целые их «созвездия» удивительной красоты, числа с необыкновенными свойствами и своеобразной, только им присущей гармонией. Надо только уметь увидеть эти числа, заметить их свойства. Всмотритесь в натуральный ряд чисел – и вы найдете в нем много удивительного и диковинного, забавного и серьезного, неожиданного и курьезного. Видит тот, кто хочет. Видит тот, кто смотрит. Ведь люди и в летнюю звездную ночь не заметят… сияние Полярной звезды, если не направят свой взор в безоблачную высь». </a:t>
            </a:r>
          </a:p>
          <a:p>
            <a:pPr algn="just" eaLnBrk="0" hangingPunct="0">
              <a:lnSpc>
                <a:spcPct val="114000"/>
              </a:lnSpc>
              <a:tabLst>
                <a:tab pos="457200" algn="l"/>
              </a:tabLst>
            </a:pPr>
            <a:endParaRPr lang="ru-RU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114000"/>
              </a:lnSpc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</a:rPr>
              <a:t>                                                                                 Д.С. </a:t>
            </a:r>
            <a:r>
              <a:rPr lang="ru-RU" sz="2400" dirty="0" err="1">
                <a:latin typeface="Times New Roman" pitchFamily="18" charset="0"/>
              </a:rPr>
              <a:t>Фаермарк</a:t>
            </a:r>
            <a:endParaRPr lang="ru-RU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114000"/>
              </a:lnSpc>
              <a:tabLst>
                <a:tab pos="457200" algn="l"/>
              </a:tabLst>
            </a:pPr>
            <a:endParaRPr lang="ru-RU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114000"/>
              </a:lnSpc>
              <a:tabLst>
                <a:tab pos="457200" algn="l"/>
              </a:tabLst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55092"/>
            <a:ext cx="7416824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Числа-близнецы – простые числа, между которыми в натуральном ряду чисел находится только одно число.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187" y="2636912"/>
            <a:ext cx="7435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НАПРИМЕР: 3 и 5; 11 и 13; 41 и 43; … р и р+2; …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551" y="3789040"/>
            <a:ext cx="8638390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Они появляются с некоторой периодичностью,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причем, чем больше числа, тем реже они встречаются.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Все пары (кроме 3 и 5) можно записать как 6</a:t>
            </a:r>
            <a:r>
              <a:rPr lang="en-US" sz="2400" b="1" dirty="0" smtClean="0"/>
              <a:t>n ± 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293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6"/>
          <p:cNvSpPr>
            <a:spLocks noChangeArrowheads="1"/>
          </p:cNvSpPr>
          <p:nvPr/>
        </p:nvSpPr>
        <p:spPr bwMode="auto">
          <a:xfrm rot="-5400000">
            <a:off x="3969054" y="-3591026"/>
            <a:ext cx="1266480" cy="8827350"/>
          </a:xfrm>
          <a:prstGeom prst="wave">
            <a:avLst/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 sz="9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1295636" y="189409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cs typeface="Times New Roman" pitchFamily="18" charset="0"/>
              </a:rPr>
              <a:t>Совершенные </a:t>
            </a:r>
            <a:endParaRPr lang="ru-RU" sz="40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cs typeface="Times New Roman" pitchFamily="18" charset="0"/>
              </a:rPr>
              <a:t>числа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23817" y="2459278"/>
            <a:ext cx="849694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 28 – единственное двузначное совершенное число;</a:t>
            </a: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496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– трёхзначное совершенное число; </a:t>
            </a:r>
            <a:endParaRPr lang="ru-RU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8128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– четырехзначное совершенное число.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51520" y="1526079"/>
            <a:ext cx="849694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– </a:t>
            </a:r>
            <a:r>
              <a:rPr lang="ru-RU" sz="2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единственное однозначное совершенное число </a:t>
            </a:r>
            <a:endParaRPr lang="ru-RU" sz="2400" b="1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(6=1+2+3</a:t>
            </a:r>
            <a:r>
              <a:rPr lang="ru-RU" sz="2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-5400000">
            <a:off x="5394313" y="1587810"/>
            <a:ext cx="1450999" cy="6119813"/>
          </a:xfrm>
          <a:prstGeom prst="wave">
            <a:avLst/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 sz="9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48150" y="3971071"/>
            <a:ext cx="4895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cs typeface="Times New Roman" pitchFamily="18" charset="0"/>
              </a:rPr>
              <a:t>Дружественные </a:t>
            </a:r>
            <a:r>
              <a:rPr lang="ru-RU" sz="4000" b="1" i="1" dirty="0">
                <a:solidFill>
                  <a:srgbClr val="FF0000"/>
                </a:solidFill>
                <a:cs typeface="Times New Roman" pitchFamily="18" charset="0"/>
              </a:rPr>
              <a:t>числа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thumbs.gfycat.com/FaithfulShockedAdeliepenguin-size_restrict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" y="4676926"/>
            <a:ext cx="3014701" cy="18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432" y="1482216"/>
            <a:ext cx="79877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интересно…</a:t>
            </a:r>
            <a:endParaRPr lang="ru-RU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a.d-cd.net/OLn9cEYLYEkeQwmAwA_IyKhglqk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" y="4318238"/>
            <a:ext cx="3647788" cy="245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3707904" y="5586332"/>
            <a:ext cx="504056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они?</a:t>
            </a:r>
            <a:endParaRPr lang="ru-RU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28674" grpId="0"/>
      <p:bldP spid="28675" grpId="0" animBg="1"/>
      <p:bldP spid="28678" grpId="0" animBg="1"/>
      <p:bldP spid="6" grpId="0" animBg="1"/>
      <p:bldP spid="7" grpId="0"/>
      <p:bldP spid="2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5"/>
          <p:cNvSpPr>
            <a:spLocks noChangeArrowheads="1"/>
          </p:cNvSpPr>
          <p:nvPr/>
        </p:nvSpPr>
        <p:spPr bwMode="auto">
          <a:xfrm rot="-1392824">
            <a:off x="5195888" y="687388"/>
            <a:ext cx="4156075" cy="1971675"/>
          </a:xfrm>
          <a:prstGeom prst="cloudCallout">
            <a:avLst>
              <a:gd name="adj1" fmla="val -34639"/>
              <a:gd name="adj2" fmla="val 13087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2400" b="1" i="1">
                <a:solidFill>
                  <a:srgbClr val="7030A0"/>
                </a:solidFill>
                <a:latin typeface="Georgia" pitchFamily="18" charset="0"/>
              </a:rPr>
              <a:t>Ну кто придумал эту математику !</a:t>
            </a: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rot="-1287034">
            <a:off x="-192088" y="542925"/>
            <a:ext cx="4189413" cy="1516063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800000"/>
                </a:solidFill>
                <a:latin typeface="Georgia" pitchFamily="18" charset="0"/>
              </a:rPr>
              <a:t>У меня всё получилось!</a:t>
            </a:r>
          </a:p>
          <a:p>
            <a:pPr algn="ctr"/>
            <a:endParaRPr lang="ru-RU" sz="2800" b="1" i="1">
              <a:solidFill>
                <a:srgbClr val="DE0000"/>
              </a:solidFill>
              <a:latin typeface="Georgia" pitchFamily="18" charset="0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-1257197">
            <a:off x="2341563" y="687388"/>
            <a:ext cx="4133850" cy="1577975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2400" b="1" i="1">
                <a:solidFill>
                  <a:srgbClr val="002060"/>
                </a:solidFill>
                <a:latin typeface="Georgia" pitchFamily="18" charset="0"/>
              </a:rPr>
              <a:t>Надо решить ещё пару примеров.</a:t>
            </a:r>
          </a:p>
        </p:txBody>
      </p:sp>
      <p:grpSp>
        <p:nvGrpSpPr>
          <p:cNvPr id="3277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2774" name="Line 9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10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Line 11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Line 12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Line 13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14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773" name="Picture 8" descr="http://www.qygjxz.com/data/out/208/6033121-smiley-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573463"/>
            <a:ext cx="7777162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213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A50021"/>
                </a:solidFill>
              </a:rPr>
              <a:t>Подведения итогов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354" y="2780928"/>
            <a:ext cx="3251200" cy="1417978"/>
          </a:xfrm>
        </p:spPr>
        <p:txBody>
          <a:bodyPr/>
          <a:lstStyle/>
          <a:p>
            <a:pPr marL="365125" indent="-255588" algn="ctr" eaLnBrk="1" hangingPunct="1">
              <a:buFont typeface="Wingdings" pitchFamily="2" charset="2"/>
              <a:buNone/>
            </a:pPr>
            <a:r>
              <a:rPr lang="ru-RU" sz="3000" b="1" i="1" dirty="0" smtClean="0">
                <a:solidFill>
                  <a:srgbClr val="A50021"/>
                </a:solidFill>
              </a:rPr>
              <a:t>Поставьте отметку:</a:t>
            </a:r>
          </a:p>
          <a:p>
            <a:pPr marL="365125" indent="-255588" eaLnBrk="1" hangingPunct="1">
              <a:buFont typeface="Wingdings" pitchFamily="2" charset="2"/>
              <a:buNone/>
            </a:pPr>
            <a:endParaRPr lang="ru-RU" sz="3000" dirty="0" smtClean="0"/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3478585" y="1977575"/>
            <a:ext cx="511175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/>
              <a:t>14-15 </a:t>
            </a:r>
            <a:r>
              <a:rPr lang="ru-RU" sz="2500" b="1" dirty="0"/>
              <a:t>баллов – </a:t>
            </a:r>
            <a:r>
              <a:rPr lang="ru-RU" sz="2500" b="1" dirty="0" smtClean="0"/>
              <a:t>отметка </a:t>
            </a:r>
            <a:r>
              <a:rPr lang="ru-RU" sz="2500" b="1" dirty="0"/>
              <a:t>«5» </a:t>
            </a:r>
          </a:p>
          <a:p>
            <a:endParaRPr lang="ru-RU" sz="2500" b="1" dirty="0" smtClean="0"/>
          </a:p>
          <a:p>
            <a:endParaRPr lang="ru-RU" sz="2500" b="1" dirty="0" smtClean="0"/>
          </a:p>
          <a:p>
            <a:r>
              <a:rPr lang="ru-RU" sz="2500" b="1" dirty="0" smtClean="0"/>
              <a:t>11-13 </a:t>
            </a:r>
            <a:r>
              <a:rPr lang="ru-RU" sz="2500" b="1" dirty="0"/>
              <a:t>баллов – </a:t>
            </a:r>
            <a:r>
              <a:rPr lang="ru-RU" sz="2500" b="1" dirty="0" smtClean="0"/>
              <a:t>отметка «4</a:t>
            </a:r>
            <a:r>
              <a:rPr lang="ru-RU" sz="2500" b="1" dirty="0"/>
              <a:t>»</a:t>
            </a:r>
          </a:p>
          <a:p>
            <a:r>
              <a:rPr lang="ru-RU" sz="2500" b="1" dirty="0"/>
              <a:t> </a:t>
            </a:r>
            <a:endParaRPr lang="ru-RU" sz="2500" b="1" dirty="0"/>
          </a:p>
          <a:p>
            <a:endParaRPr lang="ru-RU" sz="2500" b="1" dirty="0" smtClean="0"/>
          </a:p>
          <a:p>
            <a:r>
              <a:rPr lang="ru-RU" sz="2500" b="1" dirty="0" smtClean="0"/>
              <a:t>8-10 </a:t>
            </a:r>
            <a:r>
              <a:rPr lang="ru-RU" sz="2500" b="1" dirty="0"/>
              <a:t>баллов - </a:t>
            </a:r>
            <a:r>
              <a:rPr lang="ru-RU" sz="2500" b="1" dirty="0" smtClean="0"/>
              <a:t>отметка </a:t>
            </a:r>
            <a:r>
              <a:rPr lang="ru-RU" sz="2500" b="1" dirty="0"/>
              <a:t>«3»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856" y="1651854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4976" y="2936237"/>
            <a:ext cx="731837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4976" y="4087342"/>
            <a:ext cx="830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Левая фигурная скобка 1"/>
          <p:cNvSpPr/>
          <p:nvPr/>
        </p:nvSpPr>
        <p:spPr>
          <a:xfrm>
            <a:off x="2916514" y="1822923"/>
            <a:ext cx="720080" cy="3094682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331913" y="2781300"/>
            <a:ext cx="6337300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Домашнее  задание:</a:t>
            </a:r>
          </a:p>
        </p:txBody>
      </p:sp>
      <p:pic>
        <p:nvPicPr>
          <p:cNvPr id="30722" name="Picture 4" descr="461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33375"/>
            <a:ext cx="3190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900113" y="4023093"/>
            <a:ext cx="82438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 dirty="0">
                <a:solidFill>
                  <a:srgbClr val="CC6600"/>
                </a:solidFill>
              </a:rPr>
              <a:t>№ </a:t>
            </a:r>
            <a:r>
              <a:rPr lang="ru-RU" sz="2500" b="1" dirty="0" smtClean="0">
                <a:solidFill>
                  <a:srgbClr val="CC6600"/>
                </a:solidFill>
              </a:rPr>
              <a:t>…, №…, </a:t>
            </a:r>
            <a:r>
              <a:rPr lang="ru-RU" sz="2500" b="1" dirty="0" smtClean="0">
                <a:solidFill>
                  <a:srgbClr val="CC6600"/>
                </a:solidFill>
              </a:rPr>
              <a:t>№ </a:t>
            </a:r>
            <a:r>
              <a:rPr lang="ru-RU" sz="2500" b="1" dirty="0" smtClean="0">
                <a:solidFill>
                  <a:srgbClr val="CC6600"/>
                </a:solidFill>
              </a:rPr>
              <a:t>… </a:t>
            </a:r>
            <a:endParaRPr lang="ru-RU" sz="2500" b="1" dirty="0">
              <a:solidFill>
                <a:srgbClr val="CC6600"/>
              </a:solidFill>
            </a:endParaRPr>
          </a:p>
          <a:p>
            <a:r>
              <a:rPr lang="ru-RU" sz="2500" b="1" dirty="0">
                <a:solidFill>
                  <a:srgbClr val="CC6600"/>
                </a:solidFill>
              </a:rPr>
              <a:t>Подготовить по </a:t>
            </a:r>
            <a:r>
              <a:rPr lang="ru-RU" sz="2500" b="1" dirty="0" smtClean="0">
                <a:solidFill>
                  <a:srgbClr val="CC6600"/>
                </a:solidFill>
              </a:rPr>
              <a:t>желанию </a:t>
            </a:r>
            <a:r>
              <a:rPr lang="ru-RU" sz="2500" b="1" dirty="0">
                <a:solidFill>
                  <a:srgbClr val="CC6600"/>
                </a:solidFill>
              </a:rPr>
              <a:t>сообщение </a:t>
            </a:r>
            <a:r>
              <a:rPr lang="ru-RU" sz="2500" b="1" dirty="0" smtClean="0">
                <a:solidFill>
                  <a:srgbClr val="CC6600"/>
                </a:solidFill>
              </a:rPr>
              <a:t>на одну из тем «Совершенные числа»</a:t>
            </a:r>
          </a:p>
          <a:p>
            <a:r>
              <a:rPr lang="ru-RU" sz="2500" b="1" dirty="0" smtClean="0">
                <a:solidFill>
                  <a:srgbClr val="CC6600"/>
                </a:solidFill>
              </a:rPr>
              <a:t>«Пифагор</a:t>
            </a:r>
            <a:r>
              <a:rPr lang="ru-RU" sz="2500" b="1" dirty="0">
                <a:solidFill>
                  <a:srgbClr val="CC6600"/>
                </a:solidFill>
              </a:rPr>
              <a:t>. Дружественные числа»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Box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396" y="3325812"/>
            <a:ext cx="8064573" cy="30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20" name="Line 5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1" name="Line 6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2" name="Line 7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3" name="Line 8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4" name="Line 9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5" name="Line 10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2" y="1130575"/>
            <a:ext cx="21764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851920" y="1605535"/>
            <a:ext cx="420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10197"/>
            <a:ext cx="798808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3906</a:t>
            </a:r>
            <a:r>
              <a:rPr lang="ru-RU" sz="3200" dirty="0" smtClean="0">
                <a:solidFill>
                  <a:srgbClr val="FF0000"/>
                </a:solidFill>
              </a:rPr>
              <a:t>,</a:t>
            </a:r>
            <a:r>
              <a:rPr lang="ru-RU" sz="3200" dirty="0">
                <a:solidFill>
                  <a:srgbClr val="FF0000"/>
                </a:solidFill>
              </a:rPr>
              <a:t> 6355, 9375</a:t>
            </a:r>
            <a:r>
              <a:rPr lang="ru-RU" sz="3200" dirty="0" smtClean="0">
                <a:solidFill>
                  <a:srgbClr val="FF0000"/>
                </a:solidFill>
              </a:rPr>
              <a:t>, 2102</a:t>
            </a:r>
            <a:r>
              <a:rPr lang="ru-RU" sz="3200" dirty="0">
                <a:solidFill>
                  <a:srgbClr val="FF0000"/>
                </a:solidFill>
              </a:rPr>
              <a:t>, 1050, 1972, 5020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6200000">
            <a:off x="3843037" y="-3308854"/>
            <a:ext cx="1525130" cy="8712972"/>
          </a:xfrm>
          <a:prstGeom prst="wave">
            <a:avLst>
              <a:gd name="adj1" fmla="val 12500"/>
              <a:gd name="adj2" fmla="val 100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Самостоятельная работа</a:t>
            </a:r>
            <a:endParaRPr lang="ru-RU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278811"/>
            <a:ext cx="2683492" cy="445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Выпишите числа: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Кратные 2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Кратные 10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Кратные 5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Кратные 3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Кратные 9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Кратные 4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Кратные 25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55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50825" y="1989138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Кратные </a:t>
            </a:r>
            <a:r>
              <a:rPr lang="ru-RU" sz="2800" dirty="0"/>
              <a:t>2: </a:t>
            </a:r>
            <a:r>
              <a:rPr lang="ru-RU" sz="2800" dirty="0">
                <a:solidFill>
                  <a:srgbClr val="FF0000"/>
                </a:solidFill>
              </a:rPr>
              <a:t>3906, </a:t>
            </a:r>
            <a:r>
              <a:rPr lang="ru-RU" sz="2800" dirty="0" smtClean="0">
                <a:solidFill>
                  <a:srgbClr val="FF0000"/>
                </a:solidFill>
              </a:rPr>
              <a:t>2102</a:t>
            </a:r>
            <a:r>
              <a:rPr lang="ru-RU" sz="2800" dirty="0">
                <a:solidFill>
                  <a:srgbClr val="FF0000"/>
                </a:solidFill>
              </a:rPr>
              <a:t>, 1050, 1972, 5020.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179388" y="2565400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 2. Кратные 10: </a:t>
            </a:r>
            <a:r>
              <a:rPr lang="ru-RU" sz="2800" dirty="0">
                <a:solidFill>
                  <a:srgbClr val="FF0000"/>
                </a:solidFill>
              </a:rPr>
              <a:t>1050, 5020.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250825" y="3213100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3. Кратные </a:t>
            </a:r>
            <a:r>
              <a:rPr lang="ru-RU" sz="2800" dirty="0" smtClean="0"/>
              <a:t>5: </a:t>
            </a:r>
            <a:r>
              <a:rPr lang="ru-RU" sz="2800" dirty="0">
                <a:solidFill>
                  <a:srgbClr val="FF0000"/>
                </a:solidFill>
              </a:rPr>
              <a:t>1050, 5020 6355, 9375.</a:t>
            </a:r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250825" y="3860800"/>
            <a:ext cx="770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4. Кратные 3: </a:t>
            </a:r>
            <a:r>
              <a:rPr lang="ru-RU" sz="2800" dirty="0">
                <a:solidFill>
                  <a:srgbClr val="FF0000"/>
                </a:solidFill>
              </a:rPr>
              <a:t>3906, 1050, 9375.</a:t>
            </a: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4" name="TextBox 20"/>
          <p:cNvSpPr txBox="1">
            <a:spLocks noChangeArrowheads="1"/>
          </p:cNvSpPr>
          <p:nvPr/>
        </p:nvSpPr>
        <p:spPr bwMode="auto">
          <a:xfrm>
            <a:off x="0" y="4437063"/>
            <a:ext cx="741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   </a:t>
            </a:r>
            <a:r>
              <a:rPr lang="ru-RU" sz="2800" dirty="0"/>
              <a:t>5. Кратные 9: </a:t>
            </a:r>
            <a:r>
              <a:rPr lang="ru-RU" sz="2800" dirty="0">
                <a:solidFill>
                  <a:srgbClr val="FF0000"/>
                </a:solidFill>
              </a:rPr>
              <a:t>3906.</a:t>
            </a:r>
            <a:endParaRPr lang="ru-RU" sz="2400" dirty="0"/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6" name="Rectangle 22"/>
          <p:cNvSpPr>
            <a:spLocks noChangeArrowheads="1"/>
          </p:cNvSpPr>
          <p:nvPr/>
        </p:nvSpPr>
        <p:spPr bwMode="auto">
          <a:xfrm>
            <a:off x="250825" y="5084763"/>
            <a:ext cx="828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6. Кратные 4: </a:t>
            </a:r>
            <a:r>
              <a:rPr lang="ru-RU" sz="2800" dirty="0">
                <a:solidFill>
                  <a:srgbClr val="FF0000"/>
                </a:solidFill>
              </a:rPr>
              <a:t>1972, 5020.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285794" y="5700031"/>
            <a:ext cx="828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7</a:t>
            </a:r>
            <a:r>
              <a:rPr lang="ru-RU" sz="2800" dirty="0" smtClean="0"/>
              <a:t>. </a:t>
            </a:r>
            <a:r>
              <a:rPr lang="ru-RU" sz="2800" dirty="0"/>
              <a:t>Кратные </a:t>
            </a:r>
            <a:r>
              <a:rPr lang="ru-RU" sz="2800" dirty="0" smtClean="0"/>
              <a:t>25: </a:t>
            </a:r>
            <a:r>
              <a:rPr lang="ru-RU" sz="2800" dirty="0" smtClean="0">
                <a:solidFill>
                  <a:srgbClr val="FF0000"/>
                </a:solidFill>
              </a:rPr>
              <a:t>1050, 9375.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16200000">
            <a:off x="3663429" y="-3395815"/>
            <a:ext cx="1525130" cy="8712972"/>
          </a:xfrm>
          <a:prstGeom prst="wave">
            <a:avLst>
              <a:gd name="adj1" fmla="val 12500"/>
              <a:gd name="adj2" fmla="val 100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ОТВЕТЫ:</a:t>
            </a:r>
            <a:endParaRPr lang="ru-RU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40" grpId="0"/>
      <p:bldP spid="18442" grpId="0"/>
      <p:bldP spid="18444" grpId="0"/>
      <p:bldP spid="1844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6013" y="2492375"/>
            <a:ext cx="7499350" cy="3273425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нет ошибок - «3 балла»,</a:t>
            </a:r>
          </a:p>
          <a:p>
            <a:r>
              <a:rPr lang="ru-RU" sz="2400" b="1" i="1" dirty="0" smtClean="0"/>
              <a:t>1-2 ошибки - «2 балла»,  </a:t>
            </a:r>
          </a:p>
          <a:p>
            <a:r>
              <a:rPr lang="ru-RU" sz="2400" b="1" i="1" dirty="0" smtClean="0"/>
              <a:t>3-5 ошибок - «1 балл»,</a:t>
            </a:r>
          </a:p>
          <a:p>
            <a:r>
              <a:rPr lang="ru-RU" sz="2400" b="1" i="1" dirty="0" smtClean="0"/>
              <a:t>6 и больше  - «0 баллов».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6200000">
            <a:off x="3845441" y="-3261265"/>
            <a:ext cx="1525130" cy="8712972"/>
          </a:xfrm>
          <a:prstGeom prst="wave">
            <a:avLst>
              <a:gd name="adj1" fmla="val 12500"/>
              <a:gd name="adj2" fmla="val 100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КРИТЕРИИ ОЦЕНИВАНИЯ</a:t>
            </a:r>
            <a:endParaRPr lang="ru-RU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11188" y="1844675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dirty="0">
                <a:solidFill>
                  <a:schemeClr val="accent2"/>
                </a:solidFill>
              </a:rPr>
              <a:t>          </a:t>
            </a:r>
            <a:r>
              <a:rPr lang="ru-RU" sz="3600" b="1" dirty="0" smtClean="0"/>
              <a:t>33</a:t>
            </a:r>
            <a:r>
              <a:rPr lang="ru-RU" sz="3600" b="1" dirty="0"/>
              <a:t>; </a:t>
            </a:r>
            <a:r>
              <a:rPr lang="ru-RU" sz="3600" b="1" dirty="0" smtClean="0"/>
              <a:t>17; 45; 12; 1; 31; </a:t>
            </a:r>
            <a:r>
              <a:rPr lang="ru-RU" sz="3600" b="1" dirty="0"/>
              <a:t>23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539750" y="2565400"/>
            <a:ext cx="2952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dirty="0"/>
              <a:t>33: </a:t>
            </a:r>
            <a:r>
              <a:rPr lang="ru-RU" sz="3600" dirty="0" smtClean="0">
                <a:solidFill>
                  <a:srgbClr val="FF0000"/>
                </a:solidFill>
              </a:rPr>
              <a:t>1;3;11;33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4643438" y="2565400"/>
            <a:ext cx="2952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dirty="0"/>
              <a:t>17: </a:t>
            </a:r>
            <a:r>
              <a:rPr lang="ru-RU" sz="3600" dirty="0" smtClean="0">
                <a:solidFill>
                  <a:srgbClr val="FF0000"/>
                </a:solidFill>
              </a:rPr>
              <a:t>1;17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539750" y="3357563"/>
            <a:ext cx="37449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dirty="0"/>
              <a:t>45: </a:t>
            </a:r>
            <a:r>
              <a:rPr lang="ru-RU" sz="3600" dirty="0" smtClean="0">
                <a:solidFill>
                  <a:srgbClr val="FF0000"/>
                </a:solidFill>
              </a:rPr>
              <a:t>1;3;5;9;15;45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465" name="Rectangle 3"/>
          <p:cNvSpPr>
            <a:spLocks noChangeArrowheads="1"/>
          </p:cNvSpPr>
          <p:nvPr/>
        </p:nvSpPr>
        <p:spPr bwMode="auto">
          <a:xfrm>
            <a:off x="4643438" y="3429000"/>
            <a:ext cx="37449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dirty="0"/>
              <a:t>12: </a:t>
            </a:r>
            <a:r>
              <a:rPr lang="ru-RU" sz="3600" dirty="0" smtClean="0">
                <a:solidFill>
                  <a:srgbClr val="FF0000"/>
                </a:solidFill>
              </a:rPr>
              <a:t>1;2;3;4;6;12</a:t>
            </a:r>
            <a:r>
              <a:rPr lang="ru-RU" sz="3600" dirty="0">
                <a:solidFill>
                  <a:srgbClr val="FF0000"/>
                </a:solidFill>
              </a:rPr>
              <a:t>;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643438" y="4262625"/>
            <a:ext cx="28082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dirty="0"/>
              <a:t>31: </a:t>
            </a:r>
            <a:r>
              <a:rPr lang="ru-RU" sz="3600" dirty="0" smtClean="0">
                <a:solidFill>
                  <a:srgbClr val="FF0000"/>
                </a:solidFill>
              </a:rPr>
              <a:t>1;31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467" name="Rectangle 3"/>
          <p:cNvSpPr>
            <a:spLocks noChangeArrowheads="1"/>
          </p:cNvSpPr>
          <p:nvPr/>
        </p:nvSpPr>
        <p:spPr bwMode="auto">
          <a:xfrm>
            <a:off x="611188" y="5042748"/>
            <a:ext cx="28082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dirty="0"/>
              <a:t>23: </a:t>
            </a:r>
            <a:r>
              <a:rPr lang="ru-RU" sz="3600" dirty="0" smtClean="0">
                <a:solidFill>
                  <a:srgbClr val="FF0000"/>
                </a:solidFill>
              </a:rPr>
              <a:t>1;23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84213" y="4209490"/>
            <a:ext cx="28082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dirty="0" smtClean="0"/>
              <a:t>1</a:t>
            </a:r>
            <a:r>
              <a:rPr lang="ru-RU" sz="3600" dirty="0"/>
              <a:t>: </a:t>
            </a:r>
            <a:r>
              <a:rPr lang="ru-RU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248" y="5733256"/>
            <a:ext cx="5776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Разбейте их на три группы. </a:t>
            </a:r>
          </a:p>
          <a:p>
            <a:r>
              <a:rPr lang="ru-RU" sz="2400" b="1" dirty="0" smtClean="0"/>
              <a:t>Сформулируйте признак разбиения.</a:t>
            </a:r>
            <a:endParaRPr lang="ru-RU" sz="2400" b="1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16200000">
            <a:off x="3773433" y="-3453154"/>
            <a:ext cx="1525130" cy="8712972"/>
          </a:xfrm>
          <a:prstGeom prst="wave">
            <a:avLst>
              <a:gd name="adj1" fmla="val 12500"/>
              <a:gd name="adj2" fmla="val 100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НАЙДИТЕ ВСЕ ДЕЛИТЕЛИ:</a:t>
            </a:r>
            <a:endParaRPr lang="ru-RU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6013" y="2492375"/>
            <a:ext cx="7499350" cy="3273425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нет ошибок - «3 балла»,</a:t>
            </a:r>
          </a:p>
          <a:p>
            <a:r>
              <a:rPr lang="ru-RU" sz="2400" b="1" i="1" dirty="0" smtClean="0"/>
              <a:t>1-2 ошибки - «2 балла»,  </a:t>
            </a:r>
          </a:p>
          <a:p>
            <a:r>
              <a:rPr lang="ru-RU" sz="2400" b="1" i="1" dirty="0" smtClean="0"/>
              <a:t>3-5 ошибок - «1 балл»,</a:t>
            </a:r>
          </a:p>
          <a:p>
            <a:r>
              <a:rPr lang="ru-RU" sz="2400" b="1" i="1" dirty="0" smtClean="0"/>
              <a:t>6 и больше  - «0 баллов».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6200000">
            <a:off x="3845441" y="-3261265"/>
            <a:ext cx="1525130" cy="8712972"/>
          </a:xfrm>
          <a:prstGeom prst="wave">
            <a:avLst>
              <a:gd name="adj1" fmla="val 12500"/>
              <a:gd name="adj2" fmla="val 100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КРИТЕРИИ ОЦЕНИВАНИЯ</a:t>
            </a:r>
            <a:endParaRPr lang="ru-RU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https://gusmedia.ru/wp-content/uploads/2022/05/0_-7vs3bVY14tAhEpX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34076" r="-405" b="-630"/>
          <a:stretch/>
        </p:blipFill>
        <p:spPr bwMode="auto">
          <a:xfrm>
            <a:off x="4576" y="-30630"/>
            <a:ext cx="9075247" cy="20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201" y="243076"/>
            <a:ext cx="3771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 урока: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9048" y="1177971"/>
            <a:ext cx="6294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Простые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составные числа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https://strahoff.net/wp-content/auploads/641799/boyazn_chisla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042">
            <a:off x="5293627" y="4948246"/>
            <a:ext cx="919565" cy="8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mpic/5216721/img_id3233274796597484640.jpeg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042">
            <a:off x="7654362" y="5461462"/>
            <a:ext cx="817002" cy="10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.shutterstock.com/shutterstock/photos/100743097/display_1500/stock-photo-number-ten-cartoon-character-with-background-raster-illustration-vector-version-also-available-in-1007430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"/>
          <a:stretch/>
        </p:blipFill>
        <p:spPr bwMode="auto">
          <a:xfrm rot="516048">
            <a:off x="2413870" y="4484145"/>
            <a:ext cx="1137047" cy="80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edia.baamboozle.com/uploads/images/572422/1637939845_207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30" y="3389267"/>
            <a:ext cx="921702" cy="720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82" name="Picture 10" descr="https://kartinkin.net/uploads/posts/2022-02/1645498122_68-kartinkin-net-p-kartinki-s-tsiframi-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889">
            <a:off x="3473015" y="5645512"/>
            <a:ext cx="735156" cy="110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i?id=85be7eafb405416aa9e0e0c1414b18ab19e47abb-5234942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5640">
            <a:off x="7278421" y="3484863"/>
            <a:ext cx="1296144" cy="1006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previews.123rf.com/images/drizzd/drizzd1302/drizzd130200138/17968603-cartoon-number-twenty-on-white-background-3d-illustra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760">
            <a:off x="648322" y="5690412"/>
            <a:ext cx="1175985" cy="910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prv2.lori-images.net/symbol-sign-birthday-number-signal-0010496270-preview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9685" r="16607" b="15058"/>
          <a:stretch/>
        </p:blipFill>
        <p:spPr bwMode="auto">
          <a:xfrm rot="20699665">
            <a:off x="253998" y="3922919"/>
            <a:ext cx="1223710" cy="961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previews.123rf.com/images/kostiuchenko/kostiuchenko1808/kostiuchenko180800181/106057422-numeral-29-twenty-nine-isolated-on-white-background-3d-rend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728">
            <a:off x="3686943" y="3163213"/>
            <a:ext cx="848052" cy="63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sharsky.ru/image/cache/catalog/folga/cifry/cifry-s-zhivotnym/cifra-3-s-zhivotnymi-1200x63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9" r="27341"/>
          <a:stretch/>
        </p:blipFill>
        <p:spPr bwMode="auto">
          <a:xfrm rot="20519810">
            <a:off x="1508228" y="2870778"/>
            <a:ext cx="688421" cy="808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026" y="485065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Простые и составные числа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3387" y="4077072"/>
            <a:ext cx="8280920" cy="1539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Научиться находить простые числа / работать с таблицей простых чисел/</a:t>
            </a:r>
          </a:p>
          <a:p>
            <a:pPr>
              <a:lnSpc>
                <a:spcPct val="150000"/>
              </a:lnSpc>
            </a:pPr>
            <a:endParaRPr lang="ru-RU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7617225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1. Ввести </a:t>
            </a:r>
            <a:r>
              <a:rPr lang="ru-RU" sz="3200" dirty="0"/>
              <a:t>понятие простых и составных чисел / дать определение</a:t>
            </a:r>
            <a:r>
              <a:rPr lang="ru-RU" sz="3200" dirty="0" smtClean="0"/>
              <a:t>/.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86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5763470</TotalTime>
  <Words>859</Words>
  <Application>Microsoft Office PowerPoint</Application>
  <PresentationFormat>Экран (4:3)</PresentationFormat>
  <Paragraphs>160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Georgia</vt:lpstr>
      <vt:lpstr>Tahoma</vt:lpstr>
      <vt:lpstr>Times New Roman</vt:lpstr>
      <vt:lpstr>Tw Cen MT</vt:lpstr>
      <vt:lpstr>Verdana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Простые и составные числа</vt:lpstr>
      <vt:lpstr>Эратосфе́н Кире́нский — греческий математик, астроном, географ, филолог и поэт.</vt:lpstr>
      <vt:lpstr>Презентация PowerPoint</vt:lpstr>
      <vt:lpstr>Презентация PowerPoint</vt:lpstr>
      <vt:lpstr>Решето Эратосфена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Подведения итогов</vt:lpstr>
      <vt:lpstr>Презентация PowerPoint</vt:lpstr>
      <vt:lpstr>Презентация PowerPoint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subject>Отношения</dc:subject>
  <dc:creator>Хабибуллина Г.М. В.Стярле</dc:creator>
  <cp:lastModifiedBy>USER</cp:lastModifiedBy>
  <cp:revision>188</cp:revision>
  <dcterms:created xsi:type="dcterms:W3CDTF">2008-12-27T02:38:06Z</dcterms:created>
  <dcterms:modified xsi:type="dcterms:W3CDTF">2022-11-10T18:09:08Z</dcterms:modified>
</cp:coreProperties>
</file>