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9" r:id="rId6"/>
    <p:sldId id="279" r:id="rId7"/>
    <p:sldId id="278" r:id="rId8"/>
    <p:sldId id="267" r:id="rId9"/>
    <p:sldId id="265" r:id="rId10"/>
    <p:sldId id="271" r:id="rId11"/>
    <p:sldId id="280" r:id="rId12"/>
    <p:sldId id="282" r:id="rId13"/>
    <p:sldId id="283" r:id="rId14"/>
    <p:sldId id="284" r:id="rId15"/>
    <p:sldId id="285" r:id="rId16"/>
    <p:sldId id="288" r:id="rId17"/>
    <p:sldId id="286" r:id="rId18"/>
    <p:sldId id="290" r:id="rId19"/>
    <p:sldId id="281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113158-DC38-4120-A624-1A5A28EF554F}" v="295" dt="2023-10-25T14:03:39.638"/>
    <p1510:client id="{21ADCE2F-8FA3-4DAB-A1C0-A0652A025F95}" v="5" dt="2023-11-07T14:54:48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2" autoAdjust="0"/>
  </p:normalViewPr>
  <p:slideViewPr>
    <p:cSldViewPr>
      <p:cViewPr varScale="1">
        <p:scale>
          <a:sx n="85" d="100"/>
          <a:sy n="85" d="100"/>
        </p:scale>
        <p:origin x="-1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/>
          <a:srcRect l="-289" t="128" r="288" b="-128"/>
          <a:stretch/>
        </p:blipFill>
        <p:spPr bwMode="auto">
          <a:xfrm>
            <a:off x="-43961" y="-35168"/>
            <a:ext cx="9187970" cy="689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94578" y="1805706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«Использование мнемотехники в работе с детьми дошкольного возраста»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0496" y="5000636"/>
            <a:ext cx="485778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ru-RU" b="1" dirty="0">
                <a:latin typeface="Times New Roman"/>
                <a:cs typeface="Times New Roman"/>
              </a:rPr>
              <a:t>Подготовила: 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latin typeface="Times New Roman"/>
                <a:cs typeface="Times New Roman"/>
              </a:rPr>
              <a:t>воспитатель 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latin typeface="Times New Roman"/>
                <a:cs typeface="Times New Roman"/>
              </a:rPr>
              <a:t>Ашанина С.В.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351343"/>
            <a:ext cx="6929486" cy="5847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Мнемотаблица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зображение выглядит как Человеческое лицо, одежда, челове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5B1962C8-4C89-FDF0-3E8F-82EC4F81C66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894" y="1047832"/>
            <a:ext cx="3866735" cy="5370628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рисуно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A92B55DC-75F1-270C-68B8-6360462EEF6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0574" y="1047832"/>
            <a:ext cx="3860138" cy="53706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1538" y="500042"/>
            <a:ext cx="7358082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8604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Последовательность работы с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мнемотаблицами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1285860"/>
            <a:ext cx="764386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67907" y="1678003"/>
            <a:ext cx="7215238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1 этап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Рассматривание таблицы и разбор того, что на ней изображено. </a:t>
            </a:r>
          </a:p>
          <a:p>
            <a:pPr>
              <a:lnSpc>
                <a:spcPct val="80000"/>
              </a:lnSpc>
              <a:defRPr/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Осуществляется перекодирование информации, т.е. преобразование из абстрактных символов в образы.</a:t>
            </a:r>
          </a:p>
          <a:p>
            <a:pPr>
              <a:lnSpc>
                <a:spcPct val="80000"/>
              </a:lnSpc>
              <a:defRPr/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После перекодирования осуществляется пересказ сказки или рассказ по заданной теме. 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В младших группах с помощью воспитателя, в старших – дети должны уметь самостоятельно.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Пользователь\Загрузки\o5-tp-algoritm-odevaniya-ziney-odezhdy-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672" y="2028075"/>
            <a:ext cx="4143404" cy="3071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951044" y="137030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отображающие последовательность  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действий.</a:t>
            </a:r>
          </a:p>
        </p:txBody>
      </p:sp>
      <p:pic>
        <p:nvPicPr>
          <p:cNvPr id="2" name="Рисунок 1" descr="Изображение выглядит как Человеческое лицо, человек, одежда, ребенок, начинающий ходить&#10;&#10;Автоматически созданное описание">
            <a:extLst>
              <a:ext uri="{FF2B5EF4-FFF2-40B4-BE49-F238E27FC236}">
                <a16:creationId xmlns:a16="http://schemas.microsoft.com/office/drawing/2014/main" xmlns="" id="{7341695A-68A7-5E53-E8FF-A053300EC50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3345" y="1421732"/>
            <a:ext cx="3687678" cy="4916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2221" y="557377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Проговаривание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8" name="Рисунок 7" descr="http://festival.1september.ru/articles/588627/f_clip_image002.gif"/>
          <p:cNvPicPr/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lum bright="-38000" contrast="65000"/>
          </a:blip>
          <a:srcRect/>
          <a:stretch>
            <a:fillRect/>
          </a:stretch>
        </p:blipFill>
        <p:spPr bwMode="auto">
          <a:xfrm>
            <a:off x="893111" y="1498643"/>
            <a:ext cx="7344816" cy="23574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428860" y="4357694"/>
            <a:ext cx="6000792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 pitchFamily="18" charset="0"/>
                <a:cs typeface="Times New Roman"/>
              </a:rPr>
              <a:t>СА-СА-СА – меня ужалила оса, 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 pitchFamily="18" charset="0"/>
                <a:cs typeface="Times New Roman"/>
              </a:rPr>
              <a:t>СО-СО-СО – стал мой нос как колесо,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 pitchFamily="18" charset="0"/>
                <a:cs typeface="Times New Roman"/>
              </a:rPr>
              <a:t>СЫ-СЫ-СЫ – не боюсь я злой осы, 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 pitchFamily="18" charset="0"/>
                <a:cs typeface="Times New Roman"/>
              </a:rPr>
              <a:t>СУ-СУ-СУ – я осу в руке несу!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21465" y="508322"/>
            <a:ext cx="6929486" cy="95410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Проговаривание скороговорок, заучивание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Рисунок 7" descr="http://nsportal.ru/sites/default/files/2014/02/17/resize-of-25.jpg"/>
          <p:cNvPicPr/>
          <p:nvPr/>
        </p:nvPicPr>
        <p:blipFill>
          <a:blip r:embed="rId3" cstate="screen">
            <a:lum bright="-46000" contrast="69000"/>
          </a:blip>
          <a:srcRect/>
          <a:stretch>
            <a:fillRect/>
          </a:stretch>
        </p:blipFill>
        <p:spPr bwMode="auto">
          <a:xfrm>
            <a:off x="428596" y="2000240"/>
            <a:ext cx="3927380" cy="294092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24944"/>
            <a:ext cx="4214842" cy="3290138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557377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Отгадывание загадок</a:t>
            </a:r>
          </a:p>
        </p:txBody>
      </p:sp>
      <p:pic>
        <p:nvPicPr>
          <p:cNvPr id="8" name="Содержимое 4" descr="C:\Users\Пользователь\Desktop\картинки мнемотехника\1334819797_3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1700808"/>
            <a:ext cx="6552728" cy="4320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508322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Заучивание стихотворений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725" y="1399635"/>
            <a:ext cx="7533144" cy="4896544"/>
          </a:xfrm>
          <a:prstGeom prst="rect">
            <a:avLst/>
          </a:prstGeom>
          <a:solidFill>
            <a:srgbClr val="FFC000"/>
          </a:solidFill>
          <a:ln w="38100"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567189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Пересказ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художественных текстов</a:t>
            </a:r>
          </a:p>
        </p:txBody>
      </p:sp>
      <p:pic>
        <p:nvPicPr>
          <p:cNvPr id="4" name="Рисунок 3" descr="Изображение выглядит как Человеческое лицо, одежда, ребенок, начинающий ходить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1B2244E-E0F1-A4EC-560F-E049A952AF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341" y="1175377"/>
            <a:ext cx="5649129" cy="51155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50899" y="478888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Схемы составления рассказов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481" y="1311514"/>
            <a:ext cx="4358858" cy="3158092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3" descr="C:\Users\Пользователь\Desktop\картинки мнемотехника\84882491_large_9772bd3edc59dikie_zhivotnuyerasskazhi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3248411"/>
            <a:ext cx="4070256" cy="3286148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1540" y="373725"/>
            <a:ext cx="3500462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312098"/>
            <a:ext cx="6000792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3600" dirty="0">
                <a:latin typeface="Times New Roman"/>
                <a:cs typeface="Times New Roman"/>
              </a:rPr>
              <a:t>       Результаты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3738" y="1678004"/>
            <a:ext cx="8143932" cy="292695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детей увеличивается круг знаний об окружающем мире;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появляется желание пересказывать тексты, придумывать интересные истории;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/>
                <a:cs typeface="Times New Roman"/>
              </a:rPr>
              <a:t>появляется интерес к заучиванию стихов и потешек;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/>
                <a:cs typeface="Times New Roman"/>
              </a:rPr>
              <a:t>словарный запас выходит на более высокий уровень; 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/>
                <a:cs typeface="Times New Roman"/>
              </a:rPr>
              <a:t>дети преодолевают робость, застенчивость, учатся свободно держаться перед аудиторией.</a:t>
            </a:r>
            <a:endParaRPr lang="ru-RU" dirty="0"/>
          </a:p>
          <a:p>
            <a:pPr>
              <a:lnSpc>
                <a:spcPct val="90000"/>
              </a:lnSpc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67453" y="3433376"/>
            <a:ext cx="332688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3200" i="1" dirty="0">
                <a:latin typeface="Times New Roman"/>
                <a:cs typeface="Times New Roman"/>
              </a:rPr>
              <a:t>К.Д. Ушинский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270346" y="247028"/>
            <a:ext cx="339153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u="none" strike="noStrike" cap="none" normalizeH="0" baseline="0" dirty="0">
                <a:ln>
                  <a:noFill/>
                </a:ln>
                <a:effectLst/>
                <a:latin typeface="Times New Roman"/>
                <a:ea typeface="Times New Roman" pitchFamily="18" charset="0"/>
                <a:cs typeface="Times New Roman"/>
              </a:rPr>
              <a:t>Если ребенок молчит, покажите ему картинку, и он заговорит</a:t>
            </a:r>
            <a:r>
              <a:rPr kumimoji="0" lang="ru-RU" sz="3600" b="1" i="1" u="none" strike="noStrike" cap="none" normalizeH="0" baseline="0" dirty="0">
                <a:ln>
                  <a:noFill/>
                </a:ln>
                <a:effectLst/>
                <a:latin typeface="Times New Roman"/>
                <a:ea typeface="Times New Roman" pitchFamily="18" charset="0"/>
                <a:cs typeface="Times New Roman"/>
              </a:rPr>
              <a:t>.</a:t>
            </a:r>
            <a:r>
              <a:rPr lang="ru-RU" sz="3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676A6C"/>
                </a:solidFill>
                <a:effectLst/>
                <a:latin typeface="Calibri"/>
                <a:ea typeface="Times New Roman" pitchFamily="18" charset="0"/>
                <a:cs typeface="Times New Roman"/>
              </a:rPr>
              <a:t>.</a:t>
            </a:r>
            <a:endParaRPr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Изображение выглядит как в помещении, ребенок, начинающий ходить, Детское искусство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xmlns="" id="{5863A4A8-B6CE-812B-F65A-E72CBE97DF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134" y="269517"/>
            <a:ext cx="4666188" cy="623466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348" y="2357430"/>
            <a:ext cx="750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2" y="714356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Что такое мнемотехника ? Её актуальность.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442" y="1235274"/>
            <a:ext cx="84033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Мнемотика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искусство запоминания, совокупность приемов и способов, облегчающих запоминание и увеличивающих объём памяти путем образования искусственных ассоциаций.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это система методов и приемов, обеспечивающих эффективное запоминание, сохранение и воспроизведение информации.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3357562"/>
            <a:ext cx="7929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мнемотехники для дошкольников обусловлена тем, что как раз в этом возрасте у детей преобладает зрительно-образная память. Чаще всего запоминание происходит непроизвольно, просто потому, что какой-то предмет или явление попали в поле зрения ребенка. Если же он будет пытаться выучить и запомнить то, что не подкреплено наглядной картинкой, нечто абстрактное, то на успех рассчитывать не стоит.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785794"/>
            <a:ext cx="850112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/>
              <a:t>П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очему нужно использовать мнемотехнику в детском саду?</a:t>
            </a:r>
            <a:endParaRPr lang="ru-RU" sz="2400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1714488"/>
            <a:ext cx="2286016" cy="1500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Неумение согласовывать слова в предложении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9322" y="1928802"/>
            <a:ext cx="3000396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Нарушение звукопроизношения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57290" y="3786190"/>
            <a:ext cx="2928958" cy="1714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Неспособность правильно регулировать темп и громкость речи.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48" y="1928802"/>
            <a:ext cx="2286016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Маленький словарный запас.</a:t>
            </a:r>
          </a:p>
        </p:txBody>
      </p:sp>
      <p:cxnSp>
        <p:nvCxnSpPr>
          <p:cNvPr id="11" name="Прямая со стрелкой 10"/>
          <p:cNvCxnSpPr>
            <a:endCxn id="14" idx="0"/>
          </p:cNvCxnSpPr>
          <p:nvPr/>
        </p:nvCxnSpPr>
        <p:spPr>
          <a:xfrm rot="5400000">
            <a:off x="1821637" y="1250141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0"/>
          </p:cNvCxnSpPr>
          <p:nvPr/>
        </p:nvCxnSpPr>
        <p:spPr>
          <a:xfrm rot="5400000">
            <a:off x="4251323" y="1464455"/>
            <a:ext cx="49927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6607983" y="1250141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3" idx="0"/>
          </p:cNvCxnSpPr>
          <p:nvPr/>
        </p:nvCxnSpPr>
        <p:spPr>
          <a:xfrm rot="5400000">
            <a:off x="1768060" y="2196694"/>
            <a:ext cx="2643205" cy="535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5643570" y="3786190"/>
            <a:ext cx="2286016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dirty="0">
                <a:solidFill>
                  <a:schemeClr val="tx1"/>
                </a:solidFill>
              </a:rPr>
              <a:t>Неспособность построить монолог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16200000" flipH="1">
            <a:off x="4607719" y="2250273"/>
            <a:ext cx="250033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500042"/>
            <a:ext cx="542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Мнемотехника помогает развивать: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60" y="1643050"/>
            <a:ext cx="171451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Внимание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2643182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Мелкую моторику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7224" y="4286256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Логическое мышление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298" y="5143512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Развивает кругозор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57752" y="4929198"/>
            <a:ext cx="2071702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Зрительную и слуховую память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43702" y="4214818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Воображение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5140" y="2643182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Интерес к обучению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29190" y="1643050"/>
            <a:ext cx="171451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Усидчивость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43306" y="3143248"/>
            <a:ext cx="1857388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Развивает все стороны речи</a:t>
            </a: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4392934" y="1607802"/>
            <a:ext cx="282367" cy="638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5400000">
            <a:off x="4338211" y="5162988"/>
            <a:ext cx="366391" cy="470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3324056">
            <a:off x="7349010" y="4700859"/>
            <a:ext cx="285752" cy="1019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929586" y="3286124"/>
            <a:ext cx="323762" cy="857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8843031">
            <a:off x="7018207" y="1712284"/>
            <a:ext cx="285752" cy="1019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1214414" y="3214686"/>
            <a:ext cx="35719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8273709">
            <a:off x="1963388" y="4825320"/>
            <a:ext cx="359438" cy="667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3424810">
            <a:off x="1724933" y="1699165"/>
            <a:ext cx="35719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V="1">
            <a:off x="3393273" y="2250273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7" idx="1"/>
            <a:endCxn id="9" idx="3"/>
          </p:cNvCxnSpPr>
          <p:nvPr/>
        </p:nvCxnSpPr>
        <p:spPr>
          <a:xfrm rot="10800000">
            <a:off x="2285984" y="2928935"/>
            <a:ext cx="1357322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0" idx="3"/>
          </p:cNvCxnSpPr>
          <p:nvPr/>
        </p:nvCxnSpPr>
        <p:spPr>
          <a:xfrm rot="10800000" flipV="1">
            <a:off x="2571736" y="3786190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3214678" y="4143380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4893471" y="4036223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3" idx="1"/>
          </p:cNvCxnSpPr>
          <p:nvPr/>
        </p:nvCxnSpPr>
        <p:spPr>
          <a:xfrm>
            <a:off x="5500694" y="3786190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7" idx="3"/>
            <a:endCxn id="14" idx="1"/>
          </p:cNvCxnSpPr>
          <p:nvPr/>
        </p:nvCxnSpPr>
        <p:spPr>
          <a:xfrm flipV="1">
            <a:off x="5500694" y="2928934"/>
            <a:ext cx="1214446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 flipH="1" flipV="1">
            <a:off x="4822033" y="2250273"/>
            <a:ext cx="85725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500042"/>
            <a:ext cx="542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Где можно использовать  </a:t>
            </a:r>
          </a:p>
          <a:p>
            <a:pPr algn="ctr">
              <a:defRPr/>
            </a:pP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4480" y="3643314"/>
            <a:ext cx="2214578" cy="12858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пересказах художественной литературы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28992" y="5214950"/>
            <a:ext cx="2786082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заучивании стихов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86380" y="3714752"/>
            <a:ext cx="2857520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отгадывании и загадывании загадок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34" y="2214554"/>
            <a:ext cx="250033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обогащения словарного запаса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6512" y="2285992"/>
            <a:ext cx="242889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обучении составлению рассказов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1714480" y="1571612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72132" y="1500174"/>
            <a:ext cx="192882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2607455" y="1678769"/>
            <a:ext cx="2071702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4536281" y="1821645"/>
            <a:ext cx="2214578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2857488" y="3357562"/>
            <a:ext cx="35719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Изображение выглядит как в помещении, школа,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xmlns="" id="{BCCD5332-92FE-CF1F-A850-2B442CFAFC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047" y="380182"/>
            <a:ext cx="8153072" cy="61074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" name="TextBox 5"/>
          <p:cNvSpPr txBox="1"/>
          <p:nvPr/>
        </p:nvSpPr>
        <p:spPr>
          <a:xfrm>
            <a:off x="2571736" y="428604"/>
            <a:ext cx="4429156" cy="1200329"/>
          </a:xfrm>
          <a:prstGeom prst="rect">
            <a:avLst/>
          </a:prstGeom>
          <a:ln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Структура мнемотехники (строится от простого к сложному)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0432" y="1714488"/>
            <a:ext cx="2857520" cy="7842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МНЕМОКВАДРАТЫ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27671" y="5000636"/>
            <a:ext cx="3143272" cy="7435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МНЕМОТАБЛИЦА</a:t>
            </a:r>
            <a:endParaRPr lang="ru-RU" sz="2000" b="1" i="1" dirty="0">
              <a:solidFill>
                <a:srgbClr val="C00000"/>
              </a:solidFill>
              <a:ea typeface="Calibri"/>
              <a:cs typeface="Calibri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14255" y="3286124"/>
            <a:ext cx="3000396" cy="7898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МНЕМОДОРОЖКА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3419484" y="2786058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730642" y="4490759"/>
            <a:ext cx="45719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428604"/>
            <a:ext cx="54292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Мнемоквадрат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9927" y="3080090"/>
            <a:ext cx="54292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Мнемодорожка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75189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043" y="1387960"/>
            <a:ext cx="2000264" cy="1357322"/>
          </a:xfrm>
          <a:prstGeom prst="rect">
            <a:avLst/>
          </a:prstGeom>
          <a:solidFill>
            <a:srgbClr val="0070C0"/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6705" y="1338904"/>
            <a:ext cx="2071702" cy="135732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6" name="Рисунок 15" descr="Ey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58822" y="1407582"/>
            <a:ext cx="1928826" cy="128588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561" y="4192435"/>
            <a:ext cx="8201538" cy="2203538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359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днс</cp:lastModifiedBy>
  <cp:revision>243</cp:revision>
  <dcterms:modified xsi:type="dcterms:W3CDTF">2024-03-21T13:56:16Z</dcterms:modified>
</cp:coreProperties>
</file>