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1"/>
  </p:notesMasterIdLst>
  <p:sldIdLst>
    <p:sldId id="288" r:id="rId2"/>
    <p:sldId id="292" r:id="rId3"/>
    <p:sldId id="293" r:id="rId4"/>
    <p:sldId id="295" r:id="rId5"/>
    <p:sldId id="296" r:id="rId6"/>
    <p:sldId id="289" r:id="rId7"/>
    <p:sldId id="282" r:id="rId8"/>
    <p:sldId id="294" r:id="rId9"/>
    <p:sldId id="28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34148E"/>
    <a:srgbClr val="FCC324"/>
    <a:srgbClr val="009900"/>
    <a:srgbClr val="1D4326"/>
    <a:srgbClr val="D01C0E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5" autoAdjust="0"/>
    <p:restoredTop sz="93673" autoAdjust="0"/>
  </p:normalViewPr>
  <p:slideViewPr>
    <p:cSldViewPr>
      <p:cViewPr>
        <p:scale>
          <a:sx n="75" d="100"/>
          <a:sy n="75" d="100"/>
        </p:scale>
        <p:origin x="-175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B2F1E-32BB-4643-8902-B83F0457E351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55E1D-FE32-4061-8A90-45692867B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3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17D2A-2083-4E8E-A349-DF85D23406F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FF0969-05BC-4664-A55B-059760066E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6BDA8-1D5A-4559-B398-1A216A4077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93B2A-9B82-45B2-A45B-A79EBD32A3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B0F61-7447-4A44-B1AE-FB632A524D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B2744-C84D-4170-92FF-FE13745969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CA94F-5312-4321-BD51-34FFE7F2A8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C57C5-6A00-4703-BAB0-DCF07D535F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86D8C-B6F9-4AA9-AE69-FFDFE3ADBC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BA787-29B4-4724-82AD-10953CDDB6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FD6DB-5342-4FAF-AD5D-02C69824B6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9CD98-7BBC-40A7-A3B8-8D7A0A27C5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9B7913D-044B-482D-A936-E37E5308B447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7984" y="533400"/>
            <a:ext cx="4716016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66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We Are What We Eat </a:t>
            </a:r>
            <a:r>
              <a:rPr lang="ru-RU" sz="66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!</a:t>
            </a:r>
            <a:endParaRPr lang="nl-NL" sz="6600" b="1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7" name="Picture 3" descr="C:\Users\Пользователь\Desktop\nw5_youarewhatyoue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52736"/>
            <a:ext cx="4343400" cy="4205064"/>
          </a:xfrm>
          <a:prstGeom prst="rect">
            <a:avLst/>
          </a:prstGeom>
          <a:noFill/>
        </p:spPr>
      </p:pic>
      <p:grpSp>
        <p:nvGrpSpPr>
          <p:cNvPr id="4" name="Группа 33"/>
          <p:cNvGrpSpPr>
            <a:grpSpLocks/>
          </p:cNvGrpSpPr>
          <p:nvPr/>
        </p:nvGrpSpPr>
        <p:grpSpPr bwMode="auto">
          <a:xfrm>
            <a:off x="7086600" y="4724400"/>
            <a:ext cx="1828800" cy="1889405"/>
            <a:chOff x="5940425" y="3284538"/>
            <a:chExt cx="762000" cy="912812"/>
          </a:xfrm>
        </p:grpSpPr>
        <p:pic>
          <p:nvPicPr>
            <p:cNvPr id="5" name="Picture 12" descr="Meat &amp; Fish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10908">
              <a:off x="5940425" y="3573463"/>
              <a:ext cx="762000" cy="62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Milk 0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222222"/>
                </a:clrFrom>
                <a:clrTo>
                  <a:srgbClr val="22222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43663" y="3284538"/>
              <a:ext cx="2206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52400"/>
            <a:ext cx="2673627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4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Reading Comprehension: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en-GB" sz="4000" dirty="0">
                <a:solidFill>
                  <a:srgbClr val="FF0000"/>
                </a:solidFill>
                <a:effectLst/>
                <a:latin typeface="Times New Roman"/>
                <a:ea typeface="SimSun"/>
              </a:rPr>
              <a:t>Going on a Diet</a:t>
            </a:r>
            <a:r>
              <a:rPr lang="ru-RU" sz="4000" dirty="0">
                <a:solidFill>
                  <a:srgbClr val="FF0000"/>
                </a:solidFill>
                <a:effectLst/>
                <a:latin typeface="Times New Roman"/>
                <a:ea typeface="SimSun"/>
              </a:rPr>
              <a:t>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>
                <a:solidFill>
                  <a:schemeClr val="accent4">
                    <a:lumMod val="10000"/>
                  </a:schemeClr>
                </a:solidFill>
              </a:rPr>
              <a:t>1.</a:t>
            </a:r>
            <a:r>
              <a:rPr lang="ru-RU" sz="2800" u="sng" dirty="0" smtClean="0">
                <a:solidFill>
                  <a:schemeClr val="accent4">
                    <a:lumMod val="10000"/>
                  </a:schemeClr>
                </a:solidFill>
              </a:rPr>
              <a:t>А</a:t>
            </a:r>
            <a:r>
              <a:rPr lang="en-US" sz="2800" u="sng" dirty="0" err="1" smtClean="0">
                <a:solidFill>
                  <a:schemeClr val="accent4">
                    <a:lumMod val="10000"/>
                  </a:schemeClr>
                </a:solidFill>
              </a:rPr>
              <a:t>nswer</a:t>
            </a:r>
            <a:r>
              <a:rPr lang="en-US" sz="2800" u="sng" dirty="0" smtClean="0">
                <a:solidFill>
                  <a:schemeClr val="accent4">
                    <a:lumMod val="10000"/>
                  </a:schemeClr>
                </a:solidFill>
              </a:rPr>
              <a:t> the questions:</a:t>
            </a:r>
            <a:endParaRPr lang="ru-RU" sz="2800" u="sng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What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was Oliver’s problem? </a:t>
            </a:r>
            <a:endParaRPr lang="en-US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What happened to him? </a:t>
            </a:r>
            <a:endParaRPr lang="en-US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How did he feel? </a:t>
            </a:r>
            <a:endParaRPr lang="en-US" sz="24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What did he plan? </a:t>
            </a:r>
            <a:endParaRPr lang="en-US" sz="24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Did he lose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weight?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u="sng" dirty="0" smtClean="0">
                <a:solidFill>
                  <a:schemeClr val="accent4">
                    <a:lumMod val="10000"/>
                  </a:schemeClr>
                </a:solidFill>
              </a:rPr>
              <a:t>2.Circle </a:t>
            </a:r>
            <a:r>
              <a:rPr lang="en-US" sz="2400" u="sng" dirty="0">
                <a:solidFill>
                  <a:schemeClr val="accent4">
                    <a:lumMod val="10000"/>
                  </a:schemeClr>
                </a:solidFill>
              </a:rPr>
              <a:t>(True) or (False). And then correct </a:t>
            </a:r>
            <a:r>
              <a:rPr lang="en-US" sz="2400" u="sng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u="sng" dirty="0">
                <a:solidFill>
                  <a:schemeClr val="accent4">
                    <a:lumMod val="10000"/>
                  </a:schemeClr>
                </a:solidFill>
              </a:rPr>
              <a:t>mistakes: </a:t>
            </a:r>
            <a:endParaRPr lang="en-US" sz="2400" u="sng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1.    Oliver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had a weight problem.            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                </a:t>
            </a:r>
            <a:r>
              <a:rPr lang="en-US" sz="2000" dirty="0" smtClean="0">
                <a:solidFill>
                  <a:srgbClr val="FF0000"/>
                </a:solidFill>
              </a:rPr>
              <a:t>True    False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2.  He has been eating healthy food for a long time. 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 </a:t>
            </a:r>
            <a:r>
              <a:rPr lang="en-US" sz="2000" dirty="0">
                <a:solidFill>
                  <a:srgbClr val="FF0000"/>
                </a:solidFill>
              </a:rPr>
              <a:t>True    </a:t>
            </a:r>
            <a:r>
              <a:rPr lang="en-US" sz="2000" dirty="0" smtClean="0">
                <a:solidFill>
                  <a:srgbClr val="FF0000"/>
                </a:solidFill>
              </a:rPr>
              <a:t>False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3.  He tried to lose weight.                                      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True  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False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4.  One day, Oliver will lose weight.	                  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True    </a:t>
            </a:r>
            <a:r>
              <a:rPr lang="en-US" sz="2000" dirty="0" smtClean="0">
                <a:solidFill>
                  <a:srgbClr val="FF0000"/>
                </a:solidFill>
              </a:rPr>
              <a:t>False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17494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6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i="1" kern="1200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2800" b="1" i="1" kern="1200" dirty="0" err="1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Quantitative</a:t>
            </a:r>
            <a:r>
              <a:rPr lang="ru-RU" sz="2800" b="1" i="1" kern="1200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i="1" kern="1200" dirty="0" err="1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pronouns</a:t>
            </a:r>
            <a:r>
              <a:rPr lang="ru-RU" sz="2800" b="1" i="1" kern="1200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ru-RU" sz="2800" b="1" i="1" kern="1200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kern="1200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many</a:t>
            </a:r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/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much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a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lot 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of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(a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)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few</a:t>
            </a:r>
            <a:r>
              <a:rPr lang="ru-RU" sz="2800" dirty="0">
                <a:solidFill>
                  <a:srgbClr val="00B050"/>
                </a:solidFill>
                <a:latin typeface="Comic Sans MS" pitchFamily="66" charset="0"/>
              </a:rPr>
              <a:t>,</a:t>
            </a:r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a) little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3819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5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750"/>
              </a:spcAft>
            </a:pPr>
            <a:r>
              <a:rPr lang="en-US" sz="3200" u="sng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en-US" sz="3200" u="sng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</a:br>
            <a:r>
              <a:rPr lang="en-US" sz="3200" b="1" u="sng" dirty="0" smtClean="0">
                <a:solidFill>
                  <a:srgbClr val="C00000"/>
                </a:solidFill>
                <a:effectLst/>
                <a:latin typeface="Times New Roman"/>
                <a:ea typeface="+mn-ea"/>
                <a:cs typeface="+mn-cs"/>
              </a:rPr>
              <a:t>1</a:t>
            </a:r>
            <a:r>
              <a:rPr lang="en-US" sz="3200" b="1" u="sng" dirty="0">
                <a:solidFill>
                  <a:srgbClr val="C00000"/>
                </a:solidFill>
                <a:effectLst/>
                <a:latin typeface="Times New Roman"/>
                <a:ea typeface="+mn-ea"/>
                <a:cs typeface="+mn-cs"/>
              </a:rPr>
              <a:t>. Underline the correct word.</a:t>
            </a:r>
            <a:r>
              <a:rPr lang="en-US" sz="3200" dirty="0">
                <a:solidFill>
                  <a:srgbClr val="181818"/>
                </a:solidFill>
                <a:effectLst/>
                <a:latin typeface="Open Sans"/>
                <a:ea typeface="+mn-ea"/>
                <a:cs typeface="+mn-cs"/>
              </a:rPr>
              <a:t/>
            </a:r>
            <a:br>
              <a:rPr lang="en-US" sz="3200" dirty="0">
                <a:solidFill>
                  <a:srgbClr val="181818"/>
                </a:solidFill>
                <a:effectLst/>
                <a:latin typeface="Open Sans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/>
          <a:lstStyle/>
          <a:p>
            <a:pPr>
              <a:spcAft>
                <a:spcPts val="1875"/>
              </a:spcAf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) They’re going away for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a few / a little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days.</a:t>
            </a:r>
            <a:endParaRPr lang="en-US" sz="2400" dirty="0">
              <a:solidFill>
                <a:srgbClr val="181818"/>
              </a:solidFill>
              <a:effectLst/>
              <a:latin typeface="Open Sans"/>
            </a:endParaRPr>
          </a:p>
          <a:p>
            <a:pPr>
              <a:spcAft>
                <a:spcPts val="187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2) I think you’ve put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too many / too much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sugar in your tea.</a:t>
            </a:r>
            <a:endParaRPr lang="en-US" sz="2400" dirty="0">
              <a:solidFill>
                <a:srgbClr val="181818"/>
              </a:solidFill>
              <a:effectLst/>
              <a:latin typeface="Open Sans"/>
            </a:endParaRPr>
          </a:p>
          <a:p>
            <a:pPr>
              <a:spcAft>
                <a:spcPts val="187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3) How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many / much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time have we got left?</a:t>
            </a:r>
            <a:endParaRPr lang="en-US" sz="2400" dirty="0">
              <a:solidFill>
                <a:srgbClr val="181818"/>
              </a:solidFill>
              <a:effectLst/>
              <a:latin typeface="Open Sans"/>
            </a:endParaRPr>
          </a:p>
          <a:p>
            <a:pPr>
              <a:spcAft>
                <a:spcPts val="187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4) Do you know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much / many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foreign people? — No, I don’t. I know very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few / a few.</a:t>
            </a:r>
            <a:endParaRPr lang="en-US" sz="2400" b="1" i="1" dirty="0">
              <a:solidFill>
                <a:srgbClr val="181818"/>
              </a:solidFill>
              <a:effectLst/>
              <a:latin typeface="Open Sans"/>
            </a:endParaRPr>
          </a:p>
          <a:p>
            <a:pPr>
              <a:spcAft>
                <a:spcPts val="187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5) He’s got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little / a little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time. He can play football.</a:t>
            </a:r>
            <a:endParaRPr lang="en-US" sz="2400" dirty="0">
              <a:solidFill>
                <a:srgbClr val="181818"/>
              </a:solidFill>
              <a:effectLst/>
              <a:latin typeface="Open Sans"/>
            </a:endParaRPr>
          </a:p>
          <a:p>
            <a:pPr>
              <a:spcAft>
                <a:spcPts val="187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6) We’ve got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little / a little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coffee. It’s not enough for all of us.</a:t>
            </a:r>
            <a:endParaRPr lang="en-US" sz="2400" dirty="0">
              <a:solidFill>
                <a:srgbClr val="181818"/>
              </a:solidFill>
              <a:effectLst/>
              <a:latin typeface="Open Sans"/>
            </a:endParaRPr>
          </a:p>
          <a:p>
            <a:pPr>
              <a:spcAft>
                <a:spcPts val="187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7) There are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a few / few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sweets in the box. It’s almost empty.</a:t>
            </a:r>
            <a:endParaRPr lang="en-US" sz="2400" dirty="0">
              <a:solidFill>
                <a:srgbClr val="181818"/>
              </a:solidFill>
              <a:effectLst/>
              <a:latin typeface="Open Sans"/>
            </a:endParaRPr>
          </a:p>
          <a:p>
            <a:pPr>
              <a:spcAft>
                <a:spcPts val="187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8) I’ve got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few / a few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apples. I can make some juice.</a:t>
            </a:r>
            <a:endParaRPr lang="en-US" sz="2400" dirty="0">
              <a:solidFill>
                <a:srgbClr val="181818"/>
              </a:solidFill>
              <a:effectLst/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750"/>
              </a:spcAft>
            </a:pPr>
            <a:r>
              <a:rPr lang="en-US" sz="3200" u="sng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en-US" sz="3200" u="sng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</a:br>
            <a:r>
              <a:rPr lang="en-US" sz="3200" b="1" u="sng" dirty="0" smtClean="0">
                <a:solidFill>
                  <a:srgbClr val="C00000"/>
                </a:solidFill>
                <a:effectLst/>
                <a:latin typeface="Times New Roman"/>
                <a:ea typeface="+mn-ea"/>
                <a:cs typeface="+mn-cs"/>
              </a:rPr>
              <a:t>1</a:t>
            </a:r>
            <a:r>
              <a:rPr lang="en-US" sz="3200" b="1" u="sng" dirty="0">
                <a:solidFill>
                  <a:srgbClr val="C00000"/>
                </a:solidFill>
                <a:effectLst/>
                <a:latin typeface="Times New Roman"/>
                <a:ea typeface="+mn-ea"/>
                <a:cs typeface="+mn-cs"/>
              </a:rPr>
              <a:t>. Underline the correct word.</a:t>
            </a:r>
            <a:r>
              <a:rPr lang="en-US" sz="3200" dirty="0">
                <a:solidFill>
                  <a:srgbClr val="181818"/>
                </a:solidFill>
                <a:effectLst/>
                <a:latin typeface="Open Sans"/>
                <a:ea typeface="+mn-ea"/>
                <a:cs typeface="+mn-cs"/>
              </a:rPr>
              <a:t/>
            </a:r>
            <a:br>
              <a:rPr lang="en-US" sz="3200" dirty="0">
                <a:solidFill>
                  <a:srgbClr val="181818"/>
                </a:solidFill>
                <a:effectLst/>
                <a:latin typeface="Open Sans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/>
          <a:lstStyle/>
          <a:p>
            <a:pPr>
              <a:spcAft>
                <a:spcPts val="1875"/>
              </a:spcAf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) They’re going away for 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Times New Roman"/>
              </a:rPr>
              <a:t>a few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/ a little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days.</a:t>
            </a:r>
            <a:endParaRPr lang="en-US" sz="2400" dirty="0">
              <a:solidFill>
                <a:srgbClr val="181818"/>
              </a:solidFill>
              <a:effectLst/>
              <a:latin typeface="Open Sans"/>
            </a:endParaRPr>
          </a:p>
          <a:p>
            <a:pPr>
              <a:spcAft>
                <a:spcPts val="187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2) I think you’ve put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too many / 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Times New Roman"/>
              </a:rPr>
              <a:t>too much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sugar in your tea.</a:t>
            </a:r>
            <a:endParaRPr lang="en-US" sz="2400" dirty="0">
              <a:solidFill>
                <a:srgbClr val="181818"/>
              </a:solidFill>
              <a:effectLst/>
              <a:latin typeface="Open Sans"/>
            </a:endParaRPr>
          </a:p>
          <a:p>
            <a:pPr>
              <a:spcAft>
                <a:spcPts val="187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3) How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many / 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Times New Roman"/>
              </a:rPr>
              <a:t>much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time have we got left?</a:t>
            </a:r>
            <a:endParaRPr lang="en-US" sz="2400" dirty="0">
              <a:solidFill>
                <a:srgbClr val="181818"/>
              </a:solidFill>
              <a:effectLst/>
              <a:latin typeface="Open Sans"/>
            </a:endParaRPr>
          </a:p>
          <a:p>
            <a:pPr>
              <a:spcAft>
                <a:spcPts val="187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4) Do you know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much / 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Times New Roman"/>
              </a:rPr>
              <a:t>many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foreign people? — No, I don’t. I know very 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Times New Roman"/>
              </a:rPr>
              <a:t>few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 / a few.</a:t>
            </a:r>
            <a:endParaRPr lang="en-US" sz="2400" b="1" i="1" dirty="0">
              <a:solidFill>
                <a:srgbClr val="181818"/>
              </a:solidFill>
              <a:effectLst/>
              <a:latin typeface="Open Sans"/>
            </a:endParaRPr>
          </a:p>
          <a:p>
            <a:pPr>
              <a:spcAft>
                <a:spcPts val="187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5) He’s got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little / 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Times New Roman"/>
              </a:rPr>
              <a:t>a little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time. He can play football.</a:t>
            </a:r>
            <a:endParaRPr lang="en-US" sz="2400" dirty="0">
              <a:solidFill>
                <a:srgbClr val="181818"/>
              </a:solidFill>
              <a:effectLst/>
              <a:latin typeface="Open Sans"/>
            </a:endParaRPr>
          </a:p>
          <a:p>
            <a:pPr>
              <a:spcAft>
                <a:spcPts val="187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6) We’ve got 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Times New Roman"/>
              </a:rPr>
              <a:t>little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 / a little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coffee. It’s not enough for all of us.</a:t>
            </a:r>
            <a:endParaRPr lang="en-US" sz="2400" dirty="0">
              <a:solidFill>
                <a:srgbClr val="181818"/>
              </a:solidFill>
              <a:effectLst/>
              <a:latin typeface="Open Sans"/>
            </a:endParaRPr>
          </a:p>
          <a:p>
            <a:pPr>
              <a:spcAft>
                <a:spcPts val="187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7) There are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a few / 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Times New Roman"/>
              </a:rPr>
              <a:t>few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sweets in the box. It’s almost empty.</a:t>
            </a:r>
            <a:endParaRPr lang="en-US" sz="2400" dirty="0">
              <a:solidFill>
                <a:srgbClr val="181818"/>
              </a:solidFill>
              <a:effectLst/>
              <a:latin typeface="Open Sans"/>
            </a:endParaRPr>
          </a:p>
          <a:p>
            <a:pPr>
              <a:spcAft>
                <a:spcPts val="1875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8) I’ve got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/>
              </a:rPr>
              <a:t>few / 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Times New Roman"/>
              </a:rPr>
              <a:t>a few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/>
              </a:rPr>
              <a:t>apples. I can make some juice.</a:t>
            </a:r>
            <a:endParaRPr lang="en-US" sz="2400" dirty="0">
              <a:solidFill>
                <a:srgbClr val="181818"/>
              </a:solidFill>
              <a:effectLst/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9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86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3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you a healthy kid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4582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think I’m a healthy kid,	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I often…	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 think, I should (must)….more.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I shouldn’t…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endParaRPr lang="en-GB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en-GB" sz="2800" b="1" dirty="0" smtClean="0">
                <a:solidFill>
                  <a:srgbClr val="C00000"/>
                </a:solidFill>
              </a:rPr>
              <a:t>                 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don’t think I’m a very healthy kid,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I…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think I shouldn’t…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should (must)…to be healthier.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Reflectio</a:t>
            </a:r>
            <a:r>
              <a:rPr lang="en-US" dirty="0">
                <a:solidFill>
                  <a:srgbClr val="C00000"/>
                </a:solidFill>
              </a:rPr>
              <a:t>n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202939"/>
              </p:ext>
            </p:extLst>
          </p:nvPr>
        </p:nvGraphicFramePr>
        <p:xfrm>
          <a:off x="304801" y="1447800"/>
          <a:ext cx="6705599" cy="464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399"/>
                <a:gridCol w="1380997"/>
                <a:gridCol w="1414504"/>
                <a:gridCol w="1471699"/>
              </a:tblGrid>
              <a:tr h="13944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Name :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excellent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good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so-so</a:t>
                      </a:r>
                      <a:endParaRPr lang="ru-RU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96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We can speak English…..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8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We have worked ….</a:t>
                      </a:r>
                      <a:endParaRPr lang="ru-RU" sz="14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8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The lesson was….</a:t>
                      </a:r>
                      <a:endParaRPr lang="ru-RU" sz="14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44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Now we know that  to have a healthy diet is…. 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7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851648" cy="504056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66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7848544" cy="2922240"/>
          </a:xfrm>
        </p:spPr>
        <p:txBody>
          <a:bodyPr/>
          <a:lstStyle/>
          <a:p>
            <a:r>
              <a:rPr lang="en-US" sz="4400" b="1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Our health depends on us. </a:t>
            </a:r>
            <a:endParaRPr lang="ru-RU" sz="4400" b="1" i="1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We should care about our </a:t>
            </a:r>
            <a:r>
              <a:rPr lang="en-US" sz="4400" b="1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ru-RU" sz="4400" b="1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4560323" cy="3041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</TotalTime>
  <Words>256</Words>
  <Application>Microsoft Office PowerPoint</Application>
  <PresentationFormat>Экран (4:3)</PresentationFormat>
  <Paragraphs>69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Текстура</vt:lpstr>
      <vt:lpstr> We Are What We Eat !</vt:lpstr>
      <vt:lpstr>Reading Comprehension: Going on a Diet.</vt:lpstr>
      <vt:lpstr> (Quantitative pronouns) many/much. a lot of, (a) few, (a) little </vt:lpstr>
      <vt:lpstr> 1. Underline the correct word. </vt:lpstr>
      <vt:lpstr> 1. Underline the correct word. </vt:lpstr>
      <vt:lpstr>Презентация PowerPoint</vt:lpstr>
      <vt:lpstr>Are you a healthy kid?</vt:lpstr>
      <vt:lpstr>Reflection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</dc:creator>
  <cp:lastModifiedBy>Карен</cp:lastModifiedBy>
  <cp:revision>174</cp:revision>
  <cp:lastPrinted>1601-01-01T00:00:00Z</cp:lastPrinted>
  <dcterms:created xsi:type="dcterms:W3CDTF">1601-01-01T00:00:00Z</dcterms:created>
  <dcterms:modified xsi:type="dcterms:W3CDTF">2023-02-12T17:32:33Z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