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B04F1-57BD-47CF-B14C-BDB064860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A65B24-172B-4B01-B1B2-78D9ED39C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4CF83-62F0-49F3-B659-43101C28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FC8356-BA3E-4CE3-A3EB-9EADE67A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F44392-7928-4D96-B7CB-01A789F8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43C98-9D55-4F1B-8209-D7CFFD1E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E55991-123E-446C-9A2D-08996C7F9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FC1F75-8AC8-49BC-BE44-C636010C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7C3C1-4F7A-4EB4-80A8-C666851C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4A3877-2B09-4FF4-9144-A5A55C95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5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29754C5-D428-4DB0-98A4-8A0EF51BA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A4BA6D-5987-4D03-9001-355592FE6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FE3713-C5DE-49FB-97BE-F2AB6102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B74225-62CC-4C12-91B3-2D30D885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2A6ECF-1525-4A1E-99F0-E9CB0B0B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6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EC2CA-B84C-4AA4-B050-5C2B4780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F7941F-C76F-4644-A853-3512DF0B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04F1D-12FC-4C4A-B31E-1BFF57F61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30D320-DC67-49A5-B59C-D2C6FD01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706F67-38DC-4A64-B65E-F2EC9384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4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F45E0-DAC2-45C2-BAED-050FF259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478B9E-EFBE-4C05-8D2C-F7840B5C5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C44EF6-6EE8-4DF7-AE3E-BFF02809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15C827-8274-4D9E-B113-A4E974EE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85800F-28F8-46D9-9E8A-CB8463E4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5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38BE5-968D-4D4B-B1D8-5A249C40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30649-52CE-47A2-986A-C8069EEB5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B7D516-4480-4B0D-A917-0C3729888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A293D4-2374-4189-B717-71F4327FF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960C19-7A0A-4E31-BE77-1E04B0E9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059FE7-F842-40E7-B17E-6F8E9993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0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D512C-DE14-42AA-A912-10045DD8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EF8F3-98AC-48C6-9D57-025BF1E19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90319E-A885-409C-8447-B2BF24BEE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9EAAA9-8BCB-49FD-BA74-83813BE0C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4B66AA-2F2E-4ED7-8A41-91D01A43B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E6424C-4AEE-4CC8-8A5A-DFE320D0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7B7EC7E-F876-4E24-BCB0-458199D4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1C0FBA-A5F8-46F7-BB23-0AA8D832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4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96E1C-5D5B-4B07-9F14-7E9B7F08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01C638-C715-4141-BE0B-6AEF93C7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02E2D7-0455-4280-B9B7-4CFFB25E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37A1B0-FABC-405E-89A1-FA59941E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903EC6-4339-4874-A72C-DD2C0BE6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4BA7C0-EE2E-4798-8AE9-D60A15C1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508CD2-4F69-4A11-A282-09F29163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3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C4982-B13C-47C5-AB53-91FBFE3B3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C2BF1D-784A-4E63-A69F-625DA3003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BA454C-4BB1-4E74-8D99-F2235EB4A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B76465-2B7C-443E-977F-8FA886A6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4B821D-D4DA-481D-888C-4F223C6D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AA3B4D-8E0F-4A64-BF89-8C8E8CD2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6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AD1DB-12E4-4CAF-B186-8E430D74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DE2F76-FEC8-4AB1-B7DC-E61FA8474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4E0176-698D-4B7E-84DF-337528FFC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4567DF-9C89-4FB8-BD28-67F63E85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EDB260-F2ED-461A-B1F0-087F36BD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0175D0-74D4-44BD-AE7B-70A556EC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9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D1FEA-BAE9-4097-BB54-7F278062A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FFAAA2-6953-4207-9D9F-9BB05B750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981BBF-FD17-4CF8-B548-BF31700E5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3051A-16C2-4906-A51C-0F13400370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73AFEF-3CB0-498B-B898-6CC74DB09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365B11-064D-4A66-959F-D868796B7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2A80-04ED-447B-9DFA-A715AF60C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28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KLs4ZvI9Tc" TargetMode="External"/><Relationship Id="rId2" Type="http://schemas.openxmlformats.org/officeDocument/2006/relationships/hyperlink" Target="https://youtu.be/8rOZotu0gL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youtu.be/5IFB074I7Q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78DA8-DD23-406D-979B-C9741D685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Подготовка к итоговой аттестации. Планиметрия. </a:t>
            </a:r>
            <a:br>
              <a:rPr lang="en-US" altLang="ru-RU" dirty="0"/>
            </a:br>
            <a:r>
              <a:rPr lang="ru-RU" altLang="ru-RU" dirty="0"/>
              <a:t>Четырехугольник.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0885F3-83D9-4E8A-B481-D6C8A1BEB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1866"/>
            <a:ext cx="9144000" cy="905933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/>
              <a:t>Никулина Л.Н.,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dirty="0"/>
              <a:t>Учитель математики МАОУ «МЛ №1»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9A96D3-F1C9-4AD5-8905-826E7D8CE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17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8FEA0-64AD-4BBE-8A95-450503C3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3DA2D0-2A69-4890-BDE1-F18C6A41ED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880" y="1690688"/>
                <a:ext cx="11744960" cy="448627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dirty="0"/>
                  <a:t>12. Точка пересечения биссектрис двух углов параллелограмма, прилежащих к одной стороне, принадлежит противоположной стороне. Меньшая сторона параллелограмма равна 5. Найдите его большую сторону. </a:t>
                </a:r>
              </a:p>
              <a:p>
                <a:r>
                  <a:rPr lang="ru-RU" dirty="0"/>
                  <a:t>13. В прямоугольнике расстояние от точки пересечения диагоналей до меньшей стороны на 1 больше, чем расстояние от нее до большей стороны. Периметр прямоугольника равен 28. Найдите меньшую сторону прямоугольника. </a:t>
                </a:r>
              </a:p>
              <a:p>
                <a:r>
                  <a:rPr lang="ru-RU" dirty="0"/>
                  <a:t>14. Диагонали ромба относятся как 3 : 4. Периметр ромба равен 200. Найдите высоту ромба. </a:t>
                </a:r>
              </a:p>
              <a:p>
                <a:r>
                  <a:rPr lang="ru-RU" dirty="0"/>
                  <a:t>15. Основания равнобедренной трапеции равны 7 и 51. Тангенс острого угла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dirty="0"/>
                  <a:t>. Найдите высоту трапеции.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3DA2D0-2A69-4890-BDE1-F18C6A41ED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1690688"/>
                <a:ext cx="11744960" cy="4486275"/>
              </a:xfrm>
              <a:blipFill>
                <a:blip r:embed="rId2"/>
                <a:stretch>
                  <a:fillRect l="-778" t="-2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00992C-3D65-4D96-95A4-BEECD120C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03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8FEA0-64AD-4BBE-8A95-450503C3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Ответы: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77E924E-7BC4-489D-8216-4C801291F8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372482"/>
              </p:ext>
            </p:extLst>
          </p:nvPr>
        </p:nvGraphicFramePr>
        <p:xfrm>
          <a:off x="914400" y="1825624"/>
          <a:ext cx="10439400" cy="27362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38250">
                  <a:extLst>
                    <a:ext uri="{9D8B030D-6E8A-4147-A177-3AD203B41FA5}">
                      <a16:colId xmlns:a16="http://schemas.microsoft.com/office/drawing/2014/main" val="171783507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9977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4490678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6558998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3381542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341182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2374735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85699267"/>
                    </a:ext>
                  </a:extLst>
                </a:gridCol>
              </a:tblGrid>
              <a:tr h="684054">
                <a:tc>
                  <a:txBody>
                    <a:bodyPr/>
                    <a:lstStyle/>
                    <a:p>
                      <a:r>
                        <a:rPr lang="ru-RU" dirty="0"/>
                        <a:t>Вопрос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684063"/>
                  </a:ext>
                </a:extLst>
              </a:tr>
              <a:tr h="684054">
                <a:tc>
                  <a:txBody>
                    <a:bodyPr/>
                    <a:lstStyle/>
                    <a:p>
                      <a:r>
                        <a:rPr lang="ru-RU" dirty="0"/>
                        <a:t>Ответ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727503"/>
                  </a:ext>
                </a:extLst>
              </a:tr>
              <a:tr h="6840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243852"/>
                  </a:ext>
                </a:extLst>
              </a:tr>
              <a:tr h="684054"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45051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00992C-3D65-4D96-95A4-BEECD120C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48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21A10-305A-4CF5-A965-4D2DBD79D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Подсказки: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A5D5F8-86A5-4318-8437-F1250721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1). № 5,6,7,9,13 (прямоугольник, квадрат)</a:t>
            </a:r>
          </a:p>
          <a:p>
            <a:r>
              <a:rPr lang="en-US" dirty="0">
                <a:hlinkClick r:id="rId2"/>
              </a:rPr>
              <a:t>https://youtu.be/8rOZotu0gLE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2). № 1,2,3,8,11,12 (параллелограмм)</a:t>
            </a:r>
          </a:p>
          <a:p>
            <a:r>
              <a:rPr lang="en-US" dirty="0">
                <a:hlinkClick r:id="rId3"/>
              </a:rPr>
              <a:t>https://youtu.be/SKLs4ZvI9Tc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3). № 4,10,14,15 (ромб, трапеция)</a:t>
            </a:r>
          </a:p>
          <a:p>
            <a:r>
              <a:rPr lang="en-US" dirty="0">
                <a:hlinkClick r:id="rId4"/>
              </a:rPr>
              <a:t>https://youtu.be/5IFB074I7Qk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267D0E-B86E-4113-BFFF-2BF3D6FD5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57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8FEA0-64AD-4BBE-8A95-450503C3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четырехугольников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DA2D0-2A69-4890-BDE1-F18C6A41E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00992C-3D65-4D96-95A4-BEECD120C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EEDC8A0-D136-46BA-AFD5-BA1AA4FC956E}"/>
              </a:ext>
            </a:extLst>
          </p:cNvPr>
          <p:cNvCxnSpPr/>
          <p:nvPr/>
        </p:nvCxnSpPr>
        <p:spPr>
          <a:xfrm>
            <a:off x="1433384" y="2454876"/>
            <a:ext cx="0" cy="10544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CA58D3F-1E47-45C2-AECF-F1E6449E471A}"/>
              </a:ext>
            </a:extLst>
          </p:cNvPr>
          <p:cNvCxnSpPr>
            <a:cxnSpLocks/>
          </p:cNvCxnSpPr>
          <p:nvPr/>
        </p:nvCxnSpPr>
        <p:spPr>
          <a:xfrm>
            <a:off x="1433384" y="2454876"/>
            <a:ext cx="95970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6CCA281-86B9-4772-AF7E-19AF5C3D2360}"/>
              </a:ext>
            </a:extLst>
          </p:cNvPr>
          <p:cNvCxnSpPr>
            <a:cxnSpLocks/>
          </p:cNvCxnSpPr>
          <p:nvPr/>
        </p:nvCxnSpPr>
        <p:spPr>
          <a:xfrm flipH="1">
            <a:off x="1433384" y="3517557"/>
            <a:ext cx="95970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BE937FB-601E-4527-8CBC-352F152258AA}"/>
              </a:ext>
            </a:extLst>
          </p:cNvPr>
          <p:cNvCxnSpPr/>
          <p:nvPr/>
        </p:nvCxnSpPr>
        <p:spPr>
          <a:xfrm>
            <a:off x="2393092" y="2454876"/>
            <a:ext cx="0" cy="10544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BFB9B0D-279D-45A8-8B70-41F09CD316A0}"/>
              </a:ext>
            </a:extLst>
          </p:cNvPr>
          <p:cNvCxnSpPr>
            <a:cxnSpLocks/>
          </p:cNvCxnSpPr>
          <p:nvPr/>
        </p:nvCxnSpPr>
        <p:spPr>
          <a:xfrm>
            <a:off x="1433384" y="4131646"/>
            <a:ext cx="1606378" cy="62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816EF3E-AE43-493E-A411-9E4C8BDC9C07}"/>
              </a:ext>
            </a:extLst>
          </p:cNvPr>
          <p:cNvCxnSpPr>
            <a:cxnSpLocks/>
          </p:cNvCxnSpPr>
          <p:nvPr/>
        </p:nvCxnSpPr>
        <p:spPr>
          <a:xfrm>
            <a:off x="1433384" y="5200630"/>
            <a:ext cx="1606378" cy="62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91BE104-38FA-4EB6-9109-C4A05846EDA2}"/>
              </a:ext>
            </a:extLst>
          </p:cNvPr>
          <p:cNvCxnSpPr/>
          <p:nvPr/>
        </p:nvCxnSpPr>
        <p:spPr>
          <a:xfrm flipV="1">
            <a:off x="1433384" y="4137949"/>
            <a:ext cx="0" cy="106268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7F51590D-3981-4603-9CBA-2A8C444EED20}"/>
              </a:ext>
            </a:extLst>
          </p:cNvPr>
          <p:cNvCxnSpPr/>
          <p:nvPr/>
        </p:nvCxnSpPr>
        <p:spPr>
          <a:xfrm>
            <a:off x="3062004" y="4131646"/>
            <a:ext cx="0" cy="1068984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73BBCF0-0318-4F55-8A90-2E57BFD01FD8}"/>
              </a:ext>
            </a:extLst>
          </p:cNvPr>
          <p:cNvCxnSpPr/>
          <p:nvPr/>
        </p:nvCxnSpPr>
        <p:spPr>
          <a:xfrm>
            <a:off x="4643120" y="2454876"/>
            <a:ext cx="15544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43085F6F-4701-4E3D-9D85-CB2D8FC7FCA7}"/>
              </a:ext>
            </a:extLst>
          </p:cNvPr>
          <p:cNvCxnSpPr/>
          <p:nvPr/>
        </p:nvCxnSpPr>
        <p:spPr>
          <a:xfrm>
            <a:off x="4155440" y="3429000"/>
            <a:ext cx="15544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2A65858-6800-45C9-9426-E8DF1B34FA67}"/>
              </a:ext>
            </a:extLst>
          </p:cNvPr>
          <p:cNvCxnSpPr/>
          <p:nvPr/>
        </p:nvCxnSpPr>
        <p:spPr>
          <a:xfrm flipH="1">
            <a:off x="4175760" y="2454876"/>
            <a:ext cx="467360" cy="9741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DFDD54CC-41FF-4765-9DE7-6C3BFD8DAF5A}"/>
              </a:ext>
            </a:extLst>
          </p:cNvPr>
          <p:cNvCxnSpPr/>
          <p:nvPr/>
        </p:nvCxnSpPr>
        <p:spPr>
          <a:xfrm flipH="1">
            <a:off x="5709920" y="2454876"/>
            <a:ext cx="487680" cy="9741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BE67B100-663E-474C-B999-C8BD07FFE102}"/>
              </a:ext>
            </a:extLst>
          </p:cNvPr>
          <p:cNvCxnSpPr/>
          <p:nvPr/>
        </p:nvCxnSpPr>
        <p:spPr>
          <a:xfrm flipH="1">
            <a:off x="8534400" y="2541224"/>
            <a:ext cx="457200" cy="1283067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B9BB3-1384-46B9-94A9-73B79A00ADFD}"/>
              </a:ext>
            </a:extLst>
          </p:cNvPr>
          <p:cNvCxnSpPr>
            <a:cxnSpLocks/>
          </p:cNvCxnSpPr>
          <p:nvPr/>
        </p:nvCxnSpPr>
        <p:spPr>
          <a:xfrm>
            <a:off x="8534400" y="3855395"/>
            <a:ext cx="595597" cy="1251963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9198384-A97A-4C0C-8178-AA7901DE16CB}"/>
              </a:ext>
            </a:extLst>
          </p:cNvPr>
          <p:cNvCxnSpPr>
            <a:cxnSpLocks/>
          </p:cNvCxnSpPr>
          <p:nvPr/>
        </p:nvCxnSpPr>
        <p:spPr>
          <a:xfrm flipH="1">
            <a:off x="9129585" y="3824291"/>
            <a:ext cx="379349" cy="1301296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3471140-784D-4B7D-91BC-933CD51E5FE3}"/>
              </a:ext>
            </a:extLst>
          </p:cNvPr>
          <p:cNvCxnSpPr>
            <a:cxnSpLocks/>
          </p:cNvCxnSpPr>
          <p:nvPr/>
        </p:nvCxnSpPr>
        <p:spPr>
          <a:xfrm>
            <a:off x="9022080" y="2541224"/>
            <a:ext cx="486854" cy="131417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8ADA36D8-49F4-40DE-8EC3-378D9704067C}"/>
              </a:ext>
            </a:extLst>
          </p:cNvPr>
          <p:cNvCxnSpPr/>
          <p:nvPr/>
        </p:nvCxnSpPr>
        <p:spPr>
          <a:xfrm>
            <a:off x="5324665" y="4481376"/>
            <a:ext cx="1767015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7AF445EA-BFA3-4934-B0FD-8A2B0C2167E9}"/>
              </a:ext>
            </a:extLst>
          </p:cNvPr>
          <p:cNvCxnSpPr/>
          <p:nvPr/>
        </p:nvCxnSpPr>
        <p:spPr>
          <a:xfrm>
            <a:off x="4643120" y="5557520"/>
            <a:ext cx="2804160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C1B6DFEF-4242-4F01-A9E9-8850562286B8}"/>
              </a:ext>
            </a:extLst>
          </p:cNvPr>
          <p:cNvCxnSpPr/>
          <p:nvPr/>
        </p:nvCxnSpPr>
        <p:spPr>
          <a:xfrm flipH="1">
            <a:off x="4643120" y="4481376"/>
            <a:ext cx="681545" cy="1076144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7D9F1532-405E-4F44-9FE8-3ED376FC361A}"/>
              </a:ext>
            </a:extLst>
          </p:cNvPr>
          <p:cNvCxnSpPr/>
          <p:nvPr/>
        </p:nvCxnSpPr>
        <p:spPr>
          <a:xfrm>
            <a:off x="7091680" y="4481375"/>
            <a:ext cx="355600" cy="1076145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2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9249B-877F-4D75-A88B-FDC50C49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Параллелограмм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7892B-3DDB-42B3-B5AC-BA8A8009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3F1A91-708D-4BC9-8E70-26B546AFD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B199FCA-00E8-41A6-A3FA-5F1A86C1EB3B}"/>
              </a:ext>
            </a:extLst>
          </p:cNvPr>
          <p:cNvCxnSpPr/>
          <p:nvPr/>
        </p:nvCxnSpPr>
        <p:spPr>
          <a:xfrm>
            <a:off x="1493520" y="2611120"/>
            <a:ext cx="252984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5178584-03A4-4563-A4A3-4CDEE4D3B71F}"/>
              </a:ext>
            </a:extLst>
          </p:cNvPr>
          <p:cNvCxnSpPr/>
          <p:nvPr/>
        </p:nvCxnSpPr>
        <p:spPr>
          <a:xfrm>
            <a:off x="838200" y="4196080"/>
            <a:ext cx="252984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4E7A621-1139-4007-8BED-D4BCA23E6422}"/>
              </a:ext>
            </a:extLst>
          </p:cNvPr>
          <p:cNvCxnSpPr/>
          <p:nvPr/>
        </p:nvCxnSpPr>
        <p:spPr>
          <a:xfrm flipH="1">
            <a:off x="838200" y="2611120"/>
            <a:ext cx="655320" cy="1584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2C65D87-2568-4B4C-9BB5-AB86197F82AD}"/>
              </a:ext>
            </a:extLst>
          </p:cNvPr>
          <p:cNvCxnSpPr/>
          <p:nvPr/>
        </p:nvCxnSpPr>
        <p:spPr>
          <a:xfrm flipH="1">
            <a:off x="3368040" y="2611120"/>
            <a:ext cx="655320" cy="1584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127C356-C5FE-448F-8D3D-E79E84823F52}"/>
              </a:ext>
            </a:extLst>
          </p:cNvPr>
          <p:cNvCxnSpPr/>
          <p:nvPr/>
        </p:nvCxnSpPr>
        <p:spPr>
          <a:xfrm>
            <a:off x="1493520" y="2611120"/>
            <a:ext cx="1874520" cy="158496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D129CDE-57A3-4AAF-8A44-A426E20EFA96}"/>
              </a:ext>
            </a:extLst>
          </p:cNvPr>
          <p:cNvCxnSpPr/>
          <p:nvPr/>
        </p:nvCxnSpPr>
        <p:spPr>
          <a:xfrm flipV="1">
            <a:off x="838200" y="2611120"/>
            <a:ext cx="3185160" cy="158496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C0EC835-4ECF-4026-A5A9-2675A5A3A262}"/>
              </a:ext>
            </a:extLst>
          </p:cNvPr>
          <p:cNvCxnSpPr/>
          <p:nvPr/>
        </p:nvCxnSpPr>
        <p:spPr>
          <a:xfrm>
            <a:off x="1493520" y="2611120"/>
            <a:ext cx="0" cy="158496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912CD1B-C524-43BB-99DD-F2D68E08B410}"/>
              </a:ext>
            </a:extLst>
          </p:cNvPr>
          <p:cNvCxnSpPr/>
          <p:nvPr/>
        </p:nvCxnSpPr>
        <p:spPr>
          <a:xfrm>
            <a:off x="1493520" y="2611120"/>
            <a:ext cx="2214880" cy="70104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3276D407-B35A-4748-866E-D31656AAA618}"/>
              </a:ext>
            </a:extLst>
          </p:cNvPr>
          <p:cNvCxnSpPr/>
          <p:nvPr/>
        </p:nvCxnSpPr>
        <p:spPr>
          <a:xfrm>
            <a:off x="1493520" y="3972560"/>
            <a:ext cx="2235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688B6E7-6BE2-4F81-99DA-6C55D00C129E}"/>
              </a:ext>
            </a:extLst>
          </p:cNvPr>
          <p:cNvCxnSpPr/>
          <p:nvPr/>
        </p:nvCxnSpPr>
        <p:spPr>
          <a:xfrm flipV="1">
            <a:off x="1696720" y="4013200"/>
            <a:ext cx="0" cy="18288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2B7F9BC-A8E1-493B-9C91-76C755B90542}"/>
              </a:ext>
            </a:extLst>
          </p:cNvPr>
          <p:cNvCxnSpPr/>
          <p:nvPr/>
        </p:nvCxnSpPr>
        <p:spPr>
          <a:xfrm flipH="1">
            <a:off x="3261360" y="3220720"/>
            <a:ext cx="106680" cy="20828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2F10AF45-2007-496D-90DE-729C4C2DFAF8}"/>
              </a:ext>
            </a:extLst>
          </p:cNvPr>
          <p:cNvCxnSpPr/>
          <p:nvPr/>
        </p:nvCxnSpPr>
        <p:spPr>
          <a:xfrm flipH="1" flipV="1">
            <a:off x="3230880" y="3429000"/>
            <a:ext cx="365760" cy="1168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Дуга 27">
            <a:extLst>
              <a:ext uri="{FF2B5EF4-FFF2-40B4-BE49-F238E27FC236}">
                <a16:creationId xmlns:a16="http://schemas.microsoft.com/office/drawing/2014/main" id="{63158DA4-5923-4683-9BF9-9864623BD073}"/>
              </a:ext>
            </a:extLst>
          </p:cNvPr>
          <p:cNvSpPr/>
          <p:nvPr/>
        </p:nvSpPr>
        <p:spPr>
          <a:xfrm>
            <a:off x="530860" y="3784603"/>
            <a:ext cx="894080" cy="82295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>
            <a:extLst>
              <a:ext uri="{FF2B5EF4-FFF2-40B4-BE49-F238E27FC236}">
                <a16:creationId xmlns:a16="http://schemas.microsoft.com/office/drawing/2014/main" id="{71A44AED-35FC-4971-974A-E63F444EAE6D}"/>
              </a:ext>
            </a:extLst>
          </p:cNvPr>
          <p:cNvSpPr/>
          <p:nvPr/>
        </p:nvSpPr>
        <p:spPr>
          <a:xfrm rot="5400000">
            <a:off x="892810" y="2179323"/>
            <a:ext cx="894080" cy="822956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>
            <a:extLst>
              <a:ext uri="{FF2B5EF4-FFF2-40B4-BE49-F238E27FC236}">
                <a16:creationId xmlns:a16="http://schemas.microsoft.com/office/drawing/2014/main" id="{18844F54-B7DB-40F5-92C4-B9C2F250B308}"/>
              </a:ext>
            </a:extLst>
          </p:cNvPr>
          <p:cNvSpPr/>
          <p:nvPr/>
        </p:nvSpPr>
        <p:spPr>
          <a:xfrm rot="5400000">
            <a:off x="768351" y="2095505"/>
            <a:ext cx="1142997" cy="103123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58DE44D-48FF-4895-B7BA-C072CFACD866}"/>
                  </a:ext>
                </a:extLst>
              </p:cNvPr>
              <p:cNvSpPr txBox="1"/>
              <p:nvPr/>
            </p:nvSpPr>
            <p:spPr>
              <a:xfrm>
                <a:off x="5603240" y="2350314"/>
                <a:ext cx="3446779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58DE44D-48FF-4895-B7BA-C072CFACD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240" y="2350314"/>
                <a:ext cx="3446779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FDC993-D6C0-4B23-B65A-042008CB9999}"/>
                  </a:ext>
                </a:extLst>
              </p:cNvPr>
              <p:cNvSpPr txBox="1"/>
              <p:nvPr/>
            </p:nvSpPr>
            <p:spPr>
              <a:xfrm>
                <a:off x="5435600" y="4001294"/>
                <a:ext cx="547624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FDC993-D6C0-4B23-B65A-042008CB9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600" y="4001294"/>
                <a:ext cx="5476240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FCFACF9-E271-42DA-937A-D13D6AB71AEA}"/>
                  </a:ext>
                </a:extLst>
              </p:cNvPr>
              <p:cNvSpPr txBox="1"/>
              <p:nvPr/>
            </p:nvSpPr>
            <p:spPr>
              <a:xfrm>
                <a:off x="1542417" y="4165342"/>
                <a:ext cx="168782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FCFACF9-E271-42DA-937A-D13D6AB71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417" y="4165342"/>
                <a:ext cx="1687829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CBB6054-3EAF-4777-9FE7-C3F841585FC3}"/>
                  </a:ext>
                </a:extLst>
              </p:cNvPr>
              <p:cNvSpPr txBox="1"/>
              <p:nvPr/>
            </p:nvSpPr>
            <p:spPr>
              <a:xfrm>
                <a:off x="293370" y="2901071"/>
                <a:ext cx="82296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CBB6054-3EAF-4777-9FE7-C3F841585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" y="2901071"/>
                <a:ext cx="82296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0C606C9-245B-49DB-AA5D-38A84C8F0BAA}"/>
                  </a:ext>
                </a:extLst>
              </p:cNvPr>
              <p:cNvSpPr txBox="1"/>
              <p:nvPr/>
            </p:nvSpPr>
            <p:spPr>
              <a:xfrm>
                <a:off x="1097281" y="3139897"/>
                <a:ext cx="91567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0C606C9-245B-49DB-AA5D-38A84C8F0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1" y="3139897"/>
                <a:ext cx="91567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72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3" grpId="0"/>
      <p:bldP spid="35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27749-C9AC-4041-94C3-28FA2BD8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Квадрат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2493F-98CD-443B-80FE-AE5B75D5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47E00E-76C1-4C3B-AC62-47EE2B1C4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5461DE9-B51E-4841-BC6E-6114B9BBE066}"/>
              </a:ext>
            </a:extLst>
          </p:cNvPr>
          <p:cNvCxnSpPr/>
          <p:nvPr/>
        </p:nvCxnSpPr>
        <p:spPr>
          <a:xfrm>
            <a:off x="1076960" y="2367280"/>
            <a:ext cx="2336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2D00EA6-4F5E-4089-ABA8-58EBF3F473DD}"/>
              </a:ext>
            </a:extLst>
          </p:cNvPr>
          <p:cNvCxnSpPr/>
          <p:nvPr/>
        </p:nvCxnSpPr>
        <p:spPr>
          <a:xfrm>
            <a:off x="1066800" y="2367280"/>
            <a:ext cx="0" cy="2194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30B342E-5368-4AF8-BA98-E12EB11781F2}"/>
              </a:ext>
            </a:extLst>
          </p:cNvPr>
          <p:cNvCxnSpPr/>
          <p:nvPr/>
        </p:nvCxnSpPr>
        <p:spPr>
          <a:xfrm>
            <a:off x="3413760" y="2367280"/>
            <a:ext cx="0" cy="2225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941D9DE-CDEC-4505-BFAC-BEB658952EE0}"/>
              </a:ext>
            </a:extLst>
          </p:cNvPr>
          <p:cNvCxnSpPr/>
          <p:nvPr/>
        </p:nvCxnSpPr>
        <p:spPr>
          <a:xfrm>
            <a:off x="1066800" y="4561840"/>
            <a:ext cx="23469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CC1CB06-1452-4B06-B496-A086720631FB}"/>
              </a:ext>
            </a:extLst>
          </p:cNvPr>
          <p:cNvCxnSpPr/>
          <p:nvPr/>
        </p:nvCxnSpPr>
        <p:spPr>
          <a:xfrm>
            <a:off x="1066800" y="4196080"/>
            <a:ext cx="314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1A44AD6-7800-463F-ADE0-52BF6A3E873C}"/>
              </a:ext>
            </a:extLst>
          </p:cNvPr>
          <p:cNvCxnSpPr/>
          <p:nvPr/>
        </p:nvCxnSpPr>
        <p:spPr>
          <a:xfrm flipV="1">
            <a:off x="1381760" y="4196080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CB3B8E57-5346-4594-87B7-62DBCB905E2A}"/>
              </a:ext>
            </a:extLst>
          </p:cNvPr>
          <p:cNvCxnSpPr/>
          <p:nvPr/>
        </p:nvCxnSpPr>
        <p:spPr>
          <a:xfrm>
            <a:off x="2184400" y="4450080"/>
            <a:ext cx="212725" cy="25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A438D584-8885-4E81-9717-FD2E0AFEF8B2}"/>
              </a:ext>
            </a:extLst>
          </p:cNvPr>
          <p:cNvCxnSpPr/>
          <p:nvPr/>
        </p:nvCxnSpPr>
        <p:spPr>
          <a:xfrm>
            <a:off x="949959" y="3357880"/>
            <a:ext cx="212725" cy="25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6FCB490-2205-45A8-8B6E-98487183BD21}"/>
              </a:ext>
            </a:extLst>
          </p:cNvPr>
          <p:cNvCxnSpPr/>
          <p:nvPr/>
        </p:nvCxnSpPr>
        <p:spPr>
          <a:xfrm>
            <a:off x="2240280" y="2240280"/>
            <a:ext cx="212725" cy="25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1756BAF-3BF8-4499-83FC-075709B7565D}"/>
              </a:ext>
            </a:extLst>
          </p:cNvPr>
          <p:cNvCxnSpPr/>
          <p:nvPr/>
        </p:nvCxnSpPr>
        <p:spPr>
          <a:xfrm>
            <a:off x="3307397" y="3378200"/>
            <a:ext cx="212725" cy="25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B1D41CC-0040-4A52-9354-377197B94FFF}"/>
              </a:ext>
            </a:extLst>
          </p:cNvPr>
          <p:cNvCxnSpPr/>
          <p:nvPr/>
        </p:nvCxnSpPr>
        <p:spPr>
          <a:xfrm>
            <a:off x="3068320" y="4196080"/>
            <a:ext cx="345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76EE0C24-79BD-4930-B5AF-029D6F221D3F}"/>
              </a:ext>
            </a:extLst>
          </p:cNvPr>
          <p:cNvCxnSpPr/>
          <p:nvPr/>
        </p:nvCxnSpPr>
        <p:spPr>
          <a:xfrm>
            <a:off x="3078480" y="4196080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918663A5-644C-4B53-813D-8DF1AA483FD6}"/>
              </a:ext>
            </a:extLst>
          </p:cNvPr>
          <p:cNvCxnSpPr/>
          <p:nvPr/>
        </p:nvCxnSpPr>
        <p:spPr>
          <a:xfrm>
            <a:off x="1076960" y="2367280"/>
            <a:ext cx="2336799" cy="21945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B0A53585-C0A7-43CC-9B7D-77EE4762E0C4}"/>
              </a:ext>
            </a:extLst>
          </p:cNvPr>
          <p:cNvCxnSpPr/>
          <p:nvPr/>
        </p:nvCxnSpPr>
        <p:spPr>
          <a:xfrm flipH="1">
            <a:off x="1076959" y="2367279"/>
            <a:ext cx="2326321" cy="22098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EC3A760-E7B3-4FFE-A52E-38F46704A93E}"/>
                  </a:ext>
                </a:extLst>
              </p:cNvPr>
              <p:cNvSpPr txBox="1"/>
              <p:nvPr/>
            </p:nvSpPr>
            <p:spPr>
              <a:xfrm>
                <a:off x="3819204" y="2309614"/>
                <a:ext cx="609600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EC3A760-E7B3-4FFE-A52E-38F46704A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204" y="2309614"/>
                <a:ext cx="609600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16D2C61-D550-41D3-943B-9C5553A5BA5F}"/>
                  </a:ext>
                </a:extLst>
              </p:cNvPr>
              <p:cNvSpPr txBox="1"/>
              <p:nvPr/>
            </p:nvSpPr>
            <p:spPr>
              <a:xfrm>
                <a:off x="1483679" y="4759961"/>
                <a:ext cx="1250634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16D2C61-D550-41D3-943B-9C5553A5B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679" y="4759961"/>
                <a:ext cx="1250634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A34D754-AA2E-43AD-B5E9-9DFA64201116}"/>
                  </a:ext>
                </a:extLst>
              </p:cNvPr>
              <p:cNvSpPr txBox="1"/>
              <p:nvPr/>
            </p:nvSpPr>
            <p:spPr>
              <a:xfrm>
                <a:off x="5042855" y="4561840"/>
                <a:ext cx="3322955" cy="1124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A34D754-AA2E-43AD-B5E9-9DFA64201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855" y="4561840"/>
                <a:ext cx="3322955" cy="11243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2F8381F-EC34-4B52-A177-F8EABB7CF87A}"/>
                  </a:ext>
                </a:extLst>
              </p:cNvPr>
              <p:cNvSpPr txBox="1"/>
              <p:nvPr/>
            </p:nvSpPr>
            <p:spPr>
              <a:xfrm>
                <a:off x="3819204" y="3373120"/>
                <a:ext cx="609600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6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6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2F8381F-EC34-4B52-A177-F8EABB7CF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204" y="3373120"/>
                <a:ext cx="6096000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5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A8395-5839-42CE-83EB-971DA23A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Прямоугольник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0FC7B0-5598-4836-AB21-B9F08CEC1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EDAF2FC-80D7-4F9E-8687-AAD50E8D4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E7F8DEA-5266-4066-9581-5841D54F9A29}"/>
              </a:ext>
            </a:extLst>
          </p:cNvPr>
          <p:cNvCxnSpPr/>
          <p:nvPr/>
        </p:nvCxnSpPr>
        <p:spPr>
          <a:xfrm>
            <a:off x="1188720" y="2519680"/>
            <a:ext cx="0" cy="19608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0360697-8319-430D-B2C9-90BA1D4D918D}"/>
              </a:ext>
            </a:extLst>
          </p:cNvPr>
          <p:cNvCxnSpPr/>
          <p:nvPr/>
        </p:nvCxnSpPr>
        <p:spPr>
          <a:xfrm>
            <a:off x="3667760" y="2519680"/>
            <a:ext cx="0" cy="19608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CF28789-B750-44B9-A2D8-8F0B06B15305}"/>
              </a:ext>
            </a:extLst>
          </p:cNvPr>
          <p:cNvCxnSpPr/>
          <p:nvPr/>
        </p:nvCxnSpPr>
        <p:spPr>
          <a:xfrm>
            <a:off x="1188720" y="2519680"/>
            <a:ext cx="2489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2D32BA6-2395-436C-88EE-46DFBD54275A}"/>
              </a:ext>
            </a:extLst>
          </p:cNvPr>
          <p:cNvCxnSpPr/>
          <p:nvPr/>
        </p:nvCxnSpPr>
        <p:spPr>
          <a:xfrm>
            <a:off x="1188720" y="4480560"/>
            <a:ext cx="2479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FA9C5A2-E273-4629-ADB4-17F3203687AF}"/>
              </a:ext>
            </a:extLst>
          </p:cNvPr>
          <p:cNvCxnSpPr/>
          <p:nvPr/>
        </p:nvCxnSpPr>
        <p:spPr>
          <a:xfrm>
            <a:off x="1188720" y="4226560"/>
            <a:ext cx="20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7F86DDEC-D52C-4220-B33E-152B7DEF2442}"/>
              </a:ext>
            </a:extLst>
          </p:cNvPr>
          <p:cNvCxnSpPr/>
          <p:nvPr/>
        </p:nvCxnSpPr>
        <p:spPr>
          <a:xfrm flipV="1">
            <a:off x="1422400" y="4226560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CA541DF-D817-4C18-8672-6F501EBED612}"/>
              </a:ext>
            </a:extLst>
          </p:cNvPr>
          <p:cNvCxnSpPr/>
          <p:nvPr/>
        </p:nvCxnSpPr>
        <p:spPr>
          <a:xfrm flipH="1">
            <a:off x="2255520" y="2387600"/>
            <a:ext cx="141605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774DA46-630B-45A8-96FF-68CB83E0F439}"/>
              </a:ext>
            </a:extLst>
          </p:cNvPr>
          <p:cNvCxnSpPr/>
          <p:nvPr/>
        </p:nvCxnSpPr>
        <p:spPr>
          <a:xfrm flipH="1">
            <a:off x="1127759" y="3210402"/>
            <a:ext cx="141605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8D99CDB-3A2D-4FD0-8EB7-5EAB14FA7C71}"/>
              </a:ext>
            </a:extLst>
          </p:cNvPr>
          <p:cNvCxnSpPr/>
          <p:nvPr/>
        </p:nvCxnSpPr>
        <p:spPr>
          <a:xfrm flipH="1">
            <a:off x="1147761" y="3439002"/>
            <a:ext cx="141605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6CF138D-4706-4F08-908E-D915AF6C81BC}"/>
              </a:ext>
            </a:extLst>
          </p:cNvPr>
          <p:cNvCxnSpPr/>
          <p:nvPr/>
        </p:nvCxnSpPr>
        <p:spPr>
          <a:xfrm flipH="1">
            <a:off x="2336164" y="4323080"/>
            <a:ext cx="141605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3A5D5A1-17E8-4741-9956-E69B1A742541}"/>
              </a:ext>
            </a:extLst>
          </p:cNvPr>
          <p:cNvCxnSpPr/>
          <p:nvPr/>
        </p:nvCxnSpPr>
        <p:spPr>
          <a:xfrm flipH="1">
            <a:off x="3616959" y="3365184"/>
            <a:ext cx="141605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FCC148AD-F018-4E8C-8E2C-2C8FF90FF715}"/>
              </a:ext>
            </a:extLst>
          </p:cNvPr>
          <p:cNvCxnSpPr/>
          <p:nvPr/>
        </p:nvCxnSpPr>
        <p:spPr>
          <a:xfrm flipH="1">
            <a:off x="3607117" y="3185160"/>
            <a:ext cx="141605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80020036-79B7-43EA-A334-12FC3B9233AB}"/>
              </a:ext>
            </a:extLst>
          </p:cNvPr>
          <p:cNvCxnSpPr/>
          <p:nvPr/>
        </p:nvCxnSpPr>
        <p:spPr>
          <a:xfrm>
            <a:off x="1188720" y="2519680"/>
            <a:ext cx="2479040" cy="196088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3F92C2BB-A603-4C97-B49F-70752E547EEA}"/>
              </a:ext>
            </a:extLst>
          </p:cNvPr>
          <p:cNvCxnSpPr/>
          <p:nvPr/>
        </p:nvCxnSpPr>
        <p:spPr>
          <a:xfrm flipV="1">
            <a:off x="1188720" y="2513647"/>
            <a:ext cx="2479040" cy="196088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04FBD7-2BD3-4953-B3A9-566D0DCB258E}"/>
                  </a:ext>
                </a:extLst>
              </p:cNvPr>
              <p:cNvSpPr txBox="1"/>
              <p:nvPr/>
            </p:nvSpPr>
            <p:spPr>
              <a:xfrm>
                <a:off x="5666739" y="3179764"/>
                <a:ext cx="3688081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6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66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6600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04FBD7-2BD3-4953-B3A9-566D0DCB2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739" y="3179764"/>
                <a:ext cx="368808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809290E-091D-4C02-97AB-6B14ECCBD311}"/>
                  </a:ext>
                </a:extLst>
              </p:cNvPr>
              <p:cNvSpPr txBox="1"/>
              <p:nvPr/>
            </p:nvSpPr>
            <p:spPr>
              <a:xfrm>
                <a:off x="1391920" y="4859506"/>
                <a:ext cx="1686241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809290E-091D-4C02-97AB-6B14ECCBD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920" y="4859506"/>
                <a:ext cx="1686241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69CF111-7E31-4C8F-924F-7D9388022B21}"/>
                  </a:ext>
                </a:extLst>
              </p:cNvPr>
              <p:cNvSpPr txBox="1"/>
              <p:nvPr/>
            </p:nvSpPr>
            <p:spPr>
              <a:xfrm>
                <a:off x="3075781" y="3014832"/>
                <a:ext cx="222504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69CF111-7E31-4C8F-924F-7D9388022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781" y="3014832"/>
                <a:ext cx="2225040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Дуга 28">
            <a:extLst>
              <a:ext uri="{FF2B5EF4-FFF2-40B4-BE49-F238E27FC236}">
                <a16:creationId xmlns:a16="http://schemas.microsoft.com/office/drawing/2014/main" id="{9C8E0AFC-D5D7-4B9E-A2C9-AEC031B7BDA2}"/>
              </a:ext>
            </a:extLst>
          </p:cNvPr>
          <p:cNvSpPr/>
          <p:nvPr/>
        </p:nvSpPr>
        <p:spPr>
          <a:xfrm rot="3322546">
            <a:off x="1276839" y="2373920"/>
            <a:ext cx="656658" cy="65829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>
            <a:extLst>
              <a:ext uri="{FF2B5EF4-FFF2-40B4-BE49-F238E27FC236}">
                <a16:creationId xmlns:a16="http://schemas.microsoft.com/office/drawing/2014/main" id="{D953B252-B129-4F23-80B6-D205FEF0233F}"/>
              </a:ext>
            </a:extLst>
          </p:cNvPr>
          <p:cNvSpPr/>
          <p:nvPr/>
        </p:nvSpPr>
        <p:spPr>
          <a:xfrm rot="15273376">
            <a:off x="2842227" y="4114418"/>
            <a:ext cx="726852" cy="59004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9249B-877F-4D75-A88B-FDC50C49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Ромб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7892B-3DDB-42B3-B5AC-BA8A8009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3F1A91-708D-4BC9-8E70-26B546AFD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296541E-9E4E-4B22-A72F-1DB350A2BB9B}"/>
              </a:ext>
            </a:extLst>
          </p:cNvPr>
          <p:cNvCxnSpPr/>
          <p:nvPr/>
        </p:nvCxnSpPr>
        <p:spPr>
          <a:xfrm flipV="1">
            <a:off x="1330960" y="2428240"/>
            <a:ext cx="914400" cy="1686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C82B461-4237-4D2E-B9BB-585646A98A5C}"/>
              </a:ext>
            </a:extLst>
          </p:cNvPr>
          <p:cNvCxnSpPr>
            <a:cxnSpLocks/>
          </p:cNvCxnSpPr>
          <p:nvPr/>
        </p:nvCxnSpPr>
        <p:spPr>
          <a:xfrm flipH="1" flipV="1">
            <a:off x="1330960" y="4127976"/>
            <a:ext cx="842645" cy="1738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601688D-6158-444D-B3DB-185D6808F47E}"/>
              </a:ext>
            </a:extLst>
          </p:cNvPr>
          <p:cNvCxnSpPr>
            <a:cxnSpLocks/>
          </p:cNvCxnSpPr>
          <p:nvPr/>
        </p:nvCxnSpPr>
        <p:spPr>
          <a:xfrm>
            <a:off x="2245360" y="2443480"/>
            <a:ext cx="842645" cy="17212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3240DAF-2936-487E-BFB2-76A5186289B3}"/>
              </a:ext>
            </a:extLst>
          </p:cNvPr>
          <p:cNvCxnSpPr/>
          <p:nvPr/>
        </p:nvCxnSpPr>
        <p:spPr>
          <a:xfrm flipV="1">
            <a:off x="2173605" y="4179966"/>
            <a:ext cx="914400" cy="1686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6BAB738-8493-4E72-99F6-82B1C832DDF9}"/>
              </a:ext>
            </a:extLst>
          </p:cNvPr>
          <p:cNvCxnSpPr/>
          <p:nvPr/>
        </p:nvCxnSpPr>
        <p:spPr>
          <a:xfrm flipH="1">
            <a:off x="2173605" y="2443480"/>
            <a:ext cx="71755" cy="3423046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A0A0836-E280-410B-962A-C02377CC4EB4}"/>
              </a:ext>
            </a:extLst>
          </p:cNvPr>
          <p:cNvCxnSpPr/>
          <p:nvPr/>
        </p:nvCxnSpPr>
        <p:spPr>
          <a:xfrm>
            <a:off x="1330960" y="4127976"/>
            <a:ext cx="1757045" cy="5199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E8E36D7-BB09-4FE6-927A-9F44A2A047C1}"/>
              </a:ext>
            </a:extLst>
          </p:cNvPr>
          <p:cNvCxnSpPr/>
          <p:nvPr/>
        </p:nvCxnSpPr>
        <p:spPr>
          <a:xfrm>
            <a:off x="2209482" y="3881120"/>
            <a:ext cx="30003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599243E-9A6D-4098-BFEF-428A15B09D49}"/>
              </a:ext>
            </a:extLst>
          </p:cNvPr>
          <p:cNvCxnSpPr/>
          <p:nvPr/>
        </p:nvCxnSpPr>
        <p:spPr>
          <a:xfrm flipV="1">
            <a:off x="2529840" y="3881120"/>
            <a:ext cx="0" cy="29884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31E5DC2D-EDBE-4602-BA4A-190C6008542A}"/>
              </a:ext>
            </a:extLst>
          </p:cNvPr>
          <p:cNvCxnSpPr/>
          <p:nvPr/>
        </p:nvCxnSpPr>
        <p:spPr>
          <a:xfrm>
            <a:off x="1554480" y="3271520"/>
            <a:ext cx="233680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0034BFFC-DCB0-4E38-87CB-499BB1BC4E89}"/>
              </a:ext>
            </a:extLst>
          </p:cNvPr>
          <p:cNvCxnSpPr>
            <a:cxnSpLocks/>
          </p:cNvCxnSpPr>
          <p:nvPr/>
        </p:nvCxnSpPr>
        <p:spPr>
          <a:xfrm>
            <a:off x="2529840" y="3413203"/>
            <a:ext cx="334645" cy="15748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CE068C9-61CA-4EDC-88C0-2B8A0D685106}"/>
              </a:ext>
            </a:extLst>
          </p:cNvPr>
          <p:cNvCxnSpPr>
            <a:cxnSpLocks/>
          </p:cNvCxnSpPr>
          <p:nvPr/>
        </p:nvCxnSpPr>
        <p:spPr>
          <a:xfrm>
            <a:off x="1489710" y="4819609"/>
            <a:ext cx="363220" cy="92314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46AFEFE4-45AC-4463-879B-B376638BC718}"/>
              </a:ext>
            </a:extLst>
          </p:cNvPr>
          <p:cNvCxnSpPr/>
          <p:nvPr/>
        </p:nvCxnSpPr>
        <p:spPr>
          <a:xfrm>
            <a:off x="2630805" y="4708286"/>
            <a:ext cx="233680" cy="31496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332BEC-2603-49AE-8DDD-F8AEC49D2CB5}"/>
                  </a:ext>
                </a:extLst>
              </p:cNvPr>
              <p:cNvSpPr txBox="1"/>
              <p:nvPr/>
            </p:nvSpPr>
            <p:spPr>
              <a:xfrm>
                <a:off x="4621056" y="1690688"/>
                <a:ext cx="5166993" cy="18209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60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332BEC-2603-49AE-8DDD-F8AEC49D2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056" y="1690688"/>
                <a:ext cx="5166993" cy="18209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897221E-88C7-4FBF-AFFC-508412BF067C}"/>
                  </a:ext>
                </a:extLst>
              </p:cNvPr>
              <p:cNvSpPr txBox="1"/>
              <p:nvPr/>
            </p:nvSpPr>
            <p:spPr>
              <a:xfrm>
                <a:off x="1645603" y="4361655"/>
                <a:ext cx="112775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897221E-88C7-4FBF-AFFC-508412BF0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603" y="4361655"/>
                <a:ext cx="1127759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CFCC158-1F1D-45F7-BFE7-162D46A7232C}"/>
                  </a:ext>
                </a:extLst>
              </p:cNvPr>
              <p:cNvSpPr txBox="1"/>
              <p:nvPr/>
            </p:nvSpPr>
            <p:spPr>
              <a:xfrm>
                <a:off x="1241585" y="3676083"/>
                <a:ext cx="116490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CFCC158-1F1D-45F7-BFE7-162D46A72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585" y="3676083"/>
                <a:ext cx="1164905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7429DD64-B271-4750-83F7-01477DCE58D0}"/>
              </a:ext>
            </a:extLst>
          </p:cNvPr>
          <p:cNvCxnSpPr>
            <a:cxnSpLocks/>
          </p:cNvCxnSpPr>
          <p:nvPr/>
        </p:nvCxnSpPr>
        <p:spPr>
          <a:xfrm>
            <a:off x="1278098" y="4153971"/>
            <a:ext cx="1531777" cy="64748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6B374F0A-663F-4F2D-A9B3-3BF327C46D10}"/>
              </a:ext>
            </a:extLst>
          </p:cNvPr>
          <p:cNvCxnSpPr/>
          <p:nvPr/>
        </p:nvCxnSpPr>
        <p:spPr>
          <a:xfrm flipH="1">
            <a:off x="2529840" y="4488248"/>
            <a:ext cx="100965" cy="2041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13708F73-2765-41F9-BC08-7E60EEF95932}"/>
              </a:ext>
            </a:extLst>
          </p:cNvPr>
          <p:cNvCxnSpPr/>
          <p:nvPr/>
        </p:nvCxnSpPr>
        <p:spPr>
          <a:xfrm>
            <a:off x="2613503" y="4484300"/>
            <a:ext cx="196372" cy="1089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54415D0-11AA-4A62-BC76-6D712ACEC641}"/>
                  </a:ext>
                </a:extLst>
              </p:cNvPr>
              <p:cNvSpPr txBox="1"/>
              <p:nvPr/>
            </p:nvSpPr>
            <p:spPr>
              <a:xfrm>
                <a:off x="5022531" y="3776253"/>
                <a:ext cx="4538664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54415D0-11AA-4A62-BC76-6D712ACEC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531" y="3776253"/>
                <a:ext cx="4538664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3EC5F40-82F7-4337-9566-88D39945BB70}"/>
                  </a:ext>
                </a:extLst>
              </p:cNvPr>
              <p:cNvSpPr txBox="1"/>
              <p:nvPr/>
            </p:nvSpPr>
            <p:spPr>
              <a:xfrm>
                <a:off x="2522850" y="4850534"/>
                <a:ext cx="76486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3EC5F40-82F7-4337-9566-88D39945B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850" y="4850534"/>
                <a:ext cx="764860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Дуга 46">
            <a:extLst>
              <a:ext uri="{FF2B5EF4-FFF2-40B4-BE49-F238E27FC236}">
                <a16:creationId xmlns:a16="http://schemas.microsoft.com/office/drawing/2014/main" id="{C8B5D259-C8BC-4E3A-A490-121FCB11A103}"/>
              </a:ext>
            </a:extLst>
          </p:cNvPr>
          <p:cNvSpPr/>
          <p:nvPr/>
        </p:nvSpPr>
        <p:spPr>
          <a:xfrm rot="8085253">
            <a:off x="1770222" y="2331039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BF265D2-52B0-4C54-8B23-6559058229C8}"/>
                  </a:ext>
                </a:extLst>
              </p:cNvPr>
              <p:cNvSpPr txBox="1"/>
              <p:nvPr/>
            </p:nvSpPr>
            <p:spPr>
              <a:xfrm>
                <a:off x="1786478" y="3113538"/>
                <a:ext cx="108616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BF265D2-52B0-4C54-8B23-655905822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478" y="3113538"/>
                <a:ext cx="1086160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FED97DC-5180-4F11-ABE1-5C18FDFCEB39}"/>
                  </a:ext>
                </a:extLst>
              </p:cNvPr>
              <p:cNvSpPr txBox="1"/>
              <p:nvPr/>
            </p:nvSpPr>
            <p:spPr>
              <a:xfrm>
                <a:off x="4566913" y="4911923"/>
                <a:ext cx="495491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6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FED97DC-5180-4F11-ABE1-5C18FDFCE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13" y="4911923"/>
                <a:ext cx="4954910" cy="10156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4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7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9249B-877F-4D75-A88B-FDC50C49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Трапеция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7892B-3DDB-42B3-B5AC-BA8A8009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3F1A91-708D-4BC9-8E70-26B546AFD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FA97F69-54A9-4C77-972F-FEF7FFC2E8C2}"/>
              </a:ext>
            </a:extLst>
          </p:cNvPr>
          <p:cNvCxnSpPr/>
          <p:nvPr/>
        </p:nvCxnSpPr>
        <p:spPr>
          <a:xfrm>
            <a:off x="1778000" y="2976880"/>
            <a:ext cx="198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7D7414B-07BD-488B-AFBC-BBB8FE93F33A}"/>
              </a:ext>
            </a:extLst>
          </p:cNvPr>
          <p:cNvCxnSpPr/>
          <p:nvPr/>
        </p:nvCxnSpPr>
        <p:spPr>
          <a:xfrm>
            <a:off x="1137920" y="4886960"/>
            <a:ext cx="3728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10CCACB-5984-4C1C-86BB-44C3D0B306C2}"/>
              </a:ext>
            </a:extLst>
          </p:cNvPr>
          <p:cNvCxnSpPr/>
          <p:nvPr/>
        </p:nvCxnSpPr>
        <p:spPr>
          <a:xfrm flipH="1">
            <a:off x="1158240" y="2976880"/>
            <a:ext cx="619760" cy="1899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39343C2-5D77-4164-B2F2-D63ED8B625BA}"/>
              </a:ext>
            </a:extLst>
          </p:cNvPr>
          <p:cNvCxnSpPr/>
          <p:nvPr/>
        </p:nvCxnSpPr>
        <p:spPr>
          <a:xfrm>
            <a:off x="3759200" y="2976880"/>
            <a:ext cx="1107440" cy="191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>
            <a:extLst>
              <a:ext uri="{FF2B5EF4-FFF2-40B4-BE49-F238E27FC236}">
                <a16:creationId xmlns:a16="http://schemas.microsoft.com/office/drawing/2014/main" id="{AE2EBA3C-E45D-43C2-9740-159D84D3D6D8}"/>
              </a:ext>
            </a:extLst>
          </p:cNvPr>
          <p:cNvSpPr/>
          <p:nvPr/>
        </p:nvSpPr>
        <p:spPr>
          <a:xfrm>
            <a:off x="658524" y="4286809"/>
            <a:ext cx="1341120" cy="1137603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уга 13">
            <a:extLst>
              <a:ext uri="{FF2B5EF4-FFF2-40B4-BE49-F238E27FC236}">
                <a16:creationId xmlns:a16="http://schemas.microsoft.com/office/drawing/2014/main" id="{0D9F553F-1D4E-402C-B835-67E2A80F939B}"/>
              </a:ext>
            </a:extLst>
          </p:cNvPr>
          <p:cNvSpPr/>
          <p:nvPr/>
        </p:nvSpPr>
        <p:spPr>
          <a:xfrm rot="21336366">
            <a:off x="871884" y="4419601"/>
            <a:ext cx="914400" cy="914400"/>
          </a:xfrm>
          <a:prstGeom prst="arc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>
            <a:extLst>
              <a:ext uri="{FF2B5EF4-FFF2-40B4-BE49-F238E27FC236}">
                <a16:creationId xmlns:a16="http://schemas.microsoft.com/office/drawing/2014/main" id="{2AC6A412-3028-48A8-BD45-F08693DD8AA6}"/>
              </a:ext>
            </a:extLst>
          </p:cNvPr>
          <p:cNvSpPr/>
          <p:nvPr/>
        </p:nvSpPr>
        <p:spPr>
          <a:xfrm rot="5792203">
            <a:off x="1269999" y="2519679"/>
            <a:ext cx="914400" cy="9144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651B653-422F-47C5-90D7-25C449B27126}"/>
              </a:ext>
            </a:extLst>
          </p:cNvPr>
          <p:cNvCxnSpPr/>
          <p:nvPr/>
        </p:nvCxnSpPr>
        <p:spPr>
          <a:xfrm>
            <a:off x="1427480" y="3926840"/>
            <a:ext cx="2885440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AB08085-3B56-4AB7-8F2D-A57B224F20C4}"/>
              </a:ext>
            </a:extLst>
          </p:cNvPr>
          <p:cNvCxnSpPr/>
          <p:nvPr/>
        </p:nvCxnSpPr>
        <p:spPr>
          <a:xfrm>
            <a:off x="1427480" y="3483155"/>
            <a:ext cx="299719" cy="11348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E772384-E569-4931-AD6E-BB824B89C1E5}"/>
              </a:ext>
            </a:extLst>
          </p:cNvPr>
          <p:cNvCxnSpPr/>
          <p:nvPr/>
        </p:nvCxnSpPr>
        <p:spPr>
          <a:xfrm>
            <a:off x="1208722" y="4143556"/>
            <a:ext cx="299719" cy="11348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69073D32-E1F9-4CD1-8034-1B0ADB1C522A}"/>
              </a:ext>
            </a:extLst>
          </p:cNvPr>
          <p:cNvCxnSpPr/>
          <p:nvPr/>
        </p:nvCxnSpPr>
        <p:spPr>
          <a:xfrm>
            <a:off x="4404360" y="4286809"/>
            <a:ext cx="299719" cy="11348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7EEB0F1E-D0A4-457C-B022-FFCB0366DA98}"/>
              </a:ext>
            </a:extLst>
          </p:cNvPr>
          <p:cNvCxnSpPr/>
          <p:nvPr/>
        </p:nvCxnSpPr>
        <p:spPr>
          <a:xfrm>
            <a:off x="3916680" y="3506091"/>
            <a:ext cx="299719" cy="11348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B21B3AA-1482-4307-96E1-6B1D1E53EE34}"/>
              </a:ext>
            </a:extLst>
          </p:cNvPr>
          <p:cNvCxnSpPr/>
          <p:nvPr/>
        </p:nvCxnSpPr>
        <p:spPr>
          <a:xfrm>
            <a:off x="4465319" y="4452732"/>
            <a:ext cx="299719" cy="11348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0F44AE15-2DAE-432A-963D-4128ADBD6C89}"/>
              </a:ext>
            </a:extLst>
          </p:cNvPr>
          <p:cNvCxnSpPr/>
          <p:nvPr/>
        </p:nvCxnSpPr>
        <p:spPr>
          <a:xfrm>
            <a:off x="3992881" y="3646222"/>
            <a:ext cx="299719" cy="11348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140E64E1-48AB-485A-9D1F-59E52AF061EF}"/>
              </a:ext>
            </a:extLst>
          </p:cNvPr>
          <p:cNvCxnSpPr/>
          <p:nvPr/>
        </p:nvCxnSpPr>
        <p:spPr>
          <a:xfrm>
            <a:off x="3759200" y="2976879"/>
            <a:ext cx="0" cy="191008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7DD5323F-6892-4279-8B97-884426A4EC1E}"/>
              </a:ext>
            </a:extLst>
          </p:cNvPr>
          <p:cNvCxnSpPr/>
          <p:nvPr/>
        </p:nvCxnSpPr>
        <p:spPr>
          <a:xfrm>
            <a:off x="3759200" y="4566217"/>
            <a:ext cx="23368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BEBCA8D0-08D2-43A2-B619-BD2DF4EB055D}"/>
              </a:ext>
            </a:extLst>
          </p:cNvPr>
          <p:cNvCxnSpPr/>
          <p:nvPr/>
        </p:nvCxnSpPr>
        <p:spPr>
          <a:xfrm flipV="1">
            <a:off x="3992881" y="4566217"/>
            <a:ext cx="0" cy="31058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A1FC6BD-58FD-458F-8BBA-48AD31F57E24}"/>
                  </a:ext>
                </a:extLst>
              </p:cNvPr>
              <p:cNvSpPr txBox="1"/>
              <p:nvPr/>
            </p:nvSpPr>
            <p:spPr>
              <a:xfrm>
                <a:off x="5838645" y="2260884"/>
                <a:ext cx="5515154" cy="18393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6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60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ru-RU" sz="6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6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sz="6000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A1FC6BD-58FD-458F-8BBA-48AD31F57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645" y="2260884"/>
                <a:ext cx="5515154" cy="1839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8E600A0-3D44-4B5A-B1EA-23D8FAAF144D}"/>
                  </a:ext>
                </a:extLst>
              </p:cNvPr>
              <p:cNvSpPr txBox="1"/>
              <p:nvPr/>
            </p:nvSpPr>
            <p:spPr>
              <a:xfrm>
                <a:off x="2208985" y="2260884"/>
                <a:ext cx="91440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8E600A0-3D44-4B5A-B1EA-23D8FAAF1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985" y="2260884"/>
                <a:ext cx="914400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F56A580-8567-4AB2-9EE5-AB125FFFFE2B}"/>
                  </a:ext>
                </a:extLst>
              </p:cNvPr>
              <p:cNvSpPr txBox="1"/>
              <p:nvPr/>
            </p:nvSpPr>
            <p:spPr>
              <a:xfrm>
                <a:off x="2264411" y="4823356"/>
                <a:ext cx="1008378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F56A580-8567-4AB2-9EE5-AB125FFFF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411" y="4823356"/>
                <a:ext cx="1008378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96FCAD7-8C7C-48A6-9B38-B8CC31A2AA10}"/>
                  </a:ext>
                </a:extLst>
              </p:cNvPr>
              <p:cNvSpPr txBox="1"/>
              <p:nvPr/>
            </p:nvSpPr>
            <p:spPr>
              <a:xfrm>
                <a:off x="3119123" y="3810582"/>
                <a:ext cx="792478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96FCAD7-8C7C-48A6-9B38-B8CC31A2A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123" y="3810582"/>
                <a:ext cx="792478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73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2" grpId="0"/>
      <p:bldP spid="34" grpId="0"/>
      <p:bldP spid="3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8FEA0-64AD-4BBE-8A95-450503C3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3DA2D0-2A69-4890-BDE1-F18C6A41ED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4640" y="1690688"/>
                <a:ext cx="11673840" cy="480218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ru-RU" dirty="0"/>
                  <a:t>1. Один из углов параллелограмма больше другого на 52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u-RU" dirty="0"/>
                  <a:t>. Найдите больший угол. Ответ дайте в градусах.</a:t>
                </a:r>
              </a:p>
              <a:p>
                <a:r>
                  <a:rPr lang="ru-RU" dirty="0"/>
                  <a:t>2. Стороны параллелограмма равны 5 и 10. Высота, опущенная на меньшую из этих сторон, равна 3. Найдите высоту, опущенную на большую сторону параллелограмма. </a:t>
                </a:r>
              </a:p>
              <a:p>
                <a:r>
                  <a:rPr lang="ru-RU" dirty="0"/>
                  <a:t>3. Площадь параллелограмма </a:t>
                </a:r>
                <a:r>
                  <a:rPr lang="en-US" dirty="0"/>
                  <a:t>ABCD</a:t>
                </a:r>
                <a:r>
                  <a:rPr lang="ru-RU" dirty="0"/>
                  <a:t> равна 20. Точка </a:t>
                </a:r>
                <a:r>
                  <a:rPr lang="en-US" dirty="0"/>
                  <a:t>F</a:t>
                </a:r>
                <a:r>
                  <a:rPr lang="ru-RU" dirty="0"/>
                  <a:t> – середина стороны ВС. Найдите площадь трапеции </a:t>
                </a:r>
                <a:r>
                  <a:rPr lang="en-US" dirty="0"/>
                  <a:t>AFCD</a:t>
                </a:r>
                <a:r>
                  <a:rPr lang="ru-RU" dirty="0"/>
                  <a:t>.</a:t>
                </a:r>
              </a:p>
              <a:p>
                <a:r>
                  <a:rPr lang="ru-RU" dirty="0"/>
                  <a:t>4. В ромбе </a:t>
                </a:r>
                <a:r>
                  <a:rPr lang="en-US" dirty="0"/>
                  <a:t>ABCD</a:t>
                </a:r>
                <a:r>
                  <a:rPr lang="ru-RU" dirty="0"/>
                  <a:t> угол </a:t>
                </a:r>
                <a:r>
                  <a:rPr lang="en-US" dirty="0"/>
                  <a:t>DAB</a:t>
                </a:r>
                <a:r>
                  <a:rPr lang="ru-RU" dirty="0"/>
                  <a:t> равен148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Найдите угол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𝐵𝐷𝐶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ru-RU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b="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Ответ дайте в градусах.</m:t>
                    </m:r>
                  </m:oMath>
                </a14:m>
                <a:endParaRPr lang="ru-RU" b="0" dirty="0">
                  <a:ea typeface="Cambria Math" panose="02040503050406030204" pitchFamily="18" charset="0"/>
                </a:endParaRPr>
              </a:p>
              <a:p>
                <a:r>
                  <a:rPr lang="ru-RU" dirty="0">
                    <a:ea typeface="Cambria Math" panose="02040503050406030204" pitchFamily="18" charset="0"/>
                  </a:rPr>
                  <a:t>5. Найдите периметр прямоугольника, если его площадь равна 270, а </a:t>
                </a:r>
              </a:p>
              <a:p>
                <a:pPr marL="0" indent="0">
                  <a:buNone/>
                </a:pPr>
                <a:r>
                  <a:rPr lang="ru-RU" dirty="0">
                    <a:ea typeface="Cambria Math" panose="02040503050406030204" pitchFamily="18" charset="0"/>
                  </a:rPr>
                  <a:t>   отношение соседних сторон равно 2 : 15.</a:t>
                </a:r>
              </a:p>
              <a:p>
                <a:r>
                  <a:rPr lang="ru-RU" dirty="0">
                    <a:ea typeface="Cambria Math" panose="02040503050406030204" pitchFamily="18" charset="0"/>
                  </a:rPr>
                  <a:t>6. Периметр прямоугольника равен 26, а диагональ равна 12. Найдите площадь</a:t>
                </a:r>
              </a:p>
              <a:p>
                <a:pPr marL="0" indent="0">
                  <a:buNone/>
                </a:pPr>
                <a:r>
                  <a:rPr lang="ru-RU" dirty="0">
                    <a:ea typeface="Cambria Math" panose="02040503050406030204" pitchFamily="18" charset="0"/>
                  </a:rPr>
                  <a:t>  этого прямоугольника. </a:t>
                </a:r>
              </a:p>
              <a:p>
                <a:pPr marL="0" indent="0">
                  <a:buNone/>
                </a:pPr>
                <a:endParaRPr lang="ru-RU" b="0" dirty="0">
                  <a:ea typeface="Cambria Math" panose="020405030504060302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3DA2D0-2A69-4890-BDE1-F18C6A41ED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4640" y="1690688"/>
                <a:ext cx="11673840" cy="4802187"/>
              </a:xfrm>
              <a:blipFill>
                <a:blip r:embed="rId2"/>
                <a:stretch>
                  <a:fillRect l="-679" t="-2411" r="-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00992C-3D65-4D96-95A4-BEECD120C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31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8FEA0-64AD-4BBE-8A95-450503C3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3DA2D0-2A69-4890-BDE1-F18C6A41ED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4480" y="1690688"/>
                <a:ext cx="11724640" cy="448627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dirty="0"/>
                  <a:t>7. Даны два квадрата, диагонали которых 10 и 6. Найдите диагональ квадрата, площадь которого равна разности площадей данных квадратов. </a:t>
                </a:r>
              </a:p>
              <a:p>
                <a:r>
                  <a:rPr lang="ru-RU" dirty="0"/>
                  <a:t>8. Биссектриса тупого угла параллелограмма делит противоположную сторону в отношении 8 : 5, считая от вершины острого угла. Найдите боковую сторону параллелограмма, если его периметр равен 84. </a:t>
                </a:r>
              </a:p>
              <a:p>
                <a:r>
                  <a:rPr lang="ru-RU" dirty="0"/>
                  <a:t>9. Параллелограмм и прямоугольник имеют одинаковые стороны. Найдите острый угол параллелограмма , если его площадь равна половине площади прямоугольника. Ответ дайте в градусах. </a:t>
                </a:r>
              </a:p>
              <a:p>
                <a:r>
                  <a:rPr lang="ru-RU" dirty="0"/>
                  <a:t>10. Площадь ромба равна 6. Одна из его диагоналей в 3 раза больше другой. Найдите меньшую диагональ. </a:t>
                </a:r>
              </a:p>
              <a:p>
                <a:r>
                  <a:rPr lang="ru-RU" dirty="0"/>
                  <a:t>11. В параллелограмме </a:t>
                </a:r>
                <a:r>
                  <a:rPr lang="en-US" dirty="0"/>
                  <a:t>ABCD</a:t>
                </a:r>
                <a:r>
                  <a:rPr lang="ru-RU" dirty="0"/>
                  <a:t>  А</a:t>
                </a:r>
                <a:r>
                  <a:rPr lang="en-US" dirty="0"/>
                  <a:t>B</a:t>
                </a:r>
                <a:r>
                  <a:rPr lang="ru-RU" dirty="0"/>
                  <a:t> = 21, </a:t>
                </a:r>
                <a:r>
                  <a:rPr lang="en-US" dirty="0"/>
                  <a:t>AD</a:t>
                </a:r>
                <a:r>
                  <a:rPr lang="ru-RU" dirty="0"/>
                  <a:t> = 3, </a:t>
                </a:r>
                <a:r>
                  <a:rPr lang="en-US" dirty="0" err="1"/>
                  <a:t>sinA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. Найдите </m:t>
                    </m:r>
                  </m:oMath>
                </a14:m>
                <a:r>
                  <a:rPr lang="ru-RU" dirty="0"/>
                  <a:t>большую высоту параллелограмма.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F3DA2D0-2A69-4890-BDE1-F18C6A41ED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4480" y="1690688"/>
                <a:ext cx="11724640" cy="4486275"/>
              </a:xfrm>
              <a:blipFill>
                <a:blip r:embed="rId2"/>
                <a:stretch>
                  <a:fillRect l="-832" t="-3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00992C-3D65-4D96-95A4-BEECD120C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23971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701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538</Words>
  <Application>Microsoft Office PowerPoint</Application>
  <PresentationFormat>Широкоэкранный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Подготовка к итоговой аттестации. Планиметрия.  Четырехугольник.</vt:lpstr>
      <vt:lpstr>Виды четырехугольников</vt:lpstr>
      <vt:lpstr>Параллелограмм</vt:lpstr>
      <vt:lpstr>Квадрат</vt:lpstr>
      <vt:lpstr>Прямоугольник</vt:lpstr>
      <vt:lpstr>Ромб</vt:lpstr>
      <vt:lpstr>Трапеция</vt:lpstr>
      <vt:lpstr>Задачи:</vt:lpstr>
      <vt:lpstr>Задачи:</vt:lpstr>
      <vt:lpstr>Задачи:</vt:lpstr>
      <vt:lpstr>Ответы:</vt:lpstr>
      <vt:lpstr>Подсказки: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итоговой аттестации. Планиметрия.  Четырехугольник.</dc:title>
  <dc:creator>aa a</dc:creator>
  <cp:lastModifiedBy>aa a</cp:lastModifiedBy>
  <cp:revision>7</cp:revision>
  <dcterms:created xsi:type="dcterms:W3CDTF">2022-03-07T14:35:05Z</dcterms:created>
  <dcterms:modified xsi:type="dcterms:W3CDTF">2022-03-10T05:01:26Z</dcterms:modified>
</cp:coreProperties>
</file>