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9" r:id="rId5"/>
    <p:sldId id="280" r:id="rId6"/>
    <p:sldId id="281" r:id="rId7"/>
    <p:sldId id="282" r:id="rId8"/>
    <p:sldId id="272" r:id="rId9"/>
    <p:sldId id="283" r:id="rId10"/>
    <p:sldId id="284" r:id="rId11"/>
    <p:sldId id="285" r:id="rId12"/>
    <p:sldId id="28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18" autoAdjust="0"/>
  </p:normalViewPr>
  <p:slideViewPr>
    <p:cSldViewPr>
      <p:cViewPr varScale="1">
        <p:scale>
          <a:sx n="68" d="100"/>
          <a:sy n="68" d="100"/>
        </p:scale>
        <p:origin x="188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17542-94F5-4087-ABB4-0C5070AD777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5FD17-59A4-4ED8-91F4-475FCB96A9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531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t sad\Desktop\1395058163_ramkidetsk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6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48680"/>
            <a:ext cx="3429024" cy="3312367"/>
          </a:xfrm>
        </p:spPr>
        <p:txBody>
          <a:bodyPr>
            <a:normAutofit fontScale="90000"/>
          </a:bodyPr>
          <a:lstStyle/>
          <a:p>
            <a:br>
              <a:rPr lang="ru-RU" sz="3600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br>
              <a:rPr lang="ru-RU" sz="3600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br>
              <a:rPr lang="ru-RU" sz="3600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br>
              <a:rPr lang="ru-RU" sz="3600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br>
              <a:rPr lang="ru-RU" sz="3600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br>
              <a:rPr lang="ru-RU" sz="3600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br>
              <a:rPr lang="ru-RU" sz="3600" dirty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9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«В мире сказок»         </a:t>
            </a: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(проект во 2 младшей группе)</a:t>
            </a:r>
            <a:br>
              <a:rPr 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br>
              <a:rPr lang="ru-RU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b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b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                                                                               </a:t>
            </a:r>
            <a:b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b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6858016" y="4357694"/>
            <a:ext cx="2071702" cy="1143008"/>
          </a:xfrm>
        </p:spPr>
        <p:txBody>
          <a:bodyPr>
            <a:normAutofit/>
          </a:bodyPr>
          <a:lstStyle/>
          <a:p>
            <a:pPr algn="l"/>
            <a:r>
              <a:rPr lang="ru-RU" sz="2000" b="1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Воспитатель: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Командирова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Ю.С.</a:t>
            </a:r>
          </a:p>
          <a:p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1538" y="337400"/>
            <a:ext cx="74295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cs typeface="Times New Roman" pitchFamily="18" charset="0"/>
              </a:rPr>
              <a:t>МБДОУ детский сад «Малыш»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0431" y="6271442"/>
            <a:ext cx="1880446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/>
              <a:t>Арзамас,2017г</a:t>
            </a:r>
            <a:r>
              <a:rPr lang="ru-RU" dirty="0">
                <a:solidFill>
                  <a:schemeClr val="hlink"/>
                </a:solidFill>
                <a:latin typeface="Monotype Corsiva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68705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880D1-2D89-42B8-8C75-9E7D6A260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39DE60-BD73-4F94-A606-7DF6FAF06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2">
            <a:extLst>
              <a:ext uri="{FF2B5EF4-FFF2-40B4-BE49-F238E27FC236}">
                <a16:creationId xmlns:a16="http://schemas.microsoft.com/office/drawing/2014/main" id="{22D07B25-6A1E-4682-A79C-35A414C3A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960" y="0"/>
            <a:ext cx="9675919" cy="70622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8F22FE-8683-4B55-AB02-28CC2BC58557}"/>
              </a:ext>
            </a:extLst>
          </p:cNvPr>
          <p:cNvSpPr txBox="1"/>
          <p:nvPr/>
        </p:nvSpPr>
        <p:spPr>
          <a:xfrm>
            <a:off x="971600" y="836712"/>
            <a:ext cx="712879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Продукты проекта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круги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Лулия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«Сказки»,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лепбук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«Сказки»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презентация проекта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выставка совместной работы родителей и детей «Книжки-малышки»</a:t>
            </a:r>
          </a:p>
        </p:txBody>
      </p:sp>
    </p:spTree>
    <p:extLst>
      <p:ext uri="{BB962C8B-B14F-4D97-AF65-F5344CB8AC3E}">
        <p14:creationId xmlns:p14="http://schemas.microsoft.com/office/powerpoint/2010/main" val="1364149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15CE3D-3B01-4485-B01E-64A1534E0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3572C1C-7F52-4695-A192-CBE6EBEB6B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33207" y="3314541"/>
          <a:ext cx="6077585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475">
                  <a:extLst>
                    <a:ext uri="{9D8B030D-6E8A-4147-A177-3AD203B41FA5}">
                      <a16:colId xmlns:a16="http://schemas.microsoft.com/office/drawing/2014/main" val="3702207432"/>
                    </a:ext>
                  </a:extLst>
                </a:gridCol>
                <a:gridCol w="3039110">
                  <a:extLst>
                    <a:ext uri="{9D8B030D-6E8A-4147-A177-3AD203B41FA5}">
                      <a16:colId xmlns:a16="http://schemas.microsoft.com/office/drawing/2014/main" val="1053600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1200">
                          <a:effectLst/>
                        </a:rPr>
                        <a:t>Для детей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1200">
                          <a:effectLst/>
                        </a:rPr>
                        <a:t>-Круги Лулия «Сказки»</a:t>
                      </a:r>
                      <a:endParaRPr lang="ru-RU" sz="1100">
                        <a:effectLst/>
                      </a:endParaRPr>
                    </a:p>
                    <a:p>
                      <a:pPr indent="450215" algn="just"/>
                      <a:r>
                        <a:rPr lang="ru-RU" sz="1200">
                          <a:effectLst/>
                        </a:rPr>
                        <a:t>-Лэпбук «Сказки»</a:t>
                      </a:r>
                      <a:endParaRPr lang="ru-RU" sz="1100">
                        <a:effectLst/>
                      </a:endParaRPr>
                    </a:p>
                    <a:p>
                      <a:pPr indent="450215" algn="just"/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1314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1200">
                          <a:effectLst/>
                        </a:rPr>
                        <a:t>Для педагогов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1200">
                          <a:effectLst/>
                        </a:rPr>
                        <a:t>Презентация проекта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4224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1200">
                          <a:effectLst/>
                        </a:rPr>
                        <a:t>Для родителей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/>
                      <a:r>
                        <a:rPr lang="ru-RU" sz="1200" dirty="0">
                          <a:effectLst/>
                        </a:rPr>
                        <a:t>Выставка совместной работы родителей и детей «Книжки-малышки»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1681230"/>
                  </a:ext>
                </a:extLst>
              </a:tr>
            </a:tbl>
          </a:graphicData>
        </a:graphic>
      </p:graphicFrame>
      <p:pic>
        <p:nvPicPr>
          <p:cNvPr id="4" name="Объект 2">
            <a:extLst>
              <a:ext uri="{FF2B5EF4-FFF2-40B4-BE49-F238E27FC236}">
                <a16:creationId xmlns:a16="http://schemas.microsoft.com/office/drawing/2014/main" id="{F8682DCC-8376-495C-A527-CF50C04AFB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960" y="-239229"/>
            <a:ext cx="9675919" cy="706226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5188B89-BA62-4A68-B2E7-80B0C57BCB43}"/>
              </a:ext>
            </a:extLst>
          </p:cNvPr>
          <p:cNvSpPr txBox="1"/>
          <p:nvPr/>
        </p:nvSpPr>
        <p:spPr>
          <a:xfrm>
            <a:off x="539552" y="478181"/>
            <a:ext cx="8229600" cy="4726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831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kern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Ожидаемые результаты по проекту</a:t>
            </a:r>
            <a:endParaRPr lang="ru-RU" sz="2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8310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Для детей: </a:t>
            </a:r>
            <a:r>
              <a:rPr lang="ru-RU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детей будет сформулировано представление </a:t>
            </a:r>
            <a:r>
              <a:rPr lang="ru-RU" sz="2000" kern="120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известных народных сказках.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8310" algn="just">
              <a:lnSpc>
                <a:spcPct val="115000"/>
              </a:lnSpc>
              <a:spcAft>
                <a:spcPts val="1000"/>
              </a:spcAft>
            </a:pPr>
            <a:r>
              <a:rPr lang="ru-RU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Повысится познавательный интерес.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8310" algn="just">
              <a:lnSpc>
                <a:spcPct val="115000"/>
              </a:lnSpc>
              <a:spcAft>
                <a:spcPts val="1000"/>
              </a:spcAft>
            </a:pPr>
            <a:r>
              <a:rPr lang="ru-RU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Расширятся коммуникативные и творческие способности детей. Обогатится словарный запас детей.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8310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педагогов</a:t>
            </a:r>
            <a:r>
              <a:rPr lang="ru-RU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Будет собран необходимый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8310" algn="just">
              <a:lnSpc>
                <a:spcPct val="115000"/>
              </a:lnSpc>
              <a:spcAft>
                <a:spcPts val="1000"/>
              </a:spcAft>
            </a:pPr>
            <a:r>
              <a:rPr lang="ru-RU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 для работы в данном направлении.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родителей</a:t>
            </a:r>
            <a:r>
              <a:rPr lang="ru-RU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развитие совместного творчес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 родителей и детей, заинтересовать родителей жизнью группы, вызвать желание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учавствовать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ней.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287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FF029B-BB25-4E2E-81E4-48DE5FCB3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6251AF-D50A-43C5-A7E0-6E3340A54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2">
            <a:extLst>
              <a:ext uri="{FF2B5EF4-FFF2-40B4-BE49-F238E27FC236}">
                <a16:creationId xmlns:a16="http://schemas.microsoft.com/office/drawing/2014/main" id="{C32FF8BB-90DF-4BA0-80A8-09F6549C2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960" y="-239229"/>
            <a:ext cx="9675919" cy="70622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BA0E36-65B0-4581-9771-A3A7F1740865}"/>
              </a:ext>
            </a:extLst>
          </p:cNvPr>
          <p:cNvSpPr txBox="1"/>
          <p:nvPr/>
        </p:nvSpPr>
        <p:spPr>
          <a:xfrm>
            <a:off x="1115616" y="1196753"/>
            <a:ext cx="591988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ru-RU" sz="6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</a:t>
            </a:r>
          </a:p>
          <a:p>
            <a:pPr indent="450215" algn="ctr"/>
            <a:r>
              <a:rPr lang="ru-RU" sz="66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внимание!</a:t>
            </a:r>
            <a:endParaRPr lang="ru-RU" sz="6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034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15304" cy="1357322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«В мире сказок»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1714488"/>
            <a:ext cx="7643866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проекта: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неделя</a:t>
            </a:r>
          </a:p>
          <a:p>
            <a:pPr>
              <a:buNone/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среднесрочный</a:t>
            </a:r>
          </a:p>
          <a:p>
            <a:pPr>
              <a:buNone/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воспитатели, дети 3-4 лет, родители</a:t>
            </a:r>
          </a:p>
          <a:p>
            <a:pPr>
              <a:buNone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47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4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3" y="188640"/>
            <a:ext cx="7143801" cy="131153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Проблема, значимая для детей, на решение которой направлен проект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3BD1BE04-D545-4DBB-A272-929218CA0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1600200"/>
            <a:ext cx="684076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 сожалению, в наше время </a:t>
            </a:r>
            <a:r>
              <a:rPr lang="ru-RU" sz="20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сказки,</a:t>
            </a:r>
            <a:r>
              <a:rPr lang="ru-RU" sz="20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как и многие художественные произведения, не в полной мере используются для развития детей, формирования их нравственных качеств. На телевидении изобилие иностранных мультфильмов, язык которых далек от совершенства, а специфика западной жизни не всегда понятна нашим детям. Из бесед с родителями мы выяснили, что они понимают, что </a:t>
            </a:r>
            <a:r>
              <a:rPr lang="ru-RU" sz="20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сказка</a:t>
            </a:r>
            <a:r>
              <a:rPr lang="ru-RU" sz="20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занимает большое место в жизни ребенка, но временной дефицит и неумение работать над </a:t>
            </a:r>
            <a:r>
              <a:rPr lang="ru-RU" sz="20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сказкой</a:t>
            </a:r>
            <a:r>
              <a:rPr lang="ru-RU" sz="20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не позволяет использовать ее в полной мере в семье.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0928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F27A6F-57A1-47E5-8131-DE3FB2802FBB}"/>
              </a:ext>
            </a:extLst>
          </p:cNvPr>
          <p:cNvSpPr txBox="1"/>
          <p:nvPr/>
        </p:nvSpPr>
        <p:spPr>
          <a:xfrm>
            <a:off x="857224" y="-1738967"/>
            <a:ext cx="78192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16EBEF-4824-4AE6-A276-7A4F94670EFC}"/>
              </a:ext>
            </a:extLst>
          </p:cNvPr>
          <p:cNvSpPr txBox="1"/>
          <p:nvPr/>
        </p:nvSpPr>
        <p:spPr>
          <a:xfrm>
            <a:off x="1331640" y="764704"/>
            <a:ext cx="6192688" cy="3432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95" marR="36195" indent="450215"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проекта:</a:t>
            </a:r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6195" marR="36195" indent="450215" algn="just">
              <a:lnSpc>
                <a:spcPct val="115000"/>
              </a:lnSpc>
              <a:spcAft>
                <a:spcPts val="1000"/>
              </a:spcAft>
            </a:pP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" marR="36195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интереса детей к сказкам, создание условий для активного использования сказок в деятельности детей.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94"/>
            <a:ext cx="9144000" cy="69413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BE07F8-A328-40A8-BB99-092A31EEB260}"/>
              </a:ext>
            </a:extLst>
          </p:cNvPr>
          <p:cNvSpPr txBox="1"/>
          <p:nvPr/>
        </p:nvSpPr>
        <p:spPr>
          <a:xfrm>
            <a:off x="899592" y="-907970"/>
            <a:ext cx="7848872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/>
            <a:endParaRPr lang="ru-RU" sz="1800" dirty="0">
              <a:solidFill>
                <a:srgbClr val="181818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endParaRPr lang="ru-RU" dirty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endParaRPr lang="ru-RU" sz="1800" dirty="0">
              <a:solidFill>
                <a:srgbClr val="181818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endParaRPr lang="ru-RU" dirty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Задачи:</a:t>
            </a:r>
          </a:p>
          <a:p>
            <a:pPr indent="450215"/>
            <a:r>
              <a:rPr lang="ru-RU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детей:</a:t>
            </a:r>
          </a:p>
          <a:p>
            <a:pPr indent="450215"/>
            <a:r>
              <a:rPr lang="ru-RU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познакомить и закрепить знания детей о сказках;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развивать речь, воображение, мышление;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развивать способность отличать хорошее от плохого в сказке и в жизни.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воспитывать доброжелательное отношение детей в играх, продуктивной совместной деятельности между сверстниками и взрослыми.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развивать социально - коммуникативные навыки детей: общительность, стремление делиться впечатлениями от услышанного, увиденного.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развивать потребность радовать близких результатами своего труда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воспитывать эмоциональную отзывчивость, сопереживание.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родителей:</a:t>
            </a:r>
          </a:p>
          <a:p>
            <a:pPr indent="450215"/>
            <a:endParaRPr lang="ru-RU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повысить педагогическую компетентность родителей в воспитании детей младшего дошкольного возраста через устное народное творчество.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педагогов:</a:t>
            </a:r>
          </a:p>
          <a:p>
            <a:pPr indent="450215"/>
            <a:endParaRPr lang="ru-RU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привлечение к сотрудничеству родителей.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привлечь детей к совместной театрализованной деятельности;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00100" y="142852"/>
            <a:ext cx="70723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547313-C563-455A-A90E-203E78B96EC4}"/>
              </a:ext>
            </a:extLst>
          </p:cNvPr>
          <p:cNvSpPr txBox="1"/>
          <p:nvPr/>
        </p:nvSpPr>
        <p:spPr>
          <a:xfrm>
            <a:off x="1475656" y="1052737"/>
            <a:ext cx="542806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Форма проведения итогового мероприятия проекта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</a:rPr>
              <a:t>Инсценировка сказки «Репка»</a:t>
            </a:r>
            <a:endParaRPr lang="ru-RU" sz="2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51937AF-D8ED-49FA-984A-DA6ED7962F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2639731"/>
            <a:ext cx="4800600" cy="31655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691706"/>
              </p:ext>
            </p:extLst>
          </p:nvPr>
        </p:nvGraphicFramePr>
        <p:xfrm>
          <a:off x="1187624" y="1071547"/>
          <a:ext cx="7056784" cy="3941890"/>
        </p:xfrm>
        <a:graphic>
          <a:graphicData uri="http://schemas.openxmlformats.org/drawingml/2006/table">
            <a:tbl>
              <a:tblPr/>
              <a:tblGrid>
                <a:gridCol w="7056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Этапы проекта</a:t>
                      </a:r>
                    </a:p>
                    <a:p>
                      <a:r>
                        <a:rPr lang="ru-RU" sz="24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этап – подготовительный</a:t>
                      </a:r>
                      <a:endParaRPr lang="ru-RU" sz="2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Цель: самосовершенствование по данной теме</a:t>
                      </a:r>
                    </a:p>
                    <a:p>
                      <a:pPr algn="l"/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Диагностирование детей через наблюдение, беседу.</a:t>
                      </a:r>
                    </a:p>
                    <a:p>
                      <a:pPr algn="l"/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Составление перспективного	плана по реализации проекта.</a:t>
                      </a:r>
                    </a:p>
                    <a:p>
                      <a:pPr algn="l"/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Подбор художественной литературы.</a:t>
                      </a:r>
                    </a:p>
                    <a:p>
                      <a:pPr algn="l"/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Знакомство  родителей с проектной деятельностью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4" marR="66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7519"/>
            <a:ext cx="9675919" cy="706226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986720-A48F-41CC-8734-7D5A71C22DF6}"/>
              </a:ext>
            </a:extLst>
          </p:cNvPr>
          <p:cNvSpPr txBox="1"/>
          <p:nvPr/>
        </p:nvSpPr>
        <p:spPr>
          <a:xfrm>
            <a:off x="755576" y="283338"/>
            <a:ext cx="8229600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ru-RU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этап – </a:t>
            </a:r>
            <a:r>
              <a:rPr lang="ru-RU" sz="3200" b="1" spc="295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практический</a:t>
            </a:r>
            <a:endParaRPr lang="ru-RU" sz="3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реализация проекта в образовательную практику.</a:t>
            </a: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Ежедневная работа с детьми:</a:t>
            </a:r>
          </a:p>
          <a:p>
            <a:pPr lvl="0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Словесные игры</a:t>
            </a:r>
          </a:p>
          <a:p>
            <a:pPr lvl="0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Настольно-печатные игры</a:t>
            </a:r>
          </a:p>
          <a:p>
            <a:pPr lvl="0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Беседы</a:t>
            </a:r>
          </a:p>
          <a:p>
            <a:pPr lvl="0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Чтение стихотворений, сказок с использованием различных театров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Загадывание загадок. 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родителями: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Анкета « Сказка в жизни ребенка»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Консультация для родителей « Читаем детям сказки»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Выставка «Книжки-малышки»</a:t>
            </a:r>
          </a:p>
        </p:txBody>
      </p:sp>
    </p:spTree>
    <p:extLst>
      <p:ext uri="{BB962C8B-B14F-4D97-AF65-F5344CB8AC3E}">
        <p14:creationId xmlns:p14="http://schemas.microsoft.com/office/powerpoint/2010/main" val="2748203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84568-F673-495E-A82F-78740DA7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C19F75-1D1A-4B97-A17D-F2B2E47B2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2">
            <a:extLst>
              <a:ext uri="{FF2B5EF4-FFF2-40B4-BE49-F238E27FC236}">
                <a16:creationId xmlns:a16="http://schemas.microsoft.com/office/drawing/2014/main" id="{E056C9B6-467C-4104-A78F-63130AE8D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7519"/>
            <a:ext cx="9675919" cy="70622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11903C-77E1-4136-8FE1-FE7CA432579F}"/>
              </a:ext>
            </a:extLst>
          </p:cNvPr>
          <p:cNvSpPr txBox="1"/>
          <p:nvPr/>
        </p:nvSpPr>
        <p:spPr>
          <a:xfrm>
            <a:off x="1331640" y="1478340"/>
            <a:ext cx="6840760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этап - </a:t>
            </a:r>
            <a:r>
              <a:rPr lang="ru-RU" sz="2800" b="1" spc="295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заключительный</a:t>
            </a:r>
            <a:r>
              <a:rPr lang="ru-RU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подведение итогов, анализ результатов по реализации проекта. Определение дальнейших перспектив.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Анализ результатов проекта, оформление результатов</a:t>
            </a:r>
            <a:r>
              <a:rPr lang="ru-RU" sz="24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проекта.</a:t>
            </a:r>
          </a:p>
          <a:p>
            <a:pPr indent="450215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Анкетирование и опрос детей и</a:t>
            </a:r>
            <a:r>
              <a:rPr lang="ru-RU" sz="2400" spc="-5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родителей.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Обобщение работы на педагогическом собрании и размещение ее</a:t>
            </a:r>
            <a:r>
              <a:rPr lang="ru-RU" sz="2400" spc="-5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вайбер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группе для родителей.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1069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617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Monotype Corsiva</vt:lpstr>
      <vt:lpstr>Times New Roman</vt:lpstr>
      <vt:lpstr>Тема Office</vt:lpstr>
      <vt:lpstr>         «В мире сказок»         (проект во 2 младшей группе)                                                                                      </vt:lpstr>
      <vt:lpstr>Проект «В мире сказок»</vt:lpstr>
      <vt:lpstr>Проблема, значимая для детей, на решение которой направлен проект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Проект во торой младшей группы  «В гостях у сказки»                                                                                      </dc:title>
  <dc:creator>Det sad</dc:creator>
  <cp:lastModifiedBy>Пользователь</cp:lastModifiedBy>
  <cp:revision>52</cp:revision>
  <dcterms:created xsi:type="dcterms:W3CDTF">2017-12-08T10:25:35Z</dcterms:created>
  <dcterms:modified xsi:type="dcterms:W3CDTF">2022-10-28T14:51:38Z</dcterms:modified>
</cp:coreProperties>
</file>