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80" r:id="rId4"/>
    <p:sldId id="258" r:id="rId5"/>
    <p:sldId id="259" r:id="rId6"/>
    <p:sldId id="260" r:id="rId7"/>
    <p:sldId id="261" r:id="rId8"/>
    <p:sldId id="262" r:id="rId9"/>
    <p:sldId id="264" r:id="rId10"/>
    <p:sldId id="263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2" r:id="rId26"/>
    <p:sldId id="281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101" y="4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59C84C-C5AE-41F0-9DB8-F1409B3AC175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2E1B2C-EA94-4D9D-B4C5-9ACB319C2A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581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2E1B2C-EA94-4D9D-B4C5-9ACB319C2A22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972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2E1B2C-EA94-4D9D-B4C5-9ACB319C2A22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497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B2AF57-6C69-49AA-8469-91BA79CA07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F8DCF16-5537-4893-B8BC-B20C2665FC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068C86F-38C8-48A8-B88F-4D70DA788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59290-F763-46AD-BF12-F787425FC0C8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F5179B-2A14-42A9-B6A5-68AB4EAEB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79CECD-9F63-4CED-A678-4B2DF2DC9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80043-F0D9-4E8D-89E9-CA36143E15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073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A6A192-B1CD-4447-B49A-619783EA5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4080C3-1CB9-4E56-BA6C-98EF1E66CF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6EEA7D-4787-439A-BC99-BF5B50890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59290-F763-46AD-BF12-F787425FC0C8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C53AF8-3652-49F1-B2A5-F9372F533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D35959-EE18-49B5-A251-AFC675F0A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80043-F0D9-4E8D-89E9-CA36143E15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763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8A104A7-4BFE-4CDB-8D4F-74EC368497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344B63B-E7FD-44E3-B38D-742E21E2F6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9581A4-DC1E-4B32-844C-77C3E6BD6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59290-F763-46AD-BF12-F787425FC0C8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DCBAC3-2721-4DE0-9C4E-CB02C09C5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C573E6F-5626-4666-803E-4166E8CE2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80043-F0D9-4E8D-89E9-CA36143E15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2988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4BFD4E-6613-4E50-8FE1-DCAFA6FC6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0F727F2-876A-486B-9C09-F5CC6F789F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DE6E241-068E-43CF-A7A4-24A79EAB8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59290-F763-46AD-BF12-F787425FC0C8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4FCBE6-9ED5-4D7A-9B4D-264F1B814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4DACEC-6C5F-42A4-9288-9C8FBD674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80043-F0D9-4E8D-89E9-CA36143E15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3520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2FBB46-5863-425E-8847-D260469F0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3B4D6EF-D3D8-42FD-B8C5-49726B9472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66F5B98-5617-43C2-8A10-A2C8A7135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59290-F763-46AD-BF12-F787425FC0C8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1DEA866-9C3D-42D7-9D4E-61863D9C5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FB20CD-25E4-456F-93EC-F2870AEF2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80043-F0D9-4E8D-89E9-CA36143E15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9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E51DB0-2287-4759-88CB-004621CA8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2CCFF1-2630-4461-B54E-227A16DF14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0665E1A-02A0-43EC-8303-D9AEEF1C4F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D408AE8-2910-463A-8D76-3EF791025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59290-F763-46AD-BF12-F787425FC0C8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45ADBA8-2A4D-43E6-96DA-DF1299B73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EBCC4D-5D84-4283-830E-34701FE79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80043-F0D9-4E8D-89E9-CA36143E15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433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673757-CBBB-4343-BAAA-912A120C3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918C194-BB73-4D19-A7F8-26AB7E2D06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10EEF67-519A-4452-AB0D-0D6610FE43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E20EF04-BE66-4D2B-B542-B2359F7E4A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4A0F53-632C-4B6D-A1CD-5636D86E0B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56737C7-26FB-4F74-98EE-B54ADD496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59290-F763-46AD-BF12-F787425FC0C8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A083847-4A2B-4F2D-83B2-22F6D5ECA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B14C2CC-8D11-4C4D-850E-DBBC3BE12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80043-F0D9-4E8D-89E9-CA36143E15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049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516A13-AFF9-4834-8DE5-C0C55C086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5F818DD-7938-4CCD-88CC-49A5C9D48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59290-F763-46AD-BF12-F787425FC0C8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5D54FCB-D579-49DF-BF6F-DC94926E5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59E329A-3D93-4C6F-90B6-E7E1CDE14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80043-F0D9-4E8D-89E9-CA36143E15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856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59A7079-C072-469D-9224-111F6DBAE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59290-F763-46AD-BF12-F787425FC0C8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EA1D67F-B54D-46C0-AC83-5EFBBAC72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F3CC1FE-214A-4273-83E7-EE98F1666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80043-F0D9-4E8D-89E9-CA36143E15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23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1AC206-AE95-4B70-AA04-84C08528C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C2E364-E44D-496E-9245-3139CF5BFB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82226BA-E361-43C5-AE39-863D114F18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DE1135-B656-4003-8AA3-F347B9F12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59290-F763-46AD-BF12-F787425FC0C8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DC8BA59-A0F5-4D18-93A6-DFBC11A51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D31E23F-6E28-4187-B621-E1DB81906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80043-F0D9-4E8D-89E9-CA36143E15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556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E2F1AD-4846-4F1B-948D-4C50263F3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482C3AD-0F94-4789-A091-E4178B3CB7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2B63D7B-1DBD-4050-9226-1440ED5203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7749290-E836-4483-83C6-3D3262F5A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59290-F763-46AD-BF12-F787425FC0C8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916AC6B-6D51-4AC2-9D4D-2EEEBD33F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7BAA380-8D6C-4BEB-9631-D8234169A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80043-F0D9-4E8D-89E9-CA36143E15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414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D00B53-E438-4D7A-A7E0-E4EC3BABC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96A494A-5EB8-4F14-959E-D42BF60A97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7B58304-058D-44CF-B7E1-8A94A1E932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E59290-F763-46AD-BF12-F787425FC0C8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EDA461-6060-4427-8124-B91C322D86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42BD8B-6749-4D50-9DBB-7DF9F4D5BE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80043-F0D9-4E8D-89E9-CA36143E15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733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Qpjz9x-o0Y" TargetMode="External"/><Relationship Id="rId2" Type="http://schemas.openxmlformats.org/officeDocument/2006/relationships/hyperlink" Target="https://kupidonia.ru/viktoriny/test-po-fizike-davlenie-edinitsy-davlenija-peryshkin-7-klass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watch?v=7uc4LJPp05o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B4313F-B219-40DD-91EF-5C9F219289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4977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4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ДАВЛЕНИЕ. </a:t>
            </a:r>
            <a:br>
              <a:rPr lang="ru-RU" sz="4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4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СПОСОБЫ УМЕНЬШЕНИЯ И УВЕЛИЧЕНИЯ ДАВЛЕНИЯ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8CA763A-3C39-4FF8-91B2-2BC4F5FAB2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47709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174DC4-8BE0-4407-BBBA-8517E6556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76249" y="365125"/>
            <a:ext cx="13359103" cy="13255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CC64D4F9-BE0D-4409-90DB-B2945F328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3910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5DE4D18F-2938-48B6-A7A6-53AF1E4517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7DA5BF-9400-4EC3-8D37-20BFF0DB026C}"/>
              </a:ext>
            </a:extLst>
          </p:cNvPr>
          <p:cNvSpPr txBox="1"/>
          <p:nvPr/>
        </p:nvSpPr>
        <p:spPr>
          <a:xfrm>
            <a:off x="346399" y="832564"/>
            <a:ext cx="11845600" cy="88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  <a:tabLst>
                <a:tab pos="90170" algn="l"/>
                <a:tab pos="180340" algn="l"/>
              </a:tabLst>
            </a:pPr>
            <a:r>
              <a:rPr lang="ru-RU" sz="4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Почему лось может ходить по болоту?</a:t>
            </a:r>
            <a:endParaRPr lang="ru-RU" sz="48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3529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65DA1CEB-6810-4933-B3F8-6D68B0C38F4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1999" cy="6811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174DC4-8BE0-4407-BBBA-8517E6556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9346" y="365125"/>
            <a:ext cx="9722499" cy="1325563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Почему человек, идущий на лыжах, не проваливается в </a:t>
            </a:r>
            <a:r>
              <a:rPr lang="ru-RU" sz="49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снег? </a:t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95585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34DA23F5-33EF-4E41-AF51-AA2B5E89EB5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82"/>
          <a:stretch/>
        </p:blipFill>
        <p:spPr bwMode="auto">
          <a:xfrm>
            <a:off x="0" y="0"/>
            <a:ext cx="12192000" cy="680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3577BC1-F947-4074-B264-7166D60A7285}"/>
              </a:ext>
            </a:extLst>
          </p:cNvPr>
          <p:cNvSpPr txBox="1"/>
          <p:nvPr/>
        </p:nvSpPr>
        <p:spPr>
          <a:xfrm>
            <a:off x="279918" y="701095"/>
            <a:ext cx="11569960" cy="19525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tabLst>
                <a:tab pos="90170" algn="l"/>
              </a:tabLst>
            </a:pPr>
            <a:r>
              <a:rPr lang="ru-RU" sz="3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 спасения человека, провалившегося под лёд, ему бросают широкую доску, не приближаясь к краю полыньи. Зачем? </a:t>
            </a:r>
          </a:p>
        </p:txBody>
      </p:sp>
    </p:spTree>
    <p:extLst>
      <p:ext uri="{BB962C8B-B14F-4D97-AF65-F5344CB8AC3E}">
        <p14:creationId xmlns:p14="http://schemas.microsoft.com/office/powerpoint/2010/main" val="34943639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BC0C5540-9969-4BC6-A769-0367DB781A8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81"/>
          <a:stretch/>
        </p:blipFill>
        <p:spPr bwMode="auto">
          <a:xfrm>
            <a:off x="0" y="-65881"/>
            <a:ext cx="12192000" cy="6923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174DC4-8BE0-4407-BBBA-8517E6556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18238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Зачем под гайку подкладывают широкое металлическое кольцо ─ шайбу? Почему шайба особенно необходима при скреплении болтами деревянных частей? </a:t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8256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>
            <a:extLst>
              <a:ext uri="{FF2B5EF4-FFF2-40B4-BE49-F238E27FC236}">
                <a16:creationId xmlns:a16="http://schemas.microsoft.com/office/drawing/2014/main" id="{4DEDC13C-A439-4A2B-A2C2-087F4D2F605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12"/>
          <a:stretch/>
        </p:blipFill>
        <p:spPr bwMode="auto">
          <a:xfrm>
            <a:off x="0" y="0"/>
            <a:ext cx="123623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174DC4-8BE0-4407-BBBA-8517E6556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B8CF3A-AA85-42D6-86ED-59298E0EF75E}"/>
              </a:ext>
            </a:extLst>
          </p:cNvPr>
          <p:cNvSpPr txBox="1"/>
          <p:nvPr/>
        </p:nvSpPr>
        <p:spPr>
          <a:xfrm>
            <a:off x="432318" y="4975823"/>
            <a:ext cx="11327363" cy="808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tabLst>
                <a:tab pos="90170" algn="l"/>
              </a:tabLst>
            </a:pPr>
            <a:r>
              <a:rPr lang="ru-RU" sz="4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Почему боксёры ведут бой в перчатках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7723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>
            <a:extLst>
              <a:ext uri="{FF2B5EF4-FFF2-40B4-BE49-F238E27FC236}">
                <a16:creationId xmlns:a16="http://schemas.microsoft.com/office/drawing/2014/main" id="{1B4BD4BF-9D52-4639-8A37-E81A5B47D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5DE4D18F-2938-48B6-A7A6-53AF1E4517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8122" y="1825625"/>
            <a:ext cx="4915678" cy="4351338"/>
          </a:xfrm>
        </p:spPr>
        <p:txBody>
          <a:bodyPr/>
          <a:lstStyle/>
          <a:p>
            <a:pPr marL="0" indent="0">
              <a:buNone/>
            </a:pPr>
            <a:r>
              <a:rPr lang="ru-RU" sz="4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Почему у рюкзака широкие лямки?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174DC4-8BE0-4407-BBBA-8517E6556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4923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174DC4-8BE0-4407-BBBA-8517E6556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878" y="365125"/>
            <a:ext cx="10515600" cy="1325563"/>
          </a:xfrm>
        </p:spPr>
        <p:txBody>
          <a:bodyPr/>
          <a:lstStyle/>
          <a:p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12296" name="Picture 8">
            <a:extLst>
              <a:ext uri="{FF2B5EF4-FFF2-40B4-BE49-F238E27FC236}">
                <a16:creationId xmlns:a16="http://schemas.microsoft.com/office/drawing/2014/main" id="{412C40C5-B4AC-4AF5-8A87-4B48B7327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322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FF77781-E4B8-42D5-93F6-09549B25C778}"/>
              </a:ext>
            </a:extLst>
          </p:cNvPr>
          <p:cNvSpPr txBox="1"/>
          <p:nvPr/>
        </p:nvSpPr>
        <p:spPr>
          <a:xfrm>
            <a:off x="335901" y="3978942"/>
            <a:ext cx="12192000" cy="28790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base">
              <a:lnSpc>
                <a:spcPct val="115000"/>
              </a:lnSpc>
              <a:spcAft>
                <a:spcPts val="1000"/>
              </a:spcAft>
              <a:tabLst>
                <a:tab pos="90170" algn="l"/>
              </a:tabLst>
            </a:pPr>
            <a:r>
              <a:rPr lang="ru-RU" sz="40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Надувной матрац заполнен воздухом до давления, превышающего атмосферное. В каком случае давление воздуха в матраце будет больше: когда человек встанет на него или когда ляжет?</a:t>
            </a:r>
            <a:endParaRPr lang="ru-RU" sz="4000" b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AutoShape 4">
            <a:extLst>
              <a:ext uri="{FF2B5EF4-FFF2-40B4-BE49-F238E27FC236}">
                <a16:creationId xmlns:a16="http://schemas.microsoft.com/office/drawing/2014/main" id="{A6EA1743-07F0-4414-9CD9-F957600EA161}"/>
              </a:ext>
            </a:extLst>
          </p:cNvPr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22726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3CF416D-96D9-4B9B-B8CB-4AF2A879B7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296" t="23261" r="31262" b="44366"/>
          <a:stretch/>
        </p:blipFill>
        <p:spPr bwMode="auto">
          <a:xfrm>
            <a:off x="0" y="0"/>
            <a:ext cx="12192000" cy="69744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174DC4-8BE0-4407-BBBA-8517E6556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DE4D18F-2938-48B6-A7A6-53AF1E4517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Вспомним нашего мишку. Почему он ползет по льду? </a:t>
            </a:r>
            <a:endParaRPr lang="ru-RU" sz="4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4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174DC4-8BE0-4407-BBBA-8517E6556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DE4D18F-2938-48B6-A7A6-53AF1E4517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5000"/>
              </a:lnSpc>
              <a:buNone/>
            </a:pPr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4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ывод: 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ru-RU" sz="4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чтобы увеличить давление следует…..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</a:t>
            </a:r>
            <a:r>
              <a:rPr lang="ru-RU" sz="4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тобы уменьшить давление следует</a:t>
            </a:r>
            <a:r>
              <a:rPr lang="ru-RU" sz="40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…..</a:t>
            </a:r>
            <a:endParaRPr lang="ru-RU" sz="40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97596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F5EB1756-4E6E-4817-8DD7-88E4599BD3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637" b="20619"/>
          <a:stretch/>
        </p:blipFill>
        <p:spPr bwMode="auto">
          <a:xfrm>
            <a:off x="-156410" y="-429293"/>
            <a:ext cx="12192000" cy="7271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5DE4D18F-2938-48B6-A7A6-53AF1E4517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726" y="228599"/>
            <a:ext cx="3994485" cy="594836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Aft>
                <a:spcPts val="1000"/>
              </a:spcAft>
              <a:buNone/>
            </a:pPr>
            <a:r>
              <a:rPr lang="ru-RU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 точки зрения ортопедии рекомендуемая высота каблука </a:t>
            </a:r>
            <a:r>
              <a:rPr lang="ru-RU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 </a:t>
            </a:r>
            <a:r>
              <a:rPr lang="ru-RU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обуви взрослого человека вычисляется по формуле:</a:t>
            </a:r>
            <a:endParaRPr lang="ru-RU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Aft>
                <a:spcPts val="1000"/>
              </a:spcAft>
              <a:buNone/>
            </a:pPr>
            <a:r>
              <a:rPr lang="ru-RU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h=l7, где </a:t>
            </a:r>
            <a:r>
              <a:rPr lang="ru-RU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ru-RU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– длина стопы (в см).</a:t>
            </a:r>
          </a:p>
          <a:p>
            <a:pPr marL="0" indent="0" algn="just">
              <a:lnSpc>
                <a:spcPct val="100000"/>
              </a:lnSpc>
              <a:spcAft>
                <a:spcPts val="1000"/>
              </a:spcAft>
              <a:buNone/>
            </a:pP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Aft>
                <a:spcPts val="1000"/>
              </a:spcAft>
              <a:buNone/>
            </a:pPr>
            <a:endParaRPr lang="ru-RU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Aft>
                <a:spcPts val="1000"/>
              </a:spcAft>
              <a:buNone/>
            </a:pP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Aft>
                <a:spcPts val="1000"/>
              </a:spcAft>
              <a:buNone/>
            </a:pPr>
            <a:endParaRPr lang="ru-RU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Aft>
                <a:spcPts val="1000"/>
              </a:spcAft>
              <a:buNone/>
            </a:pPr>
            <a:endParaRPr lang="ru-RU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9515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B4313F-B219-40DD-91EF-5C9F219289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743200"/>
            <a:ext cx="12192000" cy="2743199"/>
          </a:xfrm>
        </p:spPr>
        <p:txBody>
          <a:bodyPr>
            <a:noAutofit/>
          </a:bodyPr>
          <a:lstStyle/>
          <a:p>
            <a:pPr marR="89535">
              <a:lnSpc>
                <a:spcPct val="150000"/>
              </a:lnSpc>
              <a:spcAft>
                <a:spcPts val="1000"/>
              </a:spcAft>
            </a:pPr>
            <a:r>
              <a:rPr lang="ru-RU" sz="4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Сегодня на уроке вы познакомитесь с новым  понятием - давление,  мы  сформируем представление о зависимости давления от силы давления и от площади опоры. </a:t>
            </a:r>
            <a:br>
              <a:rPr lang="ru-RU" sz="40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710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174DC4-8BE0-4407-BBBA-8517E6556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DE4D18F-2938-48B6-A7A6-53AF1E4517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FBE91E8-E9A7-48DE-B418-1EB66DBFF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889" y="108134"/>
            <a:ext cx="11514221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36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таблице представлены размеры обуви в зависимости от длины стопы.</a:t>
            </a:r>
            <a:endParaRPr kumimoji="0" lang="ru-RU" altLang="ru-RU" sz="36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6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Ольга носит обувь 38 размера (в российской маркировке). Она решила купить туфли для работы. Каблуки какой высоты оптимальны для Ольги с точки зрения ортопедов? Ответ округлите до десятых</a:t>
            </a:r>
            <a:r>
              <a:rPr kumimoji="0" lang="ru-RU" altLang="ru-RU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kumimoji="0" lang="ru-RU" altLang="ru-RU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73" name="Рисунок 184" descr="undefined">
            <a:extLst>
              <a:ext uri="{FF2B5EF4-FFF2-40B4-BE49-F238E27FC236}">
                <a16:creationId xmlns:a16="http://schemas.microsoft.com/office/drawing/2014/main" id="{98627E4F-166F-49CA-B107-DCA3C1F3AE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47" y="4126664"/>
            <a:ext cx="10764253" cy="2366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98D50E1C-98D5-430D-A327-A89ED5D1E7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002" y="1529964"/>
            <a:ext cx="110799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0778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174DC4-8BE0-4407-BBBA-8517E6556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DE4D18F-2938-48B6-A7A6-53AF1E4517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ED30F7-F9C5-4CC3-B91F-B69F0643E1C5}"/>
              </a:ext>
            </a:extLst>
          </p:cNvPr>
          <p:cNvSpPr txBox="1"/>
          <p:nvPr/>
        </p:nvSpPr>
        <p:spPr>
          <a:xfrm>
            <a:off x="838200" y="818147"/>
            <a:ext cx="10988842" cy="38745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7625" lvl="0" algn="just"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спортивной обуви обычно имеется супинатор (приспособление, представляющее собой возвышение на подошве или на стельке под продольным сводом стопы) и достаточно толстая подошва. Какую главную роль они выполняют в процессе ходьбы? </a:t>
            </a:r>
            <a:endParaRPr lang="ru-RU" sz="36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1154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174DC4-8BE0-4407-BBBA-8517E6556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DE4D18F-2938-48B6-A7A6-53AF1E4517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CD6878-4991-41DB-A6F6-BA0E9938AA7E}"/>
              </a:ext>
            </a:extLst>
          </p:cNvPr>
          <p:cNvSpPr txBox="1"/>
          <p:nvPr/>
        </p:nvSpPr>
        <p:spPr>
          <a:xfrm>
            <a:off x="264695" y="365125"/>
            <a:ext cx="11694694" cy="30880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рисунке показано распределение нагрузки на передние и задние (пяточные) отделы стопы в случаях, когда человек стоит босиком, в обуви на низком и высоком каблуке. Выберите все верные утверждения, соответствующие представленному исследованию</a:t>
            </a:r>
            <a:endParaRPr lang="ru-RU" sz="20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47625" lvl="0" indent="-342900" algn="just">
              <a:lnSpc>
                <a:spcPct val="115000"/>
              </a:lnSpc>
              <a:buFont typeface="+mj-lt"/>
              <a:buAutoNum type="arabicParenR"/>
            </a:pPr>
            <a:r>
              <a:rPr lang="ru-RU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обуви с высоким каблуком нагрузка на передние отделы стопы может возрасти вдвое</a:t>
            </a:r>
            <a:endParaRPr lang="ru-RU" sz="20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47625" lvl="0" indent="-342900" algn="just">
              <a:lnSpc>
                <a:spcPct val="115000"/>
              </a:lnSpc>
              <a:buFont typeface="+mj-lt"/>
              <a:buAutoNum type="arabicParenR"/>
            </a:pPr>
            <a:r>
              <a:rPr lang="ru-RU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хождении босиком нагрузка на различные отделы стопы распределена равномерно.</a:t>
            </a:r>
            <a:endParaRPr lang="ru-RU" sz="20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47625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arenR"/>
            </a:pPr>
            <a:r>
              <a:rPr lang="ru-RU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мере увеличения высоты каблука нагрузка на пяточные отделы уменьшается.</a:t>
            </a:r>
            <a:endParaRPr lang="ru-RU" sz="20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4) Широкие каблуки увеличивают нагрузку на пяточные отделы по сравнению с хождением босиком </a:t>
            </a:r>
            <a:endParaRPr lang="ru-RU" sz="20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2A5041F-EAA6-4D25-B6A2-6740FF7BBA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859" t="44299" r="18161" b="34492"/>
          <a:stretch/>
        </p:blipFill>
        <p:spPr bwMode="auto">
          <a:xfrm>
            <a:off x="838200" y="3575298"/>
            <a:ext cx="10342345" cy="28372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478251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174DC4-8BE0-4407-BBBA-8517E6556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4237"/>
            <a:ext cx="10515600" cy="1325563"/>
          </a:xfrm>
        </p:spPr>
        <p:txBody>
          <a:bodyPr/>
          <a:lstStyle/>
          <a:p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DE4D18F-2938-48B6-A7A6-53AF1E4517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Для самопроверки пройти тест по ссылке</a:t>
            </a:r>
            <a:endParaRPr kumimoji="0" lang="ru-RU" altLang="ru-RU" sz="28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https://kupidonia.ru/viktoriny/test-po-fizike-davlenie-edinitsy-davlenija-peryshkin-7-klass</a:t>
            </a:r>
            <a: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ru-RU" altLang="ru-RU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09556D-5331-4ABE-8481-92B85BADA1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869" y="257465"/>
            <a:ext cx="11528299" cy="3447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2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2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следующем уроке мы решаем задачи по данной теме. Вам необходимо выучить теоретический материал § 35.</a:t>
            </a:r>
            <a:endParaRPr kumimoji="0" lang="ru-RU" altLang="ru-RU" sz="28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Устно ответить на вопросы к параграфу.</a:t>
            </a:r>
            <a:endParaRPr kumimoji="0" lang="ru-RU" altLang="ru-RU" sz="28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При необходимости посмотреть видео  по ссылке</a:t>
            </a:r>
            <a:endParaRPr kumimoji="0" lang="ru-RU" altLang="ru-RU" sz="28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3"/>
              </a:rPr>
              <a:t>https://www.youtube.com/watch?v=tQpjz9x-o0Y</a:t>
            </a:r>
            <a:endParaRPr kumimoji="0" lang="ru-RU" alt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7939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174DC4-8BE0-4407-BBBA-8517E6556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DE4D18F-2938-48B6-A7A6-53AF1E4517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91BBF0F-6CF3-4785-A2FC-40E207498264}"/>
              </a:ext>
            </a:extLst>
          </p:cNvPr>
          <p:cNvSpPr txBox="1"/>
          <p:nvPr/>
        </p:nvSpPr>
        <p:spPr>
          <a:xfrm>
            <a:off x="465220" y="164512"/>
            <a:ext cx="11389895" cy="36577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</a:t>
            </a:r>
            <a:r>
              <a:rPr lang="ru-RU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ифференцированное домашнее задание:- осознанное изучение материала по  учебнику, составить 6 вопросов по аналогии с ромашкой Блума.</a:t>
            </a:r>
            <a:endParaRPr lang="ru-RU" sz="28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Для того чтобы вопросы были связаны не только с воспроизведением материала, но и побуждали к размышлению, предлагает воспользоваться типологией вопросов Бенджамина Блума </a:t>
            </a:r>
            <a:endParaRPr lang="ru-RU" sz="28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7E3926B-3478-4C0E-BFC9-7F9B8ED377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8" t="1546" r="12378"/>
          <a:stretch>
            <a:fillRect/>
          </a:stretch>
        </p:blipFill>
        <p:spPr bwMode="auto">
          <a:xfrm>
            <a:off x="6533146" y="3429000"/>
            <a:ext cx="3356811" cy="3127239"/>
          </a:xfrm>
          <a:prstGeom prst="rect">
            <a:avLst/>
          </a:prstGeom>
          <a:noFill/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EA67103-1BBD-49A4-AFF8-024A5488E9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653" t="50969" r="30732" b="16363"/>
          <a:stretch/>
        </p:blipFill>
        <p:spPr bwMode="auto">
          <a:xfrm>
            <a:off x="994409" y="3889551"/>
            <a:ext cx="5165758" cy="26033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021037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B4313F-B219-40DD-91EF-5C9F219289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4977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4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8CA763A-3C39-4FF8-91B2-2BC4F5FAB2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54629" y="1215481"/>
            <a:ext cx="9144000" cy="16557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6B61311D-B0CC-460D-93D8-AAB926303B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24001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B4313F-B219-40DD-91EF-5C9F219289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4977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4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Спасибо за внимание!</a:t>
            </a:r>
            <a:br>
              <a:rPr lang="ru-RU" sz="4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4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Успехов в учебе!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8CA763A-3C39-4FF8-91B2-2BC4F5FAB2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54629" y="1215481"/>
            <a:ext cx="9144000" cy="1655762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1676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B4313F-B219-40DD-91EF-5C9F219289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3144253"/>
          </a:xfrm>
        </p:spPr>
        <p:txBody>
          <a:bodyPr>
            <a:noAutofit/>
          </a:bodyPr>
          <a:lstStyle/>
          <a:p>
            <a:pPr marR="89535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Предлагаю посмотреть видео как белый медведь преодолевает тонкий лед ( ссылка </a:t>
            </a:r>
            <a:r>
              <a:rPr lang="ru-RU" sz="2800" b="1" u="sng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https://www.youtube.com/watch?v=7uc4LJPp05o</a:t>
            </a:r>
            <a:r>
              <a:rPr lang="ru-RU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. Почему он успешно преодолевает преграду?  Мишка не знает законов физики, но умело их применяет. И вы на уроке  сможете объяснить поведение мишки.</a:t>
            </a:r>
            <a:br>
              <a:rPr lang="ru-RU" sz="2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577B86A-D490-41EC-A6F4-707798AF95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296" t="23261" r="24960" b="32782"/>
          <a:stretch/>
        </p:blipFill>
        <p:spPr bwMode="auto">
          <a:xfrm>
            <a:off x="2711869" y="2727159"/>
            <a:ext cx="5581900" cy="37752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32277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94DFE9-BFDF-4004-B2C3-D7BDF14B9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84421"/>
            <a:ext cx="10515600" cy="2534653"/>
          </a:xfrm>
        </p:spPr>
        <p:txBody>
          <a:bodyPr>
            <a:noAutofit/>
          </a:bodyPr>
          <a:lstStyle/>
          <a:p>
            <a:pPr marL="342900" marR="47625" lvl="0" indent="-342900">
              <a:lnSpc>
                <a:spcPct val="150000"/>
              </a:lnSpc>
            </a:pPr>
            <a:r>
              <a:rPr lang="ru-RU" sz="4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4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Дайте определение понятию сила</a:t>
            </a:r>
            <a:r>
              <a:rPr lang="ru-RU" sz="40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40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4000" b="1" i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графически изображают силу?</a:t>
            </a:r>
            <a:r>
              <a:rPr lang="ru-RU" sz="40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br>
              <a:rPr lang="ru-RU" sz="40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какой формуле определяется сила тяжести?</a:t>
            </a:r>
            <a:br>
              <a:rPr lang="ru-RU" sz="40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Как называется сила, с которой тело действует на опору? 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88AD89-601E-479E-9390-E11DF57610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4654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174DC4-8BE0-4407-BBBA-8517E6556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DE4D18F-2938-48B6-A7A6-53AF1E4517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b="1" dirty="0">
                <a:solidFill>
                  <a:srgbClr val="C00000"/>
                </a:solidFill>
              </a:rPr>
              <a:t>Проводим опыты!</a:t>
            </a:r>
          </a:p>
        </p:txBody>
      </p:sp>
    </p:spTree>
    <p:extLst>
      <p:ext uri="{BB962C8B-B14F-4D97-AF65-F5344CB8AC3E}">
        <p14:creationId xmlns:p14="http://schemas.microsoft.com/office/powerpoint/2010/main" val="2606859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174DC4-8BE0-4407-BBBA-8517E6556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DE4D18F-2938-48B6-A7A6-53AF1E4517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ru-RU" sz="4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Давление — физическая величина, характеризующая силу, действующую на единицу  площади.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1167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5DE4D18F-2938-48B6-A7A6-53AF1E45177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818147"/>
                <a:ext cx="10515600" cy="5358816"/>
              </a:xfrm>
            </p:spPr>
            <p:txBody>
              <a:bodyPr/>
              <a:lstStyle/>
              <a:p>
                <a:pPr marL="0" indent="0" algn="just">
                  <a:lnSpc>
                    <a:spcPct val="115000"/>
                  </a:lnSpc>
                  <a:buNone/>
                </a:pPr>
                <a:r>
                  <a:rPr lang="ru-RU" sz="40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Давление физическая величина численно равная отношению величины силы F, действующей перпендикулярно поверхности к площади этой поверхности S.</a:t>
                </a:r>
              </a:p>
              <a:p>
                <a:pPr marL="0" indent="0" algn="just">
                  <a:lnSpc>
                    <a:spcPct val="115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𝑷</m:t>
                      </m:r>
                      <m:r>
                        <a:rPr lang="en-US" sz="4000" b="1" i="1" smtClean="0">
                          <a:solidFill>
                            <a:srgbClr val="C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4000" b="1" i="1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𝑭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C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𝑺</m:t>
                          </m:r>
                        </m:den>
                      </m:f>
                    </m:oMath>
                  </m:oMathPara>
                </a14:m>
                <a:endParaRPr lang="ru-RU" sz="40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5DE4D18F-2938-48B6-A7A6-53AF1E4517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818147"/>
                <a:ext cx="10515600" cy="5358816"/>
              </a:xfrm>
              <a:blipFill>
                <a:blip r:embed="rId2"/>
                <a:stretch>
                  <a:fillRect l="-2087" t="-1365" r="-20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4131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5DE4D18F-2938-48B6-A7A6-53AF1E45177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lnSpc>
                    <a:spcPct val="150000"/>
                  </a:lnSpc>
                  <a:buNone/>
                </a:pPr>
                <a:r>
                  <a:rPr lang="ru-RU" sz="48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Единица измерения давления в системе СИ — Паскаль:</a:t>
                </a:r>
              </a:p>
              <a:p>
                <a:pPr marL="0" indent="0" algn="ctr">
                  <a:lnSpc>
                    <a:spcPct val="150000"/>
                  </a:lnSpc>
                  <a:buNone/>
                </a:pPr>
                <a:r>
                  <a:rPr lang="ru-RU" sz="48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Па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54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5400" b="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Н</m:t>
                        </m:r>
                      </m:num>
                      <m:den>
                        <m:sSup>
                          <m:sSupPr>
                            <m:ctrlPr>
                              <a:rPr lang="ru-RU" sz="54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u-RU" sz="5400" b="0" i="1" smtClean="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м</m:t>
                            </m:r>
                          </m:e>
                          <m:sup>
                            <m:r>
                              <a:rPr lang="ru-RU" sz="5400" b="0" i="1" smtClean="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ru-RU" sz="5400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endParaRPr lang="ru-RU" b="1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5DE4D18F-2938-48B6-A7A6-53AF1E4517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7252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66310B7-5149-40E5-9CD7-8A70197026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73768"/>
            <a:ext cx="10515600" cy="5503195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90488" algn="l"/>
                <a:tab pos="180975" algn="l"/>
              </a:tabLst>
            </a:pPr>
            <a:r>
              <a:rPr kumimoji="0" lang="ru-RU" altLang="ru-RU" sz="4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каком положении брусок оказывает наибольшее давление на поверхность?</a:t>
            </a:r>
            <a:endParaRPr kumimoji="0" lang="ru-RU" altLang="ru-RU" sz="44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  <a:tab pos="180975" algn="l"/>
              </a:tabLst>
            </a:pPr>
            <a:endParaRPr kumimoji="0" lang="ru-RU" alt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endParaRPr lang="ru-RU" dirty="0"/>
          </a:p>
        </p:txBody>
      </p:sp>
      <p:pic>
        <p:nvPicPr>
          <p:cNvPr id="2049" name="Рисунок 36">
            <a:extLst>
              <a:ext uri="{FF2B5EF4-FFF2-40B4-BE49-F238E27FC236}">
                <a16:creationId xmlns:a16="http://schemas.microsoft.com/office/drawing/2014/main" id="{1A851DAD-2444-4741-96A4-DF232F32C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1" t="5113" r="9869" b="39366"/>
          <a:stretch>
            <a:fillRect/>
          </a:stretch>
        </p:blipFill>
        <p:spPr bwMode="auto">
          <a:xfrm>
            <a:off x="2003517" y="2734279"/>
            <a:ext cx="8167178" cy="3979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2257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</TotalTime>
  <Words>629</Words>
  <Application>Microsoft Office PowerPoint</Application>
  <PresentationFormat>Широкоэкранный</PresentationFormat>
  <Paragraphs>68</Paragraphs>
  <Slides>26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Cambria Math</vt:lpstr>
      <vt:lpstr>Times New Roman</vt:lpstr>
      <vt:lpstr>Тема Office</vt:lpstr>
      <vt:lpstr>ДАВЛЕНИЕ.  СПОСОБЫ УМЕНЬШЕНИЯ И УВЕЛИЧЕНИЯ ДАВЛЕНИЯ</vt:lpstr>
      <vt:lpstr>Сегодня на уроке вы познакомитесь с новым  понятием - давление,  мы  сформируем представление о зависимости давления от силы давления и от площади опоры.    </vt:lpstr>
      <vt:lpstr>Предлагаю посмотреть видео как белый медведь преодолевает тонкий лед ( ссылка https://www.youtube.com/watch?v=7uc4LJPp05o) . Почему он успешно преодолевает преграду?  Мишка не знает законов физики, но умело их применяет. И вы на уроке  сможете объяснить поведение мишки. </vt:lpstr>
      <vt:lpstr>   Дайте определение понятию сила.  Как графически изображают силу?   По какой формуле определяется сила тяжести? Как называется сила, с которой тело действует на опору?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Почему человек, идущий на лыжах, не проваливается в снег?  </vt:lpstr>
      <vt:lpstr>Презентация PowerPoint</vt:lpstr>
      <vt:lpstr>Зачем под гайку подкладывают широкое металлическое кольцо ─ шайбу? Почему шайба особенно необходима при скреплении болтами деревянных частей?  </vt:lpstr>
      <vt:lpstr> </vt:lpstr>
      <vt:lpstr> </vt:lpstr>
      <vt:lpstr> </vt:lpstr>
      <vt:lpstr> </vt:lpstr>
      <vt:lpstr> </vt:lpstr>
      <vt:lpstr>Презентация PowerPoint</vt:lpstr>
      <vt:lpstr> </vt:lpstr>
      <vt:lpstr> </vt:lpstr>
      <vt:lpstr> </vt:lpstr>
      <vt:lpstr> </vt:lpstr>
      <vt:lpstr> </vt:lpstr>
      <vt:lpstr> </vt:lpstr>
      <vt:lpstr> Спасибо за внимание! Успехов в учебе!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ДАВЛЕНИЕ. СПОСОБЫ УМЕНЬШЕНИЯ И УВЕЛИЧЕНИЯ ДАВЛЕНИЯ</dc:title>
  <dc:creator>Home</dc:creator>
  <cp:lastModifiedBy>Home</cp:lastModifiedBy>
  <cp:revision>9</cp:revision>
  <dcterms:created xsi:type="dcterms:W3CDTF">2023-11-06T13:57:42Z</dcterms:created>
  <dcterms:modified xsi:type="dcterms:W3CDTF">2023-11-06T17:01:31Z</dcterms:modified>
</cp:coreProperties>
</file>