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6.jpeg" ContentType="image/jpeg"/>
  <Override PartName="/ppt/media/image42.png" ContentType="image/png"/>
  <Override PartName="/ppt/media/image23.png" ContentType="image/png"/>
  <Override PartName="/ppt/media/image22.png" ContentType="image/png"/>
  <Override PartName="/ppt/media/image24.jpeg" ContentType="image/jpe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13.png" ContentType="image/png"/>
  <Override PartName="/ppt/media/image50.png" ContentType="image/png"/>
  <Override PartName="/ppt/media/image30.png" ContentType="image/png"/>
  <Override PartName="/ppt/media/image28.png" ContentType="image/png"/>
  <Override PartName="/ppt/media/image41.png" ContentType="image/png"/>
  <Override PartName="/ppt/media/image9.png" ContentType="image/png"/>
  <Override PartName="/ppt/media/image39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022753A-D493-4975-B1FC-331C9D50AE2A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file:///Lernis.docx" TargetMode="External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3141720"/>
            <a:ext cx="8229600" cy="1582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Дистанционное образование</a:t>
            </a:r>
            <a:br/>
            <a:r>
              <a:rPr b="1" lang="ru-RU" sz="44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 как одна из форм организации образовательной деятельности</a:t>
            </a:r>
            <a:br/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456840" y="5516280"/>
            <a:ext cx="8218440" cy="60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000"/>
          </a:bodyPr>
          <a:p>
            <a:pPr marL="343080" indent="-343080" algn="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d0d0d"/>
                </a:solidFill>
                <a:latin typeface="Times New Roman"/>
                <a:ea typeface="Times New Roman"/>
              </a:rPr>
              <a:t>Учитель истории и обществознания: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d0d0d"/>
                </a:solidFill>
                <a:latin typeface="Times New Roman"/>
                <a:ea typeface="Times New Roman"/>
              </a:rPr>
              <a:t>Ковалёва Вера Владимировна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d0d0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Овал 5" descr=""/>
          <p:cNvPicPr/>
          <p:nvPr/>
        </p:nvPicPr>
        <p:blipFill>
          <a:blip r:embed="rId1"/>
          <a:stretch/>
        </p:blipFill>
        <p:spPr>
          <a:xfrm>
            <a:off x="487440" y="365040"/>
            <a:ext cx="2414520" cy="23479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5" descr="C:\Users\PC\Downloads\Screenshot 2022-03-21 at 23-26-07 МАОУ СОШ №22 - Главная страница.png"/>
          <p:cNvPicPr/>
          <p:nvPr/>
        </p:nvPicPr>
        <p:blipFill>
          <a:blip r:embed="rId2"/>
          <a:srcRect l="9488" t="0" r="5200" b="0"/>
          <a:stretch/>
        </p:blipFill>
        <p:spPr>
          <a:xfrm>
            <a:off x="1042920" y="1197000"/>
            <a:ext cx="1297080" cy="8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765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Создание учебных материалов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2" descr="C:\Users\PC\Downloads\Screenshot 2022-03-19 at 21-14-21 Тест по истории России Внешняя политика Ивана IV 6 класс. - Online Test Pad.png"/>
          <p:cNvPicPr/>
          <p:nvPr/>
        </p:nvPicPr>
        <p:blipFill>
          <a:blip r:embed="rId1"/>
          <a:stretch/>
        </p:blipFill>
        <p:spPr>
          <a:xfrm>
            <a:off x="468360" y="836640"/>
            <a:ext cx="8280360" cy="638496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103" name="Прямая со стрелкой 5"/>
          <p:cNvCxnSpPr/>
          <p:nvPr/>
        </p:nvCxnSpPr>
        <p:spPr>
          <a:xfrm flipH="1">
            <a:off x="826560" y="1483920"/>
            <a:ext cx="289440" cy="57708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  <p:cxnSp>
        <p:nvCxnSpPr>
          <p:cNvPr id="104" name="Прямая со стрелкой 9"/>
          <p:cNvCxnSpPr/>
          <p:nvPr/>
        </p:nvCxnSpPr>
        <p:spPr>
          <a:xfrm flipH="1">
            <a:off x="7380000" y="4005000"/>
            <a:ext cx="937440" cy="36108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  <p:cxnSp>
        <p:nvCxnSpPr>
          <p:cNvPr id="105" name="Прямая со стрелкой 11"/>
          <p:cNvCxnSpPr/>
          <p:nvPr/>
        </p:nvCxnSpPr>
        <p:spPr>
          <a:xfrm>
            <a:off x="2268360" y="5157360"/>
            <a:ext cx="720000" cy="57564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  <p:cxnSp>
        <p:nvCxnSpPr>
          <p:cNvPr id="106" name="Прямая со стрелкой 14"/>
          <p:cNvCxnSpPr/>
          <p:nvPr/>
        </p:nvCxnSpPr>
        <p:spPr>
          <a:xfrm flipH="1">
            <a:off x="7235280" y="1699920"/>
            <a:ext cx="937080" cy="57708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  <p:cxnSp>
        <p:nvCxnSpPr>
          <p:cNvPr id="107" name="Прямая со стрелкой 16"/>
          <p:cNvCxnSpPr/>
          <p:nvPr/>
        </p:nvCxnSpPr>
        <p:spPr>
          <a:xfrm flipH="1">
            <a:off x="7380000" y="5373360"/>
            <a:ext cx="792720" cy="64836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33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Создание учебных материалов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2" descr="C:\Users\PC\Downloads\Screenshot 2022-03-19 at 21-22-08 Тест по истории России Внешняя политика Ивана IV 6 класс. - Online Test Pad.png"/>
          <p:cNvPicPr/>
          <p:nvPr/>
        </p:nvPicPr>
        <p:blipFill>
          <a:blip r:embed="rId1"/>
          <a:stretch/>
        </p:blipFill>
        <p:spPr>
          <a:xfrm>
            <a:off x="250920" y="907920"/>
            <a:ext cx="8569080" cy="566892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110" name="Прямая со стрелкой 5"/>
          <p:cNvCxnSpPr/>
          <p:nvPr/>
        </p:nvCxnSpPr>
        <p:spPr>
          <a:xfrm>
            <a:off x="1835280" y="1483920"/>
            <a:ext cx="505440" cy="28944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triangle" w="med"/>
          </a:ln>
        </p:spPr>
      </p:cxnSp>
      <p:cxnSp>
        <p:nvCxnSpPr>
          <p:cNvPr id="111" name="Прямая со стрелкой 7"/>
          <p:cNvCxnSpPr/>
          <p:nvPr/>
        </p:nvCxnSpPr>
        <p:spPr>
          <a:xfrm flipH="1">
            <a:off x="899280" y="2565000"/>
            <a:ext cx="793080" cy="57708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7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Создание учебных материалов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2" descr="C:\Users\PC\Downloads\Screenshot 2022-03-19 at 21-30-07 Тест по истории России Внешняя политика Ивана IV 6 класс. - Online Test Pad.png"/>
          <p:cNvPicPr/>
          <p:nvPr/>
        </p:nvPicPr>
        <p:blipFill>
          <a:blip r:embed="rId1"/>
          <a:stretch/>
        </p:blipFill>
        <p:spPr>
          <a:xfrm>
            <a:off x="228600" y="1125360"/>
            <a:ext cx="8574120" cy="532800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114" name="Прямая со стрелкой 5"/>
          <p:cNvCxnSpPr/>
          <p:nvPr/>
        </p:nvCxnSpPr>
        <p:spPr>
          <a:xfrm>
            <a:off x="1835280" y="2060640"/>
            <a:ext cx="505440" cy="50544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70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Создание учебных материалов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Picture 2" descr="C:\Users\PC\Downloads\Screenshot 2022-03-19 at 21-32-18 Тест по истории России Внешняя политика Ивана IV 6 класс. - Online Test Pad.png"/>
          <p:cNvPicPr/>
          <p:nvPr/>
        </p:nvPicPr>
        <p:blipFill>
          <a:blip r:embed="rId1"/>
          <a:stretch/>
        </p:blipFill>
        <p:spPr>
          <a:xfrm>
            <a:off x="179280" y="981000"/>
            <a:ext cx="8640720" cy="551664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117" name="Прямая со стрелкой 5"/>
          <p:cNvCxnSpPr/>
          <p:nvPr/>
        </p:nvCxnSpPr>
        <p:spPr>
          <a:xfrm>
            <a:off x="7811640" y="4797000"/>
            <a:ext cx="648360" cy="129636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triangle" w="med"/>
          </a:ln>
        </p:spPr>
      </p:cxnSp>
      <p:cxnSp>
        <p:nvCxnSpPr>
          <p:cNvPr id="118" name="Прямая со стрелкой 8"/>
          <p:cNvCxnSpPr/>
          <p:nvPr/>
        </p:nvCxnSpPr>
        <p:spPr>
          <a:xfrm flipH="1">
            <a:off x="899640" y="2852280"/>
            <a:ext cx="936000" cy="28944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5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Создание учебных материалов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2" descr="C:\Users\PC\Downloads\Screenshot 2022-03-19 at 21-35-49 Тест по истории России Внешняя политика Ивана IV 6 класс. - Online Test Pad.png"/>
          <p:cNvPicPr/>
          <p:nvPr/>
        </p:nvPicPr>
        <p:blipFill>
          <a:blip r:embed="rId1"/>
          <a:stretch/>
        </p:blipFill>
        <p:spPr>
          <a:xfrm>
            <a:off x="250920" y="1052640"/>
            <a:ext cx="8569080" cy="554508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121" name="Прямая со стрелкой 10"/>
          <p:cNvCxnSpPr/>
          <p:nvPr/>
        </p:nvCxnSpPr>
        <p:spPr>
          <a:xfrm>
            <a:off x="7164000" y="1484280"/>
            <a:ext cx="577080" cy="1008720"/>
          </a:xfrm>
          <a:prstGeom prst="straightConnector1">
            <a:avLst/>
          </a:prstGeom>
          <a:ln w="38160">
            <a:solidFill>
              <a:srgbClr val="c0504d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Создание учебных материалов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3" descr="C:\Users\PC\Downloads\Screenshot 2022-03-19 at 20-36-03 Внешняя политика Российского государства во второй половине XVI века - Online Test Pad.png"/>
          <p:cNvPicPr/>
          <p:nvPr/>
        </p:nvPicPr>
        <p:blipFill>
          <a:blip r:embed="rId1"/>
          <a:stretch/>
        </p:blipFill>
        <p:spPr>
          <a:xfrm>
            <a:off x="260280" y="1484280"/>
            <a:ext cx="8670960" cy="511344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124" name="Прямая со стрелкой 7"/>
          <p:cNvCxnSpPr/>
          <p:nvPr/>
        </p:nvCxnSpPr>
        <p:spPr>
          <a:xfrm flipH="1">
            <a:off x="3276000" y="2491920"/>
            <a:ext cx="432360" cy="79308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  <p:cxnSp>
        <p:nvCxnSpPr>
          <p:cNvPr id="125" name="Прямая со стрелкой 11"/>
          <p:cNvCxnSpPr/>
          <p:nvPr/>
        </p:nvCxnSpPr>
        <p:spPr>
          <a:xfrm flipH="1">
            <a:off x="7524360" y="2276280"/>
            <a:ext cx="504000" cy="64836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  <p:cxnSp>
        <p:nvCxnSpPr>
          <p:cNvPr id="126" name="Прямая со стрелкой 15"/>
          <p:cNvCxnSpPr/>
          <p:nvPr/>
        </p:nvCxnSpPr>
        <p:spPr>
          <a:xfrm flipH="1">
            <a:off x="971280" y="1916280"/>
            <a:ext cx="721440" cy="72144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Picture 2" descr="C:\Users\PC\Downloads\Screenshot 2022-03-19 at 21-45-53 Культура 6 класс - Online Test Pad.png"/>
          <p:cNvPicPr/>
          <p:nvPr/>
        </p:nvPicPr>
        <p:blipFill>
          <a:blip r:embed="rId1"/>
          <a:stretch/>
        </p:blipFill>
        <p:spPr>
          <a:xfrm>
            <a:off x="250920" y="203040"/>
            <a:ext cx="8569080" cy="717084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129" name="Прямая со стрелкой 5"/>
          <p:cNvCxnSpPr/>
          <p:nvPr/>
        </p:nvCxnSpPr>
        <p:spPr>
          <a:xfrm flipH="1">
            <a:off x="3634560" y="1341000"/>
            <a:ext cx="577080" cy="793080"/>
          </a:xfrm>
          <a:prstGeom prst="straightConnector1">
            <a:avLst/>
          </a:prstGeom>
          <a:ln w="38160">
            <a:solidFill>
              <a:srgbClr val="c0504d"/>
            </a:solidFill>
            <a:miter/>
            <a:tailEnd len="med" type="triangle" w="med"/>
          </a:ln>
        </p:spPr>
      </p:cxnSp>
      <p:cxnSp>
        <p:nvCxnSpPr>
          <p:cNvPr id="130" name="Прямая со стрелкой 6"/>
          <p:cNvCxnSpPr/>
          <p:nvPr/>
        </p:nvCxnSpPr>
        <p:spPr>
          <a:xfrm flipH="1">
            <a:off x="1042560" y="2852280"/>
            <a:ext cx="937440" cy="361080"/>
          </a:xfrm>
          <a:prstGeom prst="straightConnector1">
            <a:avLst/>
          </a:prstGeom>
          <a:ln w="38160">
            <a:solidFill>
              <a:srgbClr val="c00000"/>
            </a:solidFill>
            <a:miter/>
            <a:tailEnd len="med" type="triangle" w="med"/>
          </a:ln>
        </p:spPr>
      </p:cxnSp>
      <p:cxnSp>
        <p:nvCxnSpPr>
          <p:cNvPr id="131" name="Прямая со стрелкой 12"/>
          <p:cNvCxnSpPr/>
          <p:nvPr/>
        </p:nvCxnSpPr>
        <p:spPr>
          <a:xfrm>
            <a:off x="1979280" y="2133720"/>
            <a:ext cx="577080" cy="575280"/>
          </a:xfrm>
          <a:prstGeom prst="straightConnector1">
            <a:avLst/>
          </a:prstGeom>
          <a:ln w="38160">
            <a:solidFill>
              <a:srgbClr val="c000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Picture 4" descr="C:\Users\PC\Downloads\Screenshot 2022-03-21 at 17-31-36 Внешняя политика Российского государства во второй половине XVI века - Online Test Pad.png"/>
          <p:cNvPicPr/>
          <p:nvPr/>
        </p:nvPicPr>
        <p:blipFill>
          <a:blip r:embed="rId1"/>
          <a:stretch/>
        </p:blipFill>
        <p:spPr>
          <a:xfrm>
            <a:off x="0" y="189000"/>
            <a:ext cx="8893080" cy="666900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Picture 2" descr="C:\Users\PC\Downloads\Screenshot 2022-03-22 at 18-24-53 Внешняя политика Российского государства во второй половине XVI века - Online Test Pad.png"/>
          <p:cNvPicPr/>
          <p:nvPr/>
        </p:nvPicPr>
        <p:blipFill>
          <a:blip r:embed="rId1"/>
          <a:stretch/>
        </p:blipFill>
        <p:spPr>
          <a:xfrm>
            <a:off x="228600" y="260280"/>
            <a:ext cx="8915400" cy="612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Picture 2" descr="C:\Users\PC\Downloads\Screenshot 2022-03-21 at 19-22-02 Культура 6 класс.png"/>
          <p:cNvPicPr/>
          <p:nvPr/>
        </p:nvPicPr>
        <p:blipFill>
          <a:blip r:embed="rId1"/>
          <a:stretch/>
        </p:blipFill>
        <p:spPr>
          <a:xfrm>
            <a:off x="0" y="0"/>
            <a:ext cx="9144000" cy="839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 rot="20896800">
            <a:off x="156600" y="301320"/>
            <a:ext cx="2887560" cy="90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e14a0d"/>
                </a:solidFill>
                <a:latin typeface="Times New Roman"/>
                <a:ea typeface="Times New Roman"/>
              </a:rPr>
              <a:t>Общение с родителями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6" name="Содержимое 2"/>
          <p:cNvGrpSpPr/>
          <p:nvPr/>
        </p:nvGrpSpPr>
        <p:grpSpPr>
          <a:xfrm>
            <a:off x="6504120" y="2766960"/>
            <a:ext cx="98280" cy="73080"/>
            <a:chOff x="6504120" y="2766960"/>
            <a:chExt cx="98280" cy="73080"/>
          </a:xfrm>
        </p:grpSpPr>
        <p:pic>
          <p:nvPicPr>
            <p:cNvPr id="47" name="Содержимое 2" descr=""/>
            <p:cNvPicPr/>
            <p:nvPr/>
          </p:nvPicPr>
          <p:blipFill>
            <a:blip r:embed="rId1"/>
            <a:stretch/>
          </p:blipFill>
          <p:spPr>
            <a:xfrm>
              <a:off x="6504120" y="2766960"/>
              <a:ext cx="98280" cy="7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" name=""/>
            <p:cNvSpPr/>
            <p:nvPr/>
          </p:nvSpPr>
          <p:spPr>
            <a:xfrm>
              <a:off x="6516720" y="2781360"/>
              <a:ext cx="71280" cy="46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9" name="Прямоугольник 5" descr=""/>
          <p:cNvPicPr/>
          <p:nvPr/>
        </p:nvPicPr>
        <p:blipFill>
          <a:blip r:embed="rId2"/>
          <a:stretch/>
        </p:blipFill>
        <p:spPr>
          <a:xfrm>
            <a:off x="2719440" y="-60480"/>
            <a:ext cx="3638520" cy="1498680"/>
          </a:xfrm>
          <a:prstGeom prst="rect">
            <a:avLst/>
          </a:prstGeom>
          <a:ln w="0">
            <a:noFill/>
          </a:ln>
        </p:spPr>
      </p:pic>
      <p:pic>
        <p:nvPicPr>
          <p:cNvPr id="50" name="Прямоугольник 6" descr=""/>
          <p:cNvPicPr/>
          <p:nvPr/>
        </p:nvPicPr>
        <p:blipFill>
          <a:blip r:embed="rId3"/>
          <a:stretch/>
        </p:blipFill>
        <p:spPr>
          <a:xfrm>
            <a:off x="1200240" y="669960"/>
            <a:ext cx="3133800" cy="2847960"/>
          </a:xfrm>
          <a:prstGeom prst="rect">
            <a:avLst/>
          </a:prstGeom>
          <a:ln w="0">
            <a:noFill/>
          </a:ln>
        </p:spPr>
      </p:pic>
      <p:pic>
        <p:nvPicPr>
          <p:cNvPr id="51" name="Прямоугольник 7" descr=""/>
          <p:cNvPicPr/>
          <p:nvPr/>
        </p:nvPicPr>
        <p:blipFill>
          <a:blip r:embed="rId4"/>
          <a:stretch/>
        </p:blipFill>
        <p:spPr>
          <a:xfrm>
            <a:off x="5668920" y="1542960"/>
            <a:ext cx="2884680" cy="1157400"/>
          </a:xfrm>
          <a:prstGeom prst="rect">
            <a:avLst/>
          </a:prstGeom>
          <a:ln w="0">
            <a:noFill/>
          </a:ln>
        </p:spPr>
      </p:pic>
      <p:pic>
        <p:nvPicPr>
          <p:cNvPr id="52" name="Прямоугольник 8" descr=""/>
          <p:cNvPicPr/>
          <p:nvPr/>
        </p:nvPicPr>
        <p:blipFill>
          <a:blip r:embed="rId5"/>
          <a:stretch/>
        </p:blipFill>
        <p:spPr>
          <a:xfrm>
            <a:off x="5894280" y="5310360"/>
            <a:ext cx="3475080" cy="3340080"/>
          </a:xfrm>
          <a:prstGeom prst="rect">
            <a:avLst/>
          </a:prstGeom>
          <a:ln w="0">
            <a:noFill/>
          </a:ln>
        </p:spPr>
      </p:pic>
      <p:pic>
        <p:nvPicPr>
          <p:cNvPr id="53" name="Прямоугольник 10" descr=""/>
          <p:cNvPicPr/>
          <p:nvPr/>
        </p:nvPicPr>
        <p:blipFill>
          <a:blip r:embed="rId6"/>
          <a:stretch/>
        </p:blipFill>
        <p:spPr>
          <a:xfrm>
            <a:off x="-231840" y="4187880"/>
            <a:ext cx="3481560" cy="1762200"/>
          </a:xfrm>
          <a:prstGeom prst="rect">
            <a:avLst/>
          </a:prstGeom>
          <a:ln w="0">
            <a:noFill/>
          </a:ln>
        </p:spPr>
      </p:pic>
      <p:pic>
        <p:nvPicPr>
          <p:cNvPr id="54" name="Прямоугольник 11" descr=""/>
          <p:cNvPicPr/>
          <p:nvPr/>
        </p:nvPicPr>
        <p:blipFill>
          <a:blip r:embed="rId7"/>
          <a:stretch/>
        </p:blipFill>
        <p:spPr>
          <a:xfrm>
            <a:off x="2462040" y="3816360"/>
            <a:ext cx="3511800" cy="1998720"/>
          </a:xfrm>
          <a:prstGeom prst="rect">
            <a:avLst/>
          </a:prstGeom>
          <a:ln w="0">
            <a:noFill/>
          </a:ln>
        </p:spPr>
      </p:pic>
      <p:pic>
        <p:nvPicPr>
          <p:cNvPr id="55" name="Прямоугольник 12" descr=""/>
          <p:cNvPicPr/>
          <p:nvPr/>
        </p:nvPicPr>
        <p:blipFill>
          <a:blip r:embed="rId8"/>
          <a:stretch/>
        </p:blipFill>
        <p:spPr>
          <a:xfrm>
            <a:off x="36360" y="3144960"/>
            <a:ext cx="2213280" cy="1298520"/>
          </a:xfrm>
          <a:prstGeom prst="rect">
            <a:avLst/>
          </a:prstGeom>
          <a:ln w="0">
            <a:noFill/>
          </a:ln>
        </p:spPr>
      </p:pic>
      <p:pic>
        <p:nvPicPr>
          <p:cNvPr id="56" name="Прямоугольник 13" descr=""/>
          <p:cNvPicPr/>
          <p:nvPr/>
        </p:nvPicPr>
        <p:blipFill>
          <a:blip r:embed="rId9"/>
          <a:stretch/>
        </p:blipFill>
        <p:spPr>
          <a:xfrm>
            <a:off x="2120760" y="4737240"/>
            <a:ext cx="3554640" cy="2462040"/>
          </a:xfrm>
          <a:prstGeom prst="rect">
            <a:avLst/>
          </a:prstGeom>
          <a:ln w="0">
            <a:noFill/>
          </a:ln>
        </p:spPr>
      </p:pic>
      <p:pic>
        <p:nvPicPr>
          <p:cNvPr id="57" name="Прямоугольник 14" descr=""/>
          <p:cNvPicPr/>
          <p:nvPr/>
        </p:nvPicPr>
        <p:blipFill>
          <a:blip r:embed="rId10"/>
          <a:stretch/>
        </p:blipFill>
        <p:spPr>
          <a:xfrm>
            <a:off x="4211640" y="1292400"/>
            <a:ext cx="1725480" cy="1427040"/>
          </a:xfrm>
          <a:prstGeom prst="rect">
            <a:avLst/>
          </a:prstGeom>
          <a:ln w="0">
            <a:noFill/>
          </a:ln>
        </p:spPr>
      </p:pic>
      <p:grpSp>
        <p:nvGrpSpPr>
          <p:cNvPr id="58" name="Прямоугольник 15"/>
          <p:cNvGrpSpPr/>
          <p:nvPr/>
        </p:nvGrpSpPr>
        <p:grpSpPr>
          <a:xfrm>
            <a:off x="5761080" y="3548160"/>
            <a:ext cx="3687840" cy="1792080"/>
            <a:chOff x="5761080" y="3548160"/>
            <a:chExt cx="3687840" cy="1792080"/>
          </a:xfrm>
        </p:grpSpPr>
        <p:pic>
          <p:nvPicPr>
            <p:cNvPr id="59" name="Прямоугольник 15" descr=""/>
            <p:cNvPicPr/>
            <p:nvPr/>
          </p:nvPicPr>
          <p:blipFill>
            <a:blip r:embed="rId11"/>
            <a:stretch/>
          </p:blipFill>
          <p:spPr>
            <a:xfrm>
              <a:off x="5761080" y="3548160"/>
              <a:ext cx="3687840" cy="1792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" name=""/>
            <p:cNvSpPr/>
            <p:nvPr/>
          </p:nvSpPr>
          <p:spPr>
            <a:xfrm rot="21061800">
              <a:off x="5939640" y="4000680"/>
              <a:ext cx="3332160" cy="947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800" spc="-1" strike="noStrike">
                  <a:solidFill>
                    <a:srgbClr val="ff0000"/>
                  </a:solidFill>
                  <a:latin typeface="Times New Roman"/>
                  <a:ea typeface="Times New Roman"/>
                </a:rPr>
                <a:t>Обучение на расстоянии</a:t>
              </a:r>
              <a:endParaRPr b="0" lang="en-US" sz="2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61" name="Прямоугольник 16" descr=""/>
          <p:cNvPicPr/>
          <p:nvPr/>
        </p:nvPicPr>
        <p:blipFill>
          <a:blip r:embed="rId12"/>
          <a:stretch/>
        </p:blipFill>
        <p:spPr>
          <a:xfrm>
            <a:off x="3846600" y="5310360"/>
            <a:ext cx="3114720" cy="2011320"/>
          </a:xfrm>
          <a:prstGeom prst="rect">
            <a:avLst/>
          </a:prstGeom>
          <a:ln w="0">
            <a:noFill/>
          </a:ln>
        </p:spPr>
      </p:pic>
      <p:grpSp>
        <p:nvGrpSpPr>
          <p:cNvPr id="62" name="Прямоугольник 17"/>
          <p:cNvGrpSpPr/>
          <p:nvPr/>
        </p:nvGrpSpPr>
        <p:grpSpPr>
          <a:xfrm>
            <a:off x="5059440" y="4724280"/>
            <a:ext cx="2633760" cy="1792440"/>
            <a:chOff x="5059440" y="4724280"/>
            <a:chExt cx="2633760" cy="1792440"/>
          </a:xfrm>
        </p:grpSpPr>
        <p:pic>
          <p:nvPicPr>
            <p:cNvPr id="63" name="Прямоугольник 17" descr=""/>
            <p:cNvPicPr/>
            <p:nvPr/>
          </p:nvPicPr>
          <p:blipFill>
            <a:blip r:embed="rId13"/>
            <a:stretch/>
          </p:blipFill>
          <p:spPr>
            <a:xfrm>
              <a:off x="5059440" y="4724280"/>
              <a:ext cx="2633760" cy="1792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 rot="720600">
              <a:off x="5318280" y="5037120"/>
              <a:ext cx="1833480" cy="520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ru-RU" sz="2800" spc="-1" strike="noStrike">
                  <a:solidFill>
                    <a:srgbClr val="e9fa06"/>
                  </a:solidFill>
                  <a:latin typeface="Times New Roman"/>
                  <a:ea typeface="Times New Roman"/>
                </a:rPr>
                <a:t>ЗАГАДКА</a:t>
              </a:r>
              <a:endParaRPr b="0" lang="en-US" sz="2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5" name="Прямоугольник 18"/>
          <p:cNvGrpSpPr/>
          <p:nvPr/>
        </p:nvGrpSpPr>
        <p:grpSpPr>
          <a:xfrm>
            <a:off x="-433440" y="5072040"/>
            <a:ext cx="2927160" cy="2255760"/>
            <a:chOff x="-433440" y="5072040"/>
            <a:chExt cx="2927160" cy="2255760"/>
          </a:xfrm>
        </p:grpSpPr>
        <p:pic>
          <p:nvPicPr>
            <p:cNvPr id="66" name="Прямоугольник 18" descr=""/>
            <p:cNvPicPr/>
            <p:nvPr/>
          </p:nvPicPr>
          <p:blipFill>
            <a:blip r:embed="rId14"/>
            <a:stretch/>
          </p:blipFill>
          <p:spPr>
            <a:xfrm>
              <a:off x="-433440" y="5072040"/>
              <a:ext cx="2927160" cy="2255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"/>
            <p:cNvSpPr/>
            <p:nvPr/>
          </p:nvSpPr>
          <p:spPr>
            <a:xfrm rot="1723800">
              <a:off x="41400" y="5703840"/>
              <a:ext cx="246960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ru-RU" sz="2400" spc="-1" strike="noStrike">
                  <a:solidFill>
                    <a:srgbClr val="558ed5"/>
                  </a:solidFill>
                  <a:latin typeface="Times New Roman"/>
                  <a:ea typeface="Times New Roman"/>
                </a:rPr>
                <a:t>Реалии времени</a:t>
              </a:r>
              <a:endParaRPr b="0" lang="en-US" sz="24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68" name="Прямоугольник 19" descr=""/>
          <p:cNvPicPr/>
          <p:nvPr/>
        </p:nvPicPr>
        <p:blipFill>
          <a:blip r:embed="rId15"/>
          <a:stretch/>
        </p:blipFill>
        <p:spPr>
          <a:xfrm>
            <a:off x="5583240" y="165240"/>
            <a:ext cx="3006720" cy="2236680"/>
          </a:xfrm>
          <a:prstGeom prst="rect">
            <a:avLst/>
          </a:prstGeom>
          <a:ln w="0">
            <a:noFill/>
          </a:ln>
        </p:spPr>
      </p:pic>
      <p:pic>
        <p:nvPicPr>
          <p:cNvPr id="69" name="Прямоугольник 20" descr=""/>
          <p:cNvPicPr/>
          <p:nvPr/>
        </p:nvPicPr>
        <p:blipFill>
          <a:blip r:embed="rId16"/>
          <a:stretch/>
        </p:blipFill>
        <p:spPr>
          <a:xfrm>
            <a:off x="-658800" y="1390680"/>
            <a:ext cx="2889360" cy="2541600"/>
          </a:xfrm>
          <a:prstGeom prst="rect">
            <a:avLst/>
          </a:prstGeom>
          <a:ln w="0">
            <a:noFill/>
          </a:ln>
        </p:spPr>
      </p:pic>
      <p:pic>
        <p:nvPicPr>
          <p:cNvPr id="70" name="Овал 21" descr=""/>
          <p:cNvPicPr/>
          <p:nvPr/>
        </p:nvPicPr>
        <p:blipFill>
          <a:blip r:embed="rId17"/>
          <a:stretch/>
        </p:blipFill>
        <p:spPr>
          <a:xfrm>
            <a:off x="2000160" y="2309760"/>
            <a:ext cx="5722920" cy="205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Picture 2" descr="C:\Users\PC\Downloads\Screenshot 2022-03-21 at 19-17-34 Внешняя политика Российского государства во второй половине XVI века.png"/>
          <p:cNvPicPr/>
          <p:nvPr/>
        </p:nvPicPr>
        <p:blipFill>
          <a:blip r:embed="rId1"/>
          <a:stretch/>
        </p:blipFill>
        <p:spPr>
          <a:xfrm>
            <a:off x="179280" y="260280"/>
            <a:ext cx="8569440" cy="816156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2" descr="C:\Users\PC\Downloads\Screenshot 2022-03-21 at 19-37-29 Задания 1. Проверка знания деятелей истории России и истории зарубежных стран (7 КЛАСС).png"/>
          <p:cNvPicPr/>
          <p:nvPr/>
        </p:nvPicPr>
        <p:blipFill>
          <a:blip r:embed="rId1"/>
          <a:stretch/>
        </p:blipFill>
        <p:spPr>
          <a:xfrm>
            <a:off x="0" y="0"/>
            <a:ext cx="8820000" cy="747540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Picture 2" descr="C:\Users\PC\Downloads\Screenshot 2022-03-21 at 20-13-40 Задания 1. Проверка знания деятелей истории России и истории зарубежных стран (7 КЛАСС) - Online Test Pad.png"/>
          <p:cNvPicPr/>
          <p:nvPr/>
        </p:nvPicPr>
        <p:blipFill>
          <a:blip r:embed="rId1"/>
          <a:stretch/>
        </p:blipFill>
        <p:spPr>
          <a:xfrm>
            <a:off x="250920" y="260280"/>
            <a:ext cx="8586720" cy="599940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Picture 3" descr="C:\Users\PC\Downloads\Screenshot 2022-03-21 at 21-19-44 Культура 6 класс - Online Test Pad.png"/>
          <p:cNvPicPr/>
          <p:nvPr/>
        </p:nvPicPr>
        <p:blipFill>
          <a:blip r:embed="rId1"/>
          <a:stretch/>
        </p:blipFill>
        <p:spPr>
          <a:xfrm>
            <a:off x="755640" y="42840"/>
            <a:ext cx="7920000" cy="673092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Picture 2" descr="C:\Users\PC\Downloads\Screenshot 2022-03-23 at 22-08-04 Задания 1. Проверка знания деятелей истории России и истории зарубежных стран (7 КЛАСС) - Online Test Pad.png"/>
          <p:cNvPicPr/>
          <p:nvPr/>
        </p:nvPicPr>
        <p:blipFill>
          <a:blip r:embed="rId1"/>
          <a:stretch/>
        </p:blipFill>
        <p:spPr>
          <a:xfrm>
            <a:off x="228600" y="476280"/>
            <a:ext cx="8458200" cy="576108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403280" y="620640"/>
            <a:ext cx="7283520" cy="144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ВЫВОДЫ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250560" y="2637000"/>
            <a:ext cx="8435880" cy="403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</a:t>
            </a: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Дистанционное обучение представило возможность применения информационных технологий в педагогической практике.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Online Test Pad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– это удобный, практичный и многофункциональный сервис для работы как в дистанционном формате, так и в обычном режиме.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Работу в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Online Test Pad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можно успешно совмещать с другими платформами и программами.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Как показывает практика, ученикам нравятся форматы заданий, созданные в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Online Test Pad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5" descr="C:\Users\PC\Downloads\Screenshot 2022-03-21 at 23-26-07 МАОУ СОШ №22 - Главная страница.png"/>
          <p:cNvPicPr/>
          <p:nvPr/>
        </p:nvPicPr>
        <p:blipFill>
          <a:blip r:embed="rId1"/>
          <a:srcRect l="9488" t="0" r="5200" b="0"/>
          <a:stretch/>
        </p:blipFill>
        <p:spPr>
          <a:xfrm>
            <a:off x="900000" y="765000"/>
            <a:ext cx="1187640" cy="792360"/>
          </a:xfrm>
          <a:prstGeom prst="rect">
            <a:avLst/>
          </a:prstGeom>
          <a:ln w="0">
            <a:noFill/>
          </a:ln>
        </p:spPr>
      </p:pic>
      <p:pic>
        <p:nvPicPr>
          <p:cNvPr id="151" name="Овал 5" descr=""/>
          <p:cNvPicPr/>
          <p:nvPr/>
        </p:nvPicPr>
        <p:blipFill>
          <a:blip r:embed="rId2"/>
          <a:stretch/>
        </p:blipFill>
        <p:spPr>
          <a:xfrm>
            <a:off x="268200" y="225360"/>
            <a:ext cx="2560680" cy="24145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5" descr="C:\Users\PC\Downloads\Screenshot 2022-03-21 at 23-26-07 МАОУ СОШ №22 - Главная страница.png"/>
          <p:cNvPicPr/>
          <p:nvPr/>
        </p:nvPicPr>
        <p:blipFill>
          <a:blip r:embed="rId3"/>
          <a:srcRect l="9488" t="0" r="5200" b="0"/>
          <a:stretch/>
        </p:blipFill>
        <p:spPr>
          <a:xfrm>
            <a:off x="826920" y="1052640"/>
            <a:ext cx="1405080" cy="9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68360" y="2133360"/>
            <a:ext cx="8229600" cy="192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800" spc="-1" strike="noStrike">
                <a:solidFill>
                  <a:srgbClr val="c00000"/>
                </a:solidFill>
                <a:latin typeface="Calibri"/>
              </a:rPr>
              <a:t>СПАСИБО ЗА ВНИМАНИЕ!!!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Овал 4" descr=""/>
          <p:cNvPicPr/>
          <p:nvPr/>
        </p:nvPicPr>
        <p:blipFill>
          <a:blip r:embed="rId1"/>
          <a:stretch/>
        </p:blipFill>
        <p:spPr>
          <a:xfrm>
            <a:off x="195120" y="225360"/>
            <a:ext cx="2487600" cy="241452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5" descr="C:\Users\PC\Downloads\Screenshot 2022-03-21 at 23-26-07 МАОУ СОШ №22 - Главная страница.png"/>
          <p:cNvPicPr/>
          <p:nvPr/>
        </p:nvPicPr>
        <p:blipFill>
          <a:blip r:embed="rId2"/>
          <a:srcRect l="9488" t="0" r="5200" b="0"/>
          <a:stretch/>
        </p:blipFill>
        <p:spPr>
          <a:xfrm>
            <a:off x="719280" y="1052640"/>
            <a:ext cx="1404720" cy="93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95280" y="333360"/>
            <a:ext cx="8229600" cy="63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Нормативно-правовая база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"/>
          <p:cNvSpPr txBox="1"/>
          <p:nvPr/>
        </p:nvSpPr>
        <p:spPr>
          <a:xfrm>
            <a:off x="178920" y="1052280"/>
            <a:ext cx="8713800" cy="5073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343080" indent="-343080" algn="just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3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Во-первых, </a:t>
            </a: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это Федеральный закон </a:t>
            </a:r>
            <a:r>
              <a:rPr b="1" lang="ru-RU" sz="23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«Об образовании» </a:t>
            </a: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ФЗ -27 29.12.2012. Статья 13. Общие требования к реализации образовательных программ. Пункт 2. </a:t>
            </a:r>
            <a:r>
              <a:rPr b="0" i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обучение.</a:t>
            </a:r>
            <a:endParaRPr b="0" lang="en-US" sz="2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3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Во-вторых, </a:t>
            </a: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приказ Министерства здравоохранения и социального развития РФ от 26.08.2010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образования».</a:t>
            </a:r>
            <a:endParaRPr b="0" lang="en-US" sz="23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3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В-третьих, </a:t>
            </a:r>
            <a:r>
              <a:rPr b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профстандарт педагога РФ утверждён Министерства труда и социальной защиты РФ от 18.10.2013 №544н. </a:t>
            </a:r>
            <a:r>
              <a:rPr b="0" i="1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Именно, приложение 1 указанного профстандарта, направлено на ИКТ – компетентность педагога.  </a:t>
            </a:r>
            <a:endParaRPr b="0" lang="en-US" sz="2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"/>
          <p:cNvSpPr txBox="1"/>
          <p:nvPr/>
        </p:nvSpPr>
        <p:spPr>
          <a:xfrm>
            <a:off x="395280" y="2708280"/>
            <a:ext cx="8291520" cy="3889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Недостаточная мотивация и самоорганизация школьников, неумение учиться самостоятельно;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Технические сложности;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Проблема межличностной коммуникации;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всегда высокое качество образовательного контента;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Санитарные ограничения.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700360" y="691920"/>
            <a:ext cx="6192720" cy="1584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Риски дистанционного обучения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Овал 3" descr=""/>
          <p:cNvPicPr/>
          <p:nvPr/>
        </p:nvPicPr>
        <p:blipFill>
          <a:blip r:embed="rId1"/>
          <a:stretch/>
        </p:blipFill>
        <p:spPr>
          <a:xfrm>
            <a:off x="487440" y="365040"/>
            <a:ext cx="2414520" cy="234792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5" descr="C:\Users\PC\Downloads\Screenshot 2022-03-21 at 23-26-07 МАОУ СОШ №22 - Главная страница.png"/>
          <p:cNvPicPr/>
          <p:nvPr/>
        </p:nvPicPr>
        <p:blipFill>
          <a:blip r:embed="rId2"/>
          <a:srcRect l="9488" t="0" r="5200" b="0"/>
          <a:stretch/>
        </p:blipFill>
        <p:spPr>
          <a:xfrm>
            <a:off x="1042920" y="1197000"/>
            <a:ext cx="1297080" cy="8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268000" y="274680"/>
            <a:ext cx="6875640" cy="214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Возможности дистанционного обучения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250560" y="2707920"/>
            <a:ext cx="889308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Разнообразная и безграничная образовательная среда;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Персонализация обучения;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регулятивных навыков;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Комфортный режим;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Автоматизация проверки стандартных заданий.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" name="Овал 3" descr=""/>
          <p:cNvPicPr/>
          <p:nvPr/>
        </p:nvPicPr>
        <p:blipFill>
          <a:blip r:embed="rId1"/>
          <a:stretch/>
        </p:blipFill>
        <p:spPr>
          <a:xfrm>
            <a:off x="195120" y="225360"/>
            <a:ext cx="2414880" cy="234180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5" descr="C:\Users\PC\Downloads\Screenshot 2022-03-21 at 23-26-07 МАОУ СОШ №22 - Главная страница.png"/>
          <p:cNvPicPr/>
          <p:nvPr/>
        </p:nvPicPr>
        <p:blipFill>
          <a:blip r:embed="rId2"/>
          <a:srcRect l="9488" t="0" r="5200" b="0"/>
          <a:stretch/>
        </p:blipFill>
        <p:spPr>
          <a:xfrm>
            <a:off x="755640" y="1125360"/>
            <a:ext cx="1295280" cy="8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348000" y="274680"/>
            <a:ext cx="5796000" cy="221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Появилось большое количество инструментов для дистанционного обучения.</a:t>
            </a:r>
            <a:br/>
            <a:r>
              <a:rPr b="1" lang="ru-RU" sz="28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 Как преподавателю выбрать из этого множества?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"/>
          <p:cNvSpPr txBox="1"/>
          <p:nvPr/>
        </p:nvSpPr>
        <p:spPr>
          <a:xfrm>
            <a:off x="1908000" y="2492280"/>
            <a:ext cx="3456000" cy="194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80000"/>
              </a:lnSpc>
              <a:spcBef>
                <a:spcPts val="624"/>
              </a:spcBef>
              <a:buClr>
                <a:srgbClr val="c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r>
              <a:rPr b="0" lang="en-US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Online Test Pad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624"/>
              </a:spcBef>
              <a:buClr>
                <a:srgbClr val="c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r>
              <a:rPr b="0" lang="en-US" sz="2500" spc="-1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1"/>
              </a:rPr>
              <a:t>Lernis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624"/>
              </a:spcBef>
              <a:buClr>
                <a:srgbClr val="c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Classtime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624"/>
              </a:spcBef>
              <a:buClr>
                <a:srgbClr val="c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en-US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ZOOM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624"/>
              </a:spcBef>
              <a:buClr>
                <a:srgbClr val="c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0" lang="ru-RU" sz="25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РЭШ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8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Picture 8" descr="http://t553788.sch.obrazovanie33.ru/upload/site_files/88/maxresdefault.jpg"/>
          <p:cNvPicPr/>
          <p:nvPr/>
        </p:nvPicPr>
        <p:blipFill>
          <a:blip r:embed="rId2"/>
          <a:stretch/>
        </p:blipFill>
        <p:spPr>
          <a:xfrm>
            <a:off x="0" y="4508640"/>
            <a:ext cx="5508720" cy="234936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14" descr="https://firo.ranepa.ru/files/images/scale.png"/>
          <p:cNvPicPr/>
          <p:nvPr/>
        </p:nvPicPr>
        <p:blipFill>
          <a:blip r:embed="rId3"/>
          <a:stretch/>
        </p:blipFill>
        <p:spPr>
          <a:xfrm>
            <a:off x="0" y="0"/>
            <a:ext cx="3348000" cy="24210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16" descr="http://www.fa.ru/fil/surgut/PublishingImages/News/2019/%D0%B4%D0%B8%D1%81%D1%82%D0%B0%D0%BD%D1%82%20%D0%BF%D1%80%D0%BE%D0%B1%D0%BB%D0%B5%D0%BC%D1%8B.jpg"/>
          <p:cNvPicPr/>
          <p:nvPr/>
        </p:nvPicPr>
        <p:blipFill>
          <a:blip r:embed="rId4"/>
          <a:stretch/>
        </p:blipFill>
        <p:spPr>
          <a:xfrm>
            <a:off x="4788000" y="2852640"/>
            <a:ext cx="4356000" cy="308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627280" y="620280"/>
            <a:ext cx="6516720" cy="187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Что такое </a:t>
            </a:r>
            <a:r>
              <a:rPr b="1" lang="en-US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Online Test Pad</a:t>
            </a: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 ?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"/>
          <p:cNvSpPr txBox="1"/>
          <p:nvPr/>
        </p:nvSpPr>
        <p:spPr>
          <a:xfrm>
            <a:off x="457200" y="2565000"/>
            <a:ext cx="8229600" cy="403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Конструктор тестов, кроссвордов;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Ресурс для создания интерактивных учебных приложений, позволяющая вести аналитику учебного процесса и реализовывать стратегии индивидуального подхода;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Бесплатный многофункциональный сервис для проведения тестирования и обучения.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Овал 3" descr=""/>
          <p:cNvPicPr/>
          <p:nvPr/>
        </p:nvPicPr>
        <p:blipFill>
          <a:blip r:embed="rId1"/>
          <a:stretch/>
        </p:blipFill>
        <p:spPr>
          <a:xfrm>
            <a:off x="195120" y="225360"/>
            <a:ext cx="2414880" cy="234180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5" descr="C:\Users\PC\Downloads\Screenshot 2022-03-21 at 23-26-07 МАОУ СОШ №22 - Главная страница.png"/>
          <p:cNvPicPr/>
          <p:nvPr/>
        </p:nvPicPr>
        <p:blipFill>
          <a:blip r:embed="rId2"/>
          <a:srcRect l="9488" t="0" r="5200" b="0"/>
          <a:stretch/>
        </p:blipFill>
        <p:spPr>
          <a:xfrm>
            <a:off x="755640" y="1125360"/>
            <a:ext cx="1295280" cy="8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700000" y="274320"/>
            <a:ext cx="598644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ВХОД </a:t>
            </a:r>
            <a:br/>
            <a:r>
              <a:rPr b="1" lang="en-US" sz="36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 https://onlinetestpad.com/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Picture 2" descr="C:\Users\PC\Downloads\Screenshot 2022-03-19 at 19-57-25 Online Test Pad - Онлайн тесты опросы кроссворды. Онлайн конструктор тестов опросов кроссвордов. Виджеты для вашего [...].png"/>
          <p:cNvPicPr/>
          <p:nvPr/>
        </p:nvPicPr>
        <p:blipFill>
          <a:blip r:embed="rId1"/>
          <a:stretch/>
        </p:blipFill>
        <p:spPr>
          <a:xfrm>
            <a:off x="1401840" y="1316160"/>
            <a:ext cx="7827840" cy="6370560"/>
          </a:xfrm>
          <a:prstGeom prst="rect">
            <a:avLst/>
          </a:prstGeom>
          <a:ln w="0">
            <a:noFill/>
          </a:ln>
        </p:spPr>
      </p:pic>
      <p:cxnSp>
        <p:nvCxnSpPr>
          <p:cNvPr id="92" name="Прямая со стрелкой 15"/>
          <p:cNvCxnSpPr/>
          <p:nvPr/>
        </p:nvCxnSpPr>
        <p:spPr>
          <a:xfrm flipH="1">
            <a:off x="8316360" y="620280"/>
            <a:ext cx="432360" cy="1080360"/>
          </a:xfrm>
          <a:prstGeom prst="straightConnector1">
            <a:avLst/>
          </a:prstGeom>
          <a:ln w="76320">
            <a:solidFill>
              <a:srgbClr val="c0504d"/>
            </a:solidFill>
            <a:miter/>
            <a:tailEnd len="med" type="arrow" w="med"/>
          </a:ln>
        </p:spPr>
      </p:cxnSp>
      <p:pic>
        <p:nvPicPr>
          <p:cNvPr id="93" name="Овал 4" descr=""/>
          <p:cNvPicPr/>
          <p:nvPr/>
        </p:nvPicPr>
        <p:blipFill>
          <a:blip r:embed="rId2"/>
          <a:stretch/>
        </p:blipFill>
        <p:spPr>
          <a:xfrm>
            <a:off x="115920" y="195120"/>
            <a:ext cx="2249280" cy="210996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5" descr="C:\Users\PC\Downloads\Screenshot 2022-03-21 at 23-26-07 МАОУ СОШ №22 - Главная страница.png"/>
          <p:cNvPicPr/>
          <p:nvPr/>
        </p:nvPicPr>
        <p:blipFill>
          <a:blip r:embed="rId3"/>
          <a:srcRect l="9488" t="0" r="5200" b="0"/>
          <a:stretch/>
        </p:blipFill>
        <p:spPr>
          <a:xfrm>
            <a:off x="684360" y="907920"/>
            <a:ext cx="1187280" cy="79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4000" y="274320"/>
            <a:ext cx="8002440" cy="77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270de9"/>
                </a:solidFill>
                <a:latin typeface="Times New Roman"/>
                <a:ea typeface="Times New Roman"/>
              </a:rPr>
              <a:t>Создание учебных материалов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 descr="C:\Users\PC\Downloads\Screenshot 2022-03-19 at 20-22-41 Мои тесты - Online Test Pad.png"/>
          <p:cNvPicPr/>
          <p:nvPr/>
        </p:nvPicPr>
        <p:blipFill>
          <a:blip r:embed="rId1"/>
          <a:stretch/>
        </p:blipFill>
        <p:spPr>
          <a:xfrm>
            <a:off x="250920" y="1268280"/>
            <a:ext cx="8642160" cy="558972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  <p:cxnSp>
        <p:nvCxnSpPr>
          <p:cNvPr id="97" name="Прямая со стрелкой 6"/>
          <p:cNvCxnSpPr/>
          <p:nvPr/>
        </p:nvCxnSpPr>
        <p:spPr>
          <a:xfrm flipH="1">
            <a:off x="8243280" y="980640"/>
            <a:ext cx="649800" cy="79308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triangle" w="med"/>
          </a:ln>
        </p:spPr>
      </p:cxnSp>
      <p:cxnSp>
        <p:nvCxnSpPr>
          <p:cNvPr id="98" name="Прямая со стрелкой 10"/>
          <p:cNvCxnSpPr/>
          <p:nvPr/>
        </p:nvCxnSpPr>
        <p:spPr>
          <a:xfrm>
            <a:off x="2195640" y="2997360"/>
            <a:ext cx="1008720" cy="86400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triangle" w="med"/>
          </a:ln>
        </p:spPr>
      </p:cxnSp>
      <p:cxnSp>
        <p:nvCxnSpPr>
          <p:cNvPr id="99" name="Прямая со стрелкой 14"/>
          <p:cNvCxnSpPr/>
          <p:nvPr/>
        </p:nvCxnSpPr>
        <p:spPr>
          <a:xfrm flipH="1">
            <a:off x="5148000" y="1413000"/>
            <a:ext cx="1008720" cy="79272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  <p:cxnSp>
        <p:nvCxnSpPr>
          <p:cNvPr id="100" name="Прямая со стрелкой 21"/>
          <p:cNvCxnSpPr/>
          <p:nvPr/>
        </p:nvCxnSpPr>
        <p:spPr>
          <a:xfrm flipH="1" flipV="1">
            <a:off x="5434920" y="4723560"/>
            <a:ext cx="361080" cy="1081800"/>
          </a:xfrm>
          <a:prstGeom prst="straightConnector1">
            <a:avLst/>
          </a:prstGeom>
          <a:ln w="57240">
            <a:solidFill>
              <a:srgbClr val="c00000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2013-10-12T21:53:13Z</dcterms:created>
  <dc:creator>Admin</dc:creator>
  <dc:description/>
  <dc:language>en-US</dc:language>
  <cp:lastModifiedBy>c400</cp:lastModifiedBy>
  <dcterms:modified xsi:type="dcterms:W3CDTF">2022-03-23T20:53:07Z</dcterms:modified>
  <cp:revision>238</cp:revision>
  <dc:subject/>
  <dc:title>Слайд 1</dc:title>
</cp:coreProperties>
</file>