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97" r:id="rId4"/>
    <p:sldId id="290" r:id="rId5"/>
    <p:sldId id="262" r:id="rId6"/>
    <p:sldId id="301" r:id="rId7"/>
    <p:sldId id="257" r:id="rId8"/>
    <p:sldId id="278" r:id="rId9"/>
    <p:sldId id="260" r:id="rId10"/>
    <p:sldId id="281" r:id="rId11"/>
    <p:sldId id="259" r:id="rId12"/>
    <p:sldId id="307" r:id="rId13"/>
    <p:sldId id="303" r:id="rId14"/>
    <p:sldId id="304" r:id="rId15"/>
    <p:sldId id="305" r:id="rId16"/>
    <p:sldId id="306" r:id="rId17"/>
    <p:sldId id="308" r:id="rId18"/>
    <p:sldId id="309" r:id="rId19"/>
    <p:sldId id="310" r:id="rId20"/>
    <p:sldId id="300" r:id="rId21"/>
    <p:sldId id="299" r:id="rId22"/>
    <p:sldId id="30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84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09A"/>
    <a:srgbClr val="76B749"/>
    <a:srgbClr val="BDDCA8"/>
    <a:srgbClr val="C481CF"/>
    <a:srgbClr val="4B4EB5"/>
    <a:srgbClr val="E0EFD5"/>
    <a:srgbClr val="E3BBCF"/>
    <a:srgbClr val="ABA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 snapToGrid="0">
      <p:cViewPr>
        <p:scale>
          <a:sx n="124" d="100"/>
          <a:sy n="124" d="100"/>
        </p:scale>
        <p:origin x="-1254" y="-36"/>
      </p:cViewPr>
      <p:guideLst>
        <p:guide orient="horz" pos="3984"/>
        <p:guide pos="5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426AA8-E29D-4FAF-A45F-90042F9DC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9992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FBD83-4433-4BBA-A58D-08D1626448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232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6C9CB-F8AA-41CE-953B-3B345E4360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7340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1CEA5-50C9-4544-AF24-2D232BE6C6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273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A3084-E428-4CAB-BEFB-DBAEBAFDF8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0171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F0B3F-05A8-437F-98EF-519A7598BE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66208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A7F7E-CCA1-4A55-ADFE-49D8544D56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2630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C4AFB-80E9-4A3F-91EF-C0C263969C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8518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F124F-B78A-4F42-9F96-D682278155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87457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F3264-1A72-4495-BF13-39D5DAF6C3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0520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88253-5E5B-4ECE-A183-6D12326BDA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4532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20E9C-BBE6-419B-BC68-135E2D2DD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7955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575AC-4431-4FDB-BE23-F72CCE27A0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06874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1C4C5-BB93-41EA-85B0-47D48665FE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9793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A3C2BF95-D10C-4F92-B8A7-5081D68DB0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362200"/>
            <a:ext cx="7620000" cy="928688"/>
          </a:xfrm>
        </p:spPr>
        <p:txBody>
          <a:bodyPr/>
          <a:lstStyle/>
          <a:p>
            <a:pPr algn="ctr" eaLnBrk="1" hangingPunct="1"/>
            <a:r>
              <a:rPr lang="ru-RU" altLang="ru-RU" b="1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rPr>
              <a:t>Функции и их графики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157788" y="-1624462"/>
            <a:ext cx="2581275" cy="4191000"/>
            <a:chOff x="2400" y="-960"/>
            <a:chExt cx="1538" cy="2544"/>
          </a:xfrm>
        </p:grpSpPr>
        <p:sp>
          <p:nvSpPr>
            <p:cNvPr id="1074" name="Line 17"/>
            <p:cNvSpPr>
              <a:spLocks noChangeShapeType="1"/>
            </p:cNvSpPr>
            <p:nvPr/>
          </p:nvSpPr>
          <p:spPr bwMode="auto">
            <a:xfrm flipV="1">
              <a:off x="2928" y="144"/>
              <a:ext cx="0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Line 18"/>
            <p:cNvSpPr>
              <a:spLocks noChangeShapeType="1"/>
            </p:cNvSpPr>
            <p:nvPr/>
          </p:nvSpPr>
          <p:spPr bwMode="auto">
            <a:xfrm rot="5400000" flipV="1">
              <a:off x="3096" y="552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Text Box 19"/>
            <p:cNvSpPr txBox="1">
              <a:spLocks noChangeArrowheads="1"/>
            </p:cNvSpPr>
            <p:nvPr/>
          </p:nvSpPr>
          <p:spPr bwMode="auto">
            <a:xfrm>
              <a:off x="3744" y="1056"/>
              <a:ext cx="19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2000" b="1" i="1">
                  <a:latin typeface="Arial" panose="020B0604020202020204" pitchFamily="34" charset="0"/>
                </a:rPr>
                <a:t>x</a:t>
              </a:r>
              <a:endParaRPr lang="ru-RU" altLang="ru-RU" sz="2000" b="1" i="1">
                <a:latin typeface="Arial" panose="020B0604020202020204" pitchFamily="34" charset="0"/>
              </a:endParaRPr>
            </a:p>
          </p:txBody>
        </p:sp>
        <p:sp>
          <p:nvSpPr>
            <p:cNvPr id="1077" name="Text Box 20"/>
            <p:cNvSpPr txBox="1">
              <a:spLocks noChangeArrowheads="1"/>
            </p:cNvSpPr>
            <p:nvPr/>
          </p:nvSpPr>
          <p:spPr bwMode="auto">
            <a:xfrm>
              <a:off x="2928" y="96"/>
              <a:ext cx="19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2000" b="1" i="1">
                  <a:latin typeface="Arial" panose="020B0604020202020204" pitchFamily="34" charset="0"/>
                </a:rPr>
                <a:t>y</a:t>
              </a:r>
              <a:endParaRPr lang="ru-RU" altLang="ru-RU" sz="2000" b="1" i="1">
                <a:latin typeface="Arial" panose="020B0604020202020204" pitchFamily="34" charset="0"/>
              </a:endParaRPr>
            </a:p>
          </p:txBody>
        </p:sp>
        <p:sp>
          <p:nvSpPr>
            <p:cNvPr id="1078" name="Arc 22"/>
            <p:cNvSpPr>
              <a:spLocks/>
            </p:cNvSpPr>
            <p:nvPr/>
          </p:nvSpPr>
          <p:spPr bwMode="auto">
            <a:xfrm flipV="1">
              <a:off x="2832" y="-960"/>
              <a:ext cx="951" cy="2352"/>
            </a:xfrm>
            <a:custGeom>
              <a:avLst/>
              <a:gdLst>
                <a:gd name="T0" fmla="*/ 0 w 37656"/>
                <a:gd name="T1" fmla="*/ 0 h 21600"/>
                <a:gd name="T2" fmla="*/ 0 w 37656"/>
                <a:gd name="T3" fmla="*/ 0 h 21600"/>
                <a:gd name="T4" fmla="*/ 0 w 37656"/>
                <a:gd name="T5" fmla="*/ 0 h 21600"/>
                <a:gd name="T6" fmla="*/ 0 60000 65536"/>
                <a:gd name="T7" fmla="*/ 0 60000 65536"/>
                <a:gd name="T8" fmla="*/ 0 60000 65536"/>
                <a:gd name="T9" fmla="*/ 0 w 37656"/>
                <a:gd name="T10" fmla="*/ 0 h 21600"/>
                <a:gd name="T11" fmla="*/ 37656 w 3765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656" h="21600" fill="none" extrusionOk="0">
                  <a:moveTo>
                    <a:pt x="-1" y="11040"/>
                  </a:moveTo>
                  <a:cubicBezTo>
                    <a:pt x="3820" y="4222"/>
                    <a:pt x="11026" y="-1"/>
                    <a:pt x="18843" y="0"/>
                  </a:cubicBezTo>
                  <a:cubicBezTo>
                    <a:pt x="26636" y="0"/>
                    <a:pt x="33826" y="4198"/>
                    <a:pt x="37655" y="10987"/>
                  </a:cubicBezTo>
                </a:path>
                <a:path w="37656" h="21600" stroke="0" extrusionOk="0">
                  <a:moveTo>
                    <a:pt x="-1" y="11040"/>
                  </a:moveTo>
                  <a:cubicBezTo>
                    <a:pt x="3820" y="4222"/>
                    <a:pt x="11026" y="-1"/>
                    <a:pt x="18843" y="0"/>
                  </a:cubicBezTo>
                  <a:cubicBezTo>
                    <a:pt x="26636" y="0"/>
                    <a:pt x="33826" y="4198"/>
                    <a:pt x="37655" y="10987"/>
                  </a:cubicBezTo>
                  <a:lnTo>
                    <a:pt x="18843" y="21600"/>
                  </a:lnTo>
                  <a:close/>
                </a:path>
              </a:pathLst>
            </a:cu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9" name="Text Box 23"/>
            <p:cNvSpPr txBox="1">
              <a:spLocks noChangeArrowheads="1"/>
            </p:cNvSpPr>
            <p:nvPr/>
          </p:nvSpPr>
          <p:spPr bwMode="auto">
            <a:xfrm>
              <a:off x="2736" y="672"/>
              <a:ext cx="192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2000" b="1" i="1">
                  <a:latin typeface="Arial" panose="020B0604020202020204" pitchFamily="34" charset="0"/>
                </a:rPr>
                <a:t>c</a:t>
              </a:r>
              <a:endParaRPr lang="ru-RU" altLang="ru-RU" sz="2000" b="1" i="1">
                <a:latin typeface="Arial" panose="020B0604020202020204" pitchFamily="34" charset="0"/>
              </a:endParaRPr>
            </a:p>
          </p:txBody>
        </p:sp>
        <p:sp>
          <p:nvSpPr>
            <p:cNvPr id="1080" name="Text Box 24"/>
            <p:cNvSpPr txBox="1">
              <a:spLocks noChangeArrowheads="1"/>
            </p:cNvSpPr>
            <p:nvPr/>
          </p:nvSpPr>
          <p:spPr bwMode="auto">
            <a:xfrm>
              <a:off x="2928" y="1200"/>
              <a:ext cx="28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2000" b="1" i="1">
                  <a:latin typeface="Arial" panose="020B0604020202020204" pitchFamily="34" charset="0"/>
                </a:rPr>
                <a:t>x</a:t>
              </a:r>
              <a:r>
                <a:rPr lang="en-US" altLang="ru-RU" sz="2000" b="1" i="1" baseline="-25000">
                  <a:latin typeface="Arial" panose="020B0604020202020204" pitchFamily="34" charset="0"/>
                </a:rPr>
                <a:t>1</a:t>
              </a:r>
              <a:endParaRPr lang="ru-RU" altLang="ru-RU" sz="2000" b="1" i="1">
                <a:latin typeface="Arial" panose="020B0604020202020204" pitchFamily="34" charset="0"/>
              </a:endParaRPr>
            </a:p>
          </p:txBody>
        </p:sp>
        <p:sp>
          <p:nvSpPr>
            <p:cNvPr id="1081" name="Text Box 25"/>
            <p:cNvSpPr txBox="1">
              <a:spLocks noChangeArrowheads="1"/>
            </p:cNvSpPr>
            <p:nvPr/>
          </p:nvSpPr>
          <p:spPr bwMode="auto">
            <a:xfrm>
              <a:off x="3456" y="1200"/>
              <a:ext cx="28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2000" b="1" i="1">
                  <a:latin typeface="Arial" panose="020B0604020202020204" pitchFamily="34" charset="0"/>
                </a:rPr>
                <a:t>x</a:t>
              </a:r>
              <a:r>
                <a:rPr lang="en-US" altLang="ru-RU" sz="2000" b="1" i="1" baseline="-25000">
                  <a:latin typeface="Arial" panose="020B0604020202020204" pitchFamily="34" charset="0"/>
                </a:rPr>
                <a:t>2</a:t>
              </a:r>
              <a:endParaRPr lang="ru-RU" altLang="ru-RU" sz="2000" b="1" i="1">
                <a:latin typeface="Arial" panose="020B0604020202020204" pitchFamily="34" charset="0"/>
              </a:endParaRPr>
            </a:p>
          </p:txBody>
        </p:sp>
        <p:sp>
          <p:nvSpPr>
            <p:cNvPr id="1082" name="Text Box 27"/>
            <p:cNvSpPr txBox="1">
              <a:spLocks noChangeArrowheads="1"/>
            </p:cNvSpPr>
            <p:nvPr/>
          </p:nvSpPr>
          <p:spPr bwMode="auto">
            <a:xfrm>
              <a:off x="3168" y="1008"/>
              <a:ext cx="28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2000" b="1" i="1" dirty="0">
                  <a:latin typeface="Arial" panose="020B0604020202020204" pitchFamily="34" charset="0"/>
                </a:rPr>
                <a:t>x</a:t>
              </a:r>
              <a:r>
                <a:rPr lang="ru-RU" altLang="ru-RU" sz="2000" b="1" i="1" baseline="-25000" dirty="0">
                  <a:latin typeface="Arial" panose="020B0604020202020204" pitchFamily="34" charset="0"/>
                </a:rPr>
                <a:t>в</a:t>
              </a:r>
              <a:endParaRPr lang="ru-RU" altLang="ru-RU" sz="2000" b="1" i="1" dirty="0">
                <a:latin typeface="Arial" panose="020B0604020202020204" pitchFamily="34" charset="0"/>
              </a:endParaRPr>
            </a:p>
          </p:txBody>
        </p:sp>
        <p:sp>
          <p:nvSpPr>
            <p:cNvPr id="1083" name="Text Box 29"/>
            <p:cNvSpPr txBox="1">
              <a:spLocks noChangeArrowheads="1"/>
            </p:cNvSpPr>
            <p:nvPr/>
          </p:nvSpPr>
          <p:spPr bwMode="auto">
            <a:xfrm>
              <a:off x="2688" y="1248"/>
              <a:ext cx="28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ru-RU" altLang="ru-RU" sz="2000" b="1" i="1">
                  <a:latin typeface="Arial" panose="020B0604020202020204" pitchFamily="34" charset="0"/>
                </a:rPr>
                <a:t>у</a:t>
              </a:r>
              <a:r>
                <a:rPr lang="ru-RU" altLang="ru-RU" sz="2000" b="1" i="1" baseline="-25000">
                  <a:latin typeface="Arial" panose="020B0604020202020204" pitchFamily="34" charset="0"/>
                </a:rPr>
                <a:t>в</a:t>
              </a:r>
              <a:endParaRPr lang="ru-RU" altLang="ru-RU" sz="2000" b="1" i="1">
                <a:latin typeface="Arial" panose="020B0604020202020204" pitchFamily="34" charset="0"/>
              </a:endParaRPr>
            </a:p>
          </p:txBody>
        </p:sp>
        <p:sp>
          <p:nvSpPr>
            <p:cNvPr id="1084" name="Line 35"/>
            <p:cNvSpPr>
              <a:spLocks noChangeShapeType="1"/>
            </p:cNvSpPr>
            <p:nvPr/>
          </p:nvSpPr>
          <p:spPr bwMode="auto">
            <a:xfrm>
              <a:off x="3312" y="124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" name="Line 36"/>
            <p:cNvSpPr>
              <a:spLocks noChangeShapeType="1"/>
            </p:cNvSpPr>
            <p:nvPr/>
          </p:nvSpPr>
          <p:spPr bwMode="auto">
            <a:xfrm flipH="1">
              <a:off x="2928" y="139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143000" y="-24595"/>
            <a:ext cx="2743200" cy="2438400"/>
            <a:chOff x="4032" y="96"/>
            <a:chExt cx="1728" cy="1536"/>
          </a:xfrm>
        </p:grpSpPr>
        <p:sp>
          <p:nvSpPr>
            <p:cNvPr id="1065" name="Line 43"/>
            <p:cNvSpPr>
              <a:spLocks noChangeShapeType="1"/>
            </p:cNvSpPr>
            <p:nvPr/>
          </p:nvSpPr>
          <p:spPr bwMode="auto">
            <a:xfrm flipV="1">
              <a:off x="4848" y="144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Line 44"/>
            <p:cNvSpPr>
              <a:spLocks noChangeShapeType="1"/>
            </p:cNvSpPr>
            <p:nvPr/>
          </p:nvSpPr>
          <p:spPr bwMode="auto">
            <a:xfrm>
              <a:off x="4032" y="1008"/>
              <a:ext cx="1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45"/>
            <p:cNvSpPr>
              <a:spLocks/>
            </p:cNvSpPr>
            <p:nvPr/>
          </p:nvSpPr>
          <p:spPr bwMode="auto">
            <a:xfrm>
              <a:off x="4896" y="240"/>
              <a:ext cx="720" cy="720"/>
            </a:xfrm>
            <a:custGeom>
              <a:avLst/>
              <a:gdLst>
                <a:gd name="T0" fmla="*/ 0 w 1824"/>
                <a:gd name="T1" fmla="*/ 0 h 1872"/>
                <a:gd name="T2" fmla="*/ 8 w 1824"/>
                <a:gd name="T3" fmla="*/ 33 h 1872"/>
                <a:gd name="T4" fmla="*/ 44 w 1824"/>
                <a:gd name="T5" fmla="*/ 41 h 1872"/>
                <a:gd name="T6" fmla="*/ 0 60000 65536"/>
                <a:gd name="T7" fmla="*/ 0 60000 65536"/>
                <a:gd name="T8" fmla="*/ 0 60000 65536"/>
                <a:gd name="T9" fmla="*/ 0 w 1824"/>
                <a:gd name="T10" fmla="*/ 0 h 1872"/>
                <a:gd name="T11" fmla="*/ 1824 w 1824"/>
                <a:gd name="T12" fmla="*/ 1872 h 18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1872">
                  <a:moveTo>
                    <a:pt x="0" y="0"/>
                  </a:moveTo>
                  <a:cubicBezTo>
                    <a:pt x="16" y="612"/>
                    <a:pt x="32" y="1224"/>
                    <a:pt x="336" y="1536"/>
                  </a:cubicBezTo>
                  <a:cubicBezTo>
                    <a:pt x="640" y="1848"/>
                    <a:pt x="1232" y="1860"/>
                    <a:pt x="1824" y="1872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Freeform 46"/>
            <p:cNvSpPr>
              <a:spLocks/>
            </p:cNvSpPr>
            <p:nvPr/>
          </p:nvSpPr>
          <p:spPr bwMode="auto">
            <a:xfrm rot="5400000" flipV="1">
              <a:off x="4152" y="984"/>
              <a:ext cx="576" cy="720"/>
            </a:xfrm>
            <a:custGeom>
              <a:avLst/>
              <a:gdLst>
                <a:gd name="T0" fmla="*/ 0 w 1824"/>
                <a:gd name="T1" fmla="*/ 0 h 1872"/>
                <a:gd name="T2" fmla="*/ 3 w 1824"/>
                <a:gd name="T3" fmla="*/ 33 h 1872"/>
                <a:gd name="T4" fmla="*/ 18 w 1824"/>
                <a:gd name="T5" fmla="*/ 41 h 1872"/>
                <a:gd name="T6" fmla="*/ 0 60000 65536"/>
                <a:gd name="T7" fmla="*/ 0 60000 65536"/>
                <a:gd name="T8" fmla="*/ 0 60000 65536"/>
                <a:gd name="T9" fmla="*/ 0 w 1824"/>
                <a:gd name="T10" fmla="*/ 0 h 1872"/>
                <a:gd name="T11" fmla="*/ 1824 w 1824"/>
                <a:gd name="T12" fmla="*/ 1872 h 18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1872">
                  <a:moveTo>
                    <a:pt x="0" y="0"/>
                  </a:moveTo>
                  <a:cubicBezTo>
                    <a:pt x="16" y="612"/>
                    <a:pt x="32" y="1224"/>
                    <a:pt x="336" y="1536"/>
                  </a:cubicBezTo>
                  <a:cubicBezTo>
                    <a:pt x="640" y="1848"/>
                    <a:pt x="1232" y="1860"/>
                    <a:pt x="1824" y="1872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Text Box 49"/>
            <p:cNvSpPr txBox="1">
              <a:spLocks noChangeArrowheads="1"/>
            </p:cNvSpPr>
            <p:nvPr/>
          </p:nvSpPr>
          <p:spPr bwMode="auto">
            <a:xfrm>
              <a:off x="4656" y="960"/>
              <a:ext cx="2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2000" b="1" i="1"/>
                <a:t>0</a:t>
              </a:r>
              <a:endParaRPr lang="ru-RU" altLang="ru-RU" sz="2000" b="1" i="1"/>
            </a:p>
          </p:txBody>
        </p:sp>
        <p:sp>
          <p:nvSpPr>
            <p:cNvPr id="1070" name="Text Box 50"/>
            <p:cNvSpPr txBox="1">
              <a:spLocks noChangeArrowheads="1"/>
            </p:cNvSpPr>
            <p:nvPr/>
          </p:nvSpPr>
          <p:spPr bwMode="auto">
            <a:xfrm>
              <a:off x="5554" y="960"/>
              <a:ext cx="2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2000" b="1" i="1"/>
                <a:t>x</a:t>
              </a:r>
              <a:endParaRPr lang="ru-RU" altLang="ru-RU" sz="2000" b="1" i="1"/>
            </a:p>
          </p:txBody>
        </p:sp>
        <p:sp>
          <p:nvSpPr>
            <p:cNvPr id="1071" name="Text Box 51"/>
            <p:cNvSpPr txBox="1">
              <a:spLocks noChangeArrowheads="1"/>
            </p:cNvSpPr>
            <p:nvPr/>
          </p:nvSpPr>
          <p:spPr bwMode="auto">
            <a:xfrm>
              <a:off x="4608" y="96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2000" b="1" i="1"/>
                <a:t>y</a:t>
              </a:r>
              <a:endParaRPr lang="ru-RU" altLang="ru-RU" sz="2000" b="1" i="1"/>
            </a:p>
          </p:txBody>
        </p:sp>
        <p:sp>
          <p:nvSpPr>
            <p:cNvPr id="1072" name="Freeform 53"/>
            <p:cNvSpPr>
              <a:spLocks/>
            </p:cNvSpPr>
            <p:nvPr/>
          </p:nvSpPr>
          <p:spPr bwMode="auto">
            <a:xfrm rot="-5400000" flipH="1" flipV="1">
              <a:off x="4968" y="984"/>
              <a:ext cx="576" cy="720"/>
            </a:xfrm>
            <a:custGeom>
              <a:avLst/>
              <a:gdLst>
                <a:gd name="T0" fmla="*/ 0 w 1824"/>
                <a:gd name="T1" fmla="*/ 0 h 1872"/>
                <a:gd name="T2" fmla="*/ 3 w 1824"/>
                <a:gd name="T3" fmla="*/ 33 h 1872"/>
                <a:gd name="T4" fmla="*/ 18 w 1824"/>
                <a:gd name="T5" fmla="*/ 41 h 1872"/>
                <a:gd name="T6" fmla="*/ 0 60000 65536"/>
                <a:gd name="T7" fmla="*/ 0 60000 65536"/>
                <a:gd name="T8" fmla="*/ 0 60000 65536"/>
                <a:gd name="T9" fmla="*/ 0 w 1824"/>
                <a:gd name="T10" fmla="*/ 0 h 1872"/>
                <a:gd name="T11" fmla="*/ 1824 w 1824"/>
                <a:gd name="T12" fmla="*/ 1872 h 18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1872">
                  <a:moveTo>
                    <a:pt x="0" y="0"/>
                  </a:moveTo>
                  <a:cubicBezTo>
                    <a:pt x="16" y="612"/>
                    <a:pt x="32" y="1224"/>
                    <a:pt x="336" y="1536"/>
                  </a:cubicBezTo>
                  <a:cubicBezTo>
                    <a:pt x="640" y="1848"/>
                    <a:pt x="1232" y="1860"/>
                    <a:pt x="1824" y="1872"/>
                  </a:cubicBezTo>
                </a:path>
              </a:pathLst>
            </a:custGeom>
            <a:noFill/>
            <a:ln w="57150">
              <a:solidFill>
                <a:srgbClr val="009E75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Freeform 54"/>
            <p:cNvSpPr>
              <a:spLocks/>
            </p:cNvSpPr>
            <p:nvPr/>
          </p:nvSpPr>
          <p:spPr bwMode="auto">
            <a:xfrm flipH="1">
              <a:off x="4080" y="240"/>
              <a:ext cx="720" cy="720"/>
            </a:xfrm>
            <a:custGeom>
              <a:avLst/>
              <a:gdLst>
                <a:gd name="T0" fmla="*/ 0 w 1824"/>
                <a:gd name="T1" fmla="*/ 0 h 1872"/>
                <a:gd name="T2" fmla="*/ 8 w 1824"/>
                <a:gd name="T3" fmla="*/ 33 h 1872"/>
                <a:gd name="T4" fmla="*/ 44 w 1824"/>
                <a:gd name="T5" fmla="*/ 41 h 1872"/>
                <a:gd name="T6" fmla="*/ 0 60000 65536"/>
                <a:gd name="T7" fmla="*/ 0 60000 65536"/>
                <a:gd name="T8" fmla="*/ 0 60000 65536"/>
                <a:gd name="T9" fmla="*/ 0 w 1824"/>
                <a:gd name="T10" fmla="*/ 0 h 1872"/>
                <a:gd name="T11" fmla="*/ 1824 w 1824"/>
                <a:gd name="T12" fmla="*/ 1872 h 18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1872">
                  <a:moveTo>
                    <a:pt x="0" y="0"/>
                  </a:moveTo>
                  <a:cubicBezTo>
                    <a:pt x="16" y="612"/>
                    <a:pt x="32" y="1224"/>
                    <a:pt x="336" y="1536"/>
                  </a:cubicBezTo>
                  <a:cubicBezTo>
                    <a:pt x="640" y="1848"/>
                    <a:pt x="1232" y="1860"/>
                    <a:pt x="1824" y="1872"/>
                  </a:cubicBezTo>
                </a:path>
              </a:pathLst>
            </a:custGeom>
            <a:noFill/>
            <a:ln w="57150">
              <a:solidFill>
                <a:srgbClr val="009E75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1219200" y="2865437"/>
            <a:ext cx="2230438" cy="4572000"/>
            <a:chOff x="96" y="1920"/>
            <a:chExt cx="1405" cy="2880"/>
          </a:xfrm>
        </p:grpSpPr>
        <p:sp>
          <p:nvSpPr>
            <p:cNvPr id="1053" name="Line 57"/>
            <p:cNvSpPr>
              <a:spLocks noChangeShapeType="1"/>
            </p:cNvSpPr>
            <p:nvPr/>
          </p:nvSpPr>
          <p:spPr bwMode="auto">
            <a:xfrm flipV="1">
              <a:off x="96" y="3360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54" name="Group 68"/>
            <p:cNvGrpSpPr>
              <a:grpSpLocks/>
            </p:cNvGrpSpPr>
            <p:nvPr/>
          </p:nvGrpSpPr>
          <p:grpSpPr bwMode="auto">
            <a:xfrm>
              <a:off x="336" y="1920"/>
              <a:ext cx="1165" cy="2880"/>
              <a:chOff x="336" y="1872"/>
              <a:chExt cx="1165" cy="2880"/>
            </a:xfrm>
          </p:grpSpPr>
          <p:sp>
            <p:nvSpPr>
              <p:cNvPr id="1055" name="Line 56"/>
              <p:cNvSpPr>
                <a:spLocks noChangeShapeType="1"/>
              </p:cNvSpPr>
              <p:nvPr/>
            </p:nvSpPr>
            <p:spPr bwMode="auto">
              <a:xfrm flipV="1">
                <a:off x="768" y="2256"/>
                <a:ext cx="0" cy="19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Text Box 61"/>
              <p:cNvSpPr txBox="1">
                <a:spLocks noChangeArrowheads="1"/>
              </p:cNvSpPr>
              <p:nvPr/>
            </p:nvSpPr>
            <p:spPr bwMode="auto">
              <a:xfrm>
                <a:off x="1296" y="326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000" b="1" i="1">
                    <a:latin typeface="Arial" panose="020B0604020202020204" pitchFamily="34" charset="0"/>
                  </a:rPr>
                  <a:t>x</a:t>
                </a:r>
                <a:endParaRPr lang="ru-RU" altLang="ru-RU" sz="2000" b="1" i="1">
                  <a:latin typeface="Arial" panose="020B0604020202020204" pitchFamily="34" charset="0"/>
                </a:endParaRPr>
              </a:p>
            </p:txBody>
          </p:sp>
          <p:sp>
            <p:nvSpPr>
              <p:cNvPr id="1057" name="Text Box 62"/>
              <p:cNvSpPr txBox="1">
                <a:spLocks noChangeArrowheads="1"/>
              </p:cNvSpPr>
              <p:nvPr/>
            </p:nvSpPr>
            <p:spPr bwMode="auto">
              <a:xfrm>
                <a:off x="528" y="2256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000" b="1" i="1">
                    <a:latin typeface="Arial" panose="020B0604020202020204" pitchFamily="34" charset="0"/>
                  </a:rPr>
                  <a:t>y</a:t>
                </a:r>
                <a:endParaRPr lang="ru-RU" altLang="ru-RU" sz="2000" b="1" i="1">
                  <a:latin typeface="Arial" panose="020B0604020202020204" pitchFamily="34" charset="0"/>
                </a:endParaRPr>
              </a:p>
            </p:txBody>
          </p:sp>
          <p:grpSp>
            <p:nvGrpSpPr>
              <p:cNvPr id="1058" name="Group 64"/>
              <p:cNvGrpSpPr>
                <a:grpSpLocks/>
              </p:cNvGrpSpPr>
              <p:nvPr/>
            </p:nvGrpSpPr>
            <p:grpSpPr bwMode="auto">
              <a:xfrm>
                <a:off x="336" y="2160"/>
                <a:ext cx="864" cy="1152"/>
                <a:chOff x="1008" y="2208"/>
                <a:chExt cx="1057" cy="1776"/>
              </a:xfrm>
            </p:grpSpPr>
            <p:sp>
              <p:nvSpPr>
                <p:cNvPr id="1063" name="Arc 65"/>
                <p:cNvSpPr>
                  <a:spLocks/>
                </p:cNvSpPr>
                <p:nvPr/>
              </p:nvSpPr>
              <p:spPr bwMode="auto">
                <a:xfrm flipH="1" flipV="1">
                  <a:off x="1008" y="2208"/>
                  <a:ext cx="529" cy="1776"/>
                </a:xfrm>
                <a:custGeom>
                  <a:avLst/>
                  <a:gdLst>
                    <a:gd name="T0" fmla="*/ 0 w 21400"/>
                    <a:gd name="T1" fmla="*/ 0 h 21600"/>
                    <a:gd name="T2" fmla="*/ 0 w 21400"/>
                    <a:gd name="T3" fmla="*/ 0 h 21600"/>
                    <a:gd name="T4" fmla="*/ 0 w 214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00"/>
                    <a:gd name="T10" fmla="*/ 0 h 21600"/>
                    <a:gd name="T11" fmla="*/ 21400 w 214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00" h="21600" fill="none" extrusionOk="0">
                      <a:moveTo>
                        <a:pt x="-1" y="0"/>
                      </a:moveTo>
                      <a:cubicBezTo>
                        <a:pt x="10796" y="0"/>
                        <a:pt x="19935" y="7972"/>
                        <a:pt x="21400" y="18668"/>
                      </a:cubicBezTo>
                    </a:path>
                    <a:path w="21400" h="21600" stroke="0" extrusionOk="0">
                      <a:moveTo>
                        <a:pt x="-1" y="0"/>
                      </a:moveTo>
                      <a:cubicBezTo>
                        <a:pt x="10796" y="0"/>
                        <a:pt x="19935" y="7972"/>
                        <a:pt x="21400" y="1866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Arc 66"/>
                <p:cNvSpPr>
                  <a:spLocks/>
                </p:cNvSpPr>
                <p:nvPr/>
              </p:nvSpPr>
              <p:spPr bwMode="auto">
                <a:xfrm flipV="1">
                  <a:off x="1536" y="2208"/>
                  <a:ext cx="529" cy="1776"/>
                </a:xfrm>
                <a:custGeom>
                  <a:avLst/>
                  <a:gdLst>
                    <a:gd name="T0" fmla="*/ 0 w 21400"/>
                    <a:gd name="T1" fmla="*/ 0 h 21600"/>
                    <a:gd name="T2" fmla="*/ 0 w 21400"/>
                    <a:gd name="T3" fmla="*/ 0 h 21600"/>
                    <a:gd name="T4" fmla="*/ 0 w 214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00"/>
                    <a:gd name="T10" fmla="*/ 0 h 21600"/>
                    <a:gd name="T11" fmla="*/ 21400 w 214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00" h="21600" fill="none" extrusionOk="0">
                      <a:moveTo>
                        <a:pt x="-1" y="0"/>
                      </a:moveTo>
                      <a:cubicBezTo>
                        <a:pt x="10796" y="0"/>
                        <a:pt x="19935" y="7972"/>
                        <a:pt x="21400" y="18668"/>
                      </a:cubicBezTo>
                    </a:path>
                    <a:path w="21400" h="21600" stroke="0" extrusionOk="0">
                      <a:moveTo>
                        <a:pt x="-1" y="0"/>
                      </a:moveTo>
                      <a:cubicBezTo>
                        <a:pt x="10796" y="0"/>
                        <a:pt x="19935" y="7972"/>
                        <a:pt x="21400" y="1866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059" name="Text Box 63"/>
              <p:cNvSpPr txBox="1">
                <a:spLocks noChangeArrowheads="1"/>
              </p:cNvSpPr>
              <p:nvPr/>
            </p:nvSpPr>
            <p:spPr bwMode="auto">
              <a:xfrm>
                <a:off x="768" y="3312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000" b="1" i="1">
                    <a:latin typeface="Arial" panose="020B0604020202020204" pitchFamily="34" charset="0"/>
                  </a:rPr>
                  <a:t>0</a:t>
                </a:r>
                <a:endParaRPr lang="ru-RU" altLang="ru-RU" sz="2000" b="1" i="1">
                  <a:latin typeface="Arial" panose="020B0604020202020204" pitchFamily="34" charset="0"/>
                </a:endParaRPr>
              </a:p>
            </p:txBody>
          </p:sp>
          <p:grpSp>
            <p:nvGrpSpPr>
              <p:cNvPr id="1060" name="Group 58"/>
              <p:cNvGrpSpPr>
                <a:grpSpLocks/>
              </p:cNvGrpSpPr>
              <p:nvPr/>
            </p:nvGrpSpPr>
            <p:grpSpPr bwMode="auto">
              <a:xfrm>
                <a:off x="480" y="1872"/>
                <a:ext cx="624" cy="2880"/>
                <a:chOff x="3904" y="144"/>
                <a:chExt cx="944" cy="5184"/>
              </a:xfrm>
            </p:grpSpPr>
            <p:sp>
              <p:nvSpPr>
                <p:cNvPr id="1061" name="Arc 59"/>
                <p:cNvSpPr>
                  <a:spLocks/>
                </p:cNvSpPr>
                <p:nvPr/>
              </p:nvSpPr>
              <p:spPr bwMode="auto">
                <a:xfrm flipV="1">
                  <a:off x="4368" y="144"/>
                  <a:ext cx="480" cy="2592"/>
                </a:xfrm>
                <a:custGeom>
                  <a:avLst/>
                  <a:gdLst>
                    <a:gd name="T0" fmla="*/ 0 w 20486"/>
                    <a:gd name="T1" fmla="*/ 0 h 21600"/>
                    <a:gd name="T2" fmla="*/ 0 w 20486"/>
                    <a:gd name="T3" fmla="*/ 0 h 21600"/>
                    <a:gd name="T4" fmla="*/ 0 w 2048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486"/>
                    <a:gd name="T10" fmla="*/ 0 h 21600"/>
                    <a:gd name="T11" fmla="*/ 20486 w 2048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86" h="21600" fill="none" extrusionOk="0">
                      <a:moveTo>
                        <a:pt x="-1" y="0"/>
                      </a:moveTo>
                      <a:cubicBezTo>
                        <a:pt x="9291" y="0"/>
                        <a:pt x="17541" y="5941"/>
                        <a:pt x="20486" y="14753"/>
                      </a:cubicBezTo>
                    </a:path>
                    <a:path w="20486" h="21600" stroke="0" extrusionOk="0">
                      <a:moveTo>
                        <a:pt x="-1" y="0"/>
                      </a:moveTo>
                      <a:cubicBezTo>
                        <a:pt x="9291" y="0"/>
                        <a:pt x="17541" y="5941"/>
                        <a:pt x="20486" y="1475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9E7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Arc 60"/>
                <p:cNvSpPr>
                  <a:spLocks/>
                </p:cNvSpPr>
                <p:nvPr/>
              </p:nvSpPr>
              <p:spPr bwMode="auto">
                <a:xfrm flipH="1">
                  <a:off x="3904" y="2736"/>
                  <a:ext cx="464" cy="2592"/>
                </a:xfrm>
                <a:custGeom>
                  <a:avLst/>
                  <a:gdLst>
                    <a:gd name="T0" fmla="*/ 0 w 19787"/>
                    <a:gd name="T1" fmla="*/ 0 h 21600"/>
                    <a:gd name="T2" fmla="*/ 0 w 19787"/>
                    <a:gd name="T3" fmla="*/ 0 h 21600"/>
                    <a:gd name="T4" fmla="*/ 0 w 1978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787"/>
                    <a:gd name="T10" fmla="*/ 0 h 21600"/>
                    <a:gd name="T11" fmla="*/ 19787 w 1978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787" h="21600" fill="none" extrusionOk="0">
                      <a:moveTo>
                        <a:pt x="-1" y="0"/>
                      </a:moveTo>
                      <a:cubicBezTo>
                        <a:pt x="8579" y="0"/>
                        <a:pt x="16345" y="5077"/>
                        <a:pt x="19786" y="12937"/>
                      </a:cubicBezTo>
                    </a:path>
                    <a:path w="19787" h="21600" stroke="0" extrusionOk="0">
                      <a:moveTo>
                        <a:pt x="-1" y="0"/>
                      </a:moveTo>
                      <a:cubicBezTo>
                        <a:pt x="8579" y="0"/>
                        <a:pt x="16345" y="5077"/>
                        <a:pt x="19786" y="1293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9E7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5609095" y="3505200"/>
            <a:ext cx="2606675" cy="2895600"/>
            <a:chOff x="3840" y="2208"/>
            <a:chExt cx="1642" cy="1824"/>
          </a:xfrm>
        </p:grpSpPr>
        <p:sp>
          <p:nvSpPr>
            <p:cNvPr id="1035" name="Arc 107"/>
            <p:cNvSpPr>
              <a:spLocks/>
            </p:cNvSpPr>
            <p:nvPr/>
          </p:nvSpPr>
          <p:spPr bwMode="auto">
            <a:xfrm rot="5400000" flipV="1">
              <a:off x="4349" y="2467"/>
              <a:ext cx="896" cy="1369"/>
            </a:xfrm>
            <a:custGeom>
              <a:avLst/>
              <a:gdLst>
                <a:gd name="T0" fmla="*/ 0 w 21549"/>
                <a:gd name="T1" fmla="*/ 0 h 21589"/>
                <a:gd name="T2" fmla="*/ 0 w 21549"/>
                <a:gd name="T3" fmla="*/ 0 h 21589"/>
                <a:gd name="T4" fmla="*/ 0 w 21549"/>
                <a:gd name="T5" fmla="*/ 0 h 21589"/>
                <a:gd name="T6" fmla="*/ 0 60000 65536"/>
                <a:gd name="T7" fmla="*/ 0 60000 65536"/>
                <a:gd name="T8" fmla="*/ 0 60000 65536"/>
                <a:gd name="T9" fmla="*/ 0 w 21549"/>
                <a:gd name="T10" fmla="*/ 0 h 21589"/>
                <a:gd name="T11" fmla="*/ 21549 w 21549"/>
                <a:gd name="T12" fmla="*/ 21589 h 215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9" h="21589" fill="none" extrusionOk="0">
                  <a:moveTo>
                    <a:pt x="703" y="0"/>
                  </a:moveTo>
                  <a:cubicBezTo>
                    <a:pt x="11779" y="361"/>
                    <a:pt x="20784" y="9045"/>
                    <a:pt x="21548" y="20100"/>
                  </a:cubicBezTo>
                </a:path>
                <a:path w="21549" h="21589" stroke="0" extrusionOk="0">
                  <a:moveTo>
                    <a:pt x="703" y="0"/>
                  </a:moveTo>
                  <a:cubicBezTo>
                    <a:pt x="11779" y="361"/>
                    <a:pt x="20784" y="9045"/>
                    <a:pt x="21548" y="20100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57150">
              <a:solidFill>
                <a:srgbClr val="009E75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Line 108"/>
            <p:cNvSpPr>
              <a:spLocks noChangeShapeType="1"/>
            </p:cNvSpPr>
            <p:nvPr/>
          </p:nvSpPr>
          <p:spPr bwMode="auto">
            <a:xfrm rot="5400000" flipV="1">
              <a:off x="3250" y="3096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Line 109"/>
            <p:cNvSpPr>
              <a:spLocks noChangeShapeType="1"/>
            </p:cNvSpPr>
            <p:nvPr/>
          </p:nvSpPr>
          <p:spPr bwMode="auto">
            <a:xfrm rot="5400000" flipV="1">
              <a:off x="4690" y="232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Text Box 110"/>
            <p:cNvSpPr txBox="1">
              <a:spLocks noChangeArrowheads="1"/>
            </p:cNvSpPr>
            <p:nvPr/>
          </p:nvSpPr>
          <p:spPr bwMode="auto">
            <a:xfrm>
              <a:off x="5280" y="3072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2000" b="1" i="1">
                  <a:latin typeface="Arial" panose="020B0604020202020204" pitchFamily="34" charset="0"/>
                </a:rPr>
                <a:t>x</a:t>
              </a:r>
              <a:endParaRPr lang="ru-RU" altLang="ru-RU" sz="2000" b="1" i="1">
                <a:latin typeface="Arial" panose="020B0604020202020204" pitchFamily="34" charset="0"/>
              </a:endParaRPr>
            </a:p>
          </p:txBody>
        </p:sp>
        <p:sp>
          <p:nvSpPr>
            <p:cNvPr id="1039" name="Text Box 111"/>
            <p:cNvSpPr txBox="1">
              <a:spLocks noChangeArrowheads="1"/>
            </p:cNvSpPr>
            <p:nvPr/>
          </p:nvSpPr>
          <p:spPr bwMode="auto">
            <a:xfrm>
              <a:off x="3840" y="2208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2000" b="1" i="1">
                  <a:latin typeface="Arial" panose="020B0604020202020204" pitchFamily="34" charset="0"/>
                </a:rPr>
                <a:t>y</a:t>
              </a:r>
              <a:endParaRPr lang="ru-RU" altLang="ru-RU" sz="2000" b="1" i="1">
                <a:latin typeface="Arial" panose="020B0604020202020204" pitchFamily="34" charset="0"/>
              </a:endParaRPr>
            </a:p>
          </p:txBody>
        </p:sp>
        <p:sp>
          <p:nvSpPr>
            <p:cNvPr id="1040" name="Text Box 112"/>
            <p:cNvSpPr txBox="1">
              <a:spLocks noChangeArrowheads="1"/>
            </p:cNvSpPr>
            <p:nvPr/>
          </p:nvSpPr>
          <p:spPr bwMode="auto">
            <a:xfrm>
              <a:off x="3840" y="312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2000" b="1" i="1">
                  <a:latin typeface="Arial" panose="020B0604020202020204" pitchFamily="34" charset="0"/>
                </a:rPr>
                <a:t>0</a:t>
              </a:r>
              <a:endParaRPr lang="ru-RU" altLang="ru-RU" sz="2000" b="1" i="1">
                <a:latin typeface="Arial" panose="020B0604020202020204" pitchFamily="34" charset="0"/>
              </a:endParaRPr>
            </a:p>
          </p:txBody>
        </p:sp>
        <p:sp>
          <p:nvSpPr>
            <p:cNvPr id="1041" name="Arc 113"/>
            <p:cNvSpPr>
              <a:spLocks/>
            </p:cNvSpPr>
            <p:nvPr/>
          </p:nvSpPr>
          <p:spPr bwMode="auto">
            <a:xfrm rot="5636324" flipH="1" flipV="1">
              <a:off x="3948" y="2351"/>
              <a:ext cx="533" cy="248"/>
            </a:xfrm>
            <a:custGeom>
              <a:avLst/>
              <a:gdLst>
                <a:gd name="T0" fmla="*/ 0 w 12222"/>
                <a:gd name="T1" fmla="*/ 0 h 21299"/>
                <a:gd name="T2" fmla="*/ 0 w 12222"/>
                <a:gd name="T3" fmla="*/ 0 h 21299"/>
                <a:gd name="T4" fmla="*/ 0 w 12222"/>
                <a:gd name="T5" fmla="*/ 0 h 21299"/>
                <a:gd name="T6" fmla="*/ 0 60000 65536"/>
                <a:gd name="T7" fmla="*/ 0 60000 65536"/>
                <a:gd name="T8" fmla="*/ 0 60000 65536"/>
                <a:gd name="T9" fmla="*/ 0 w 12222"/>
                <a:gd name="T10" fmla="*/ 0 h 21299"/>
                <a:gd name="T11" fmla="*/ 12222 w 12222"/>
                <a:gd name="T12" fmla="*/ 21299 h 212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22" h="21299" fill="none" extrusionOk="0">
                  <a:moveTo>
                    <a:pt x="0" y="3489"/>
                  </a:moveTo>
                  <a:cubicBezTo>
                    <a:pt x="2588" y="1712"/>
                    <a:pt x="5533" y="521"/>
                    <a:pt x="8629" y="-1"/>
                  </a:cubicBezTo>
                </a:path>
                <a:path w="12222" h="21299" stroke="0" extrusionOk="0">
                  <a:moveTo>
                    <a:pt x="0" y="3489"/>
                  </a:moveTo>
                  <a:cubicBezTo>
                    <a:pt x="2588" y="1712"/>
                    <a:pt x="5533" y="521"/>
                    <a:pt x="8629" y="-1"/>
                  </a:cubicBezTo>
                  <a:lnTo>
                    <a:pt x="12222" y="21299"/>
                  </a:lnTo>
                  <a:close/>
                </a:path>
              </a:pathLst>
            </a:custGeom>
            <a:noFill/>
            <a:ln w="57150">
              <a:solidFill>
                <a:srgbClr val="009E75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Arc 114"/>
            <p:cNvSpPr>
              <a:spLocks/>
            </p:cNvSpPr>
            <p:nvPr/>
          </p:nvSpPr>
          <p:spPr bwMode="auto">
            <a:xfrm rot="5163676" flipV="1">
              <a:off x="3948" y="3642"/>
              <a:ext cx="533" cy="248"/>
            </a:xfrm>
            <a:custGeom>
              <a:avLst/>
              <a:gdLst>
                <a:gd name="T0" fmla="*/ 0 w 12222"/>
                <a:gd name="T1" fmla="*/ 0 h 21299"/>
                <a:gd name="T2" fmla="*/ 0 w 12222"/>
                <a:gd name="T3" fmla="*/ 0 h 21299"/>
                <a:gd name="T4" fmla="*/ 0 w 12222"/>
                <a:gd name="T5" fmla="*/ 0 h 21299"/>
                <a:gd name="T6" fmla="*/ 0 60000 65536"/>
                <a:gd name="T7" fmla="*/ 0 60000 65536"/>
                <a:gd name="T8" fmla="*/ 0 60000 65536"/>
                <a:gd name="T9" fmla="*/ 0 w 12222"/>
                <a:gd name="T10" fmla="*/ 0 h 21299"/>
                <a:gd name="T11" fmla="*/ 12222 w 12222"/>
                <a:gd name="T12" fmla="*/ 21299 h 212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22" h="21299" fill="none" extrusionOk="0">
                  <a:moveTo>
                    <a:pt x="0" y="3489"/>
                  </a:moveTo>
                  <a:cubicBezTo>
                    <a:pt x="2588" y="1712"/>
                    <a:pt x="5533" y="521"/>
                    <a:pt x="8629" y="-1"/>
                  </a:cubicBezTo>
                </a:path>
                <a:path w="12222" h="21299" stroke="0" extrusionOk="0">
                  <a:moveTo>
                    <a:pt x="0" y="3489"/>
                  </a:moveTo>
                  <a:cubicBezTo>
                    <a:pt x="2588" y="1712"/>
                    <a:pt x="5533" y="521"/>
                    <a:pt x="8629" y="-1"/>
                  </a:cubicBezTo>
                  <a:lnTo>
                    <a:pt x="12222" y="21299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Arc 115"/>
            <p:cNvSpPr>
              <a:spLocks/>
            </p:cNvSpPr>
            <p:nvPr/>
          </p:nvSpPr>
          <p:spPr bwMode="auto">
            <a:xfrm rot="5400000" flipH="1" flipV="1">
              <a:off x="4349" y="2403"/>
              <a:ext cx="896" cy="1369"/>
            </a:xfrm>
            <a:custGeom>
              <a:avLst/>
              <a:gdLst>
                <a:gd name="T0" fmla="*/ 0 w 21549"/>
                <a:gd name="T1" fmla="*/ 0 h 21589"/>
                <a:gd name="T2" fmla="*/ 0 w 21549"/>
                <a:gd name="T3" fmla="*/ 0 h 21589"/>
                <a:gd name="T4" fmla="*/ 0 w 21549"/>
                <a:gd name="T5" fmla="*/ 0 h 21589"/>
                <a:gd name="T6" fmla="*/ 0 60000 65536"/>
                <a:gd name="T7" fmla="*/ 0 60000 65536"/>
                <a:gd name="T8" fmla="*/ 0 60000 65536"/>
                <a:gd name="T9" fmla="*/ 0 w 21549"/>
                <a:gd name="T10" fmla="*/ 0 h 21589"/>
                <a:gd name="T11" fmla="*/ 21549 w 21549"/>
                <a:gd name="T12" fmla="*/ 21589 h 215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9" h="21589" fill="none" extrusionOk="0">
                  <a:moveTo>
                    <a:pt x="703" y="0"/>
                  </a:moveTo>
                  <a:cubicBezTo>
                    <a:pt x="11779" y="361"/>
                    <a:pt x="20784" y="9045"/>
                    <a:pt x="21548" y="20100"/>
                  </a:cubicBezTo>
                </a:path>
                <a:path w="21549" h="21589" stroke="0" extrusionOk="0">
                  <a:moveTo>
                    <a:pt x="703" y="0"/>
                  </a:moveTo>
                  <a:cubicBezTo>
                    <a:pt x="11779" y="361"/>
                    <a:pt x="20784" y="9045"/>
                    <a:pt x="21548" y="20100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" name="Объект 2"/>
          <p:cNvSpPr txBox="1">
            <a:spLocks/>
          </p:cNvSpPr>
          <p:nvPr/>
        </p:nvSpPr>
        <p:spPr>
          <a:xfrm>
            <a:off x="4630892" y="6091975"/>
            <a:ext cx="5081789" cy="523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Выполнила: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Базлова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Ю.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 проекта: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Ющенко Е.В.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914400" y="228600"/>
            <a:ext cx="6324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ru-RU" sz="4000" b="1">
                <a:solidFill>
                  <a:schemeClr val="accent2"/>
                </a:solidFill>
              </a:rPr>
              <a:t>Свойства обратной пропорциональности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83335" y="2057400"/>
            <a:ext cx="8555865" cy="202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200" b="1" i="1" dirty="0">
                <a:solidFill>
                  <a:schemeClr val="accent1"/>
                </a:solidFill>
              </a:rPr>
              <a:t>1</a:t>
            </a:r>
            <a:r>
              <a:rPr lang="ru-RU" altLang="ru-RU" sz="2200" b="1" i="1" baseline="30000" dirty="0">
                <a:solidFill>
                  <a:schemeClr val="folHlink"/>
                </a:solidFill>
              </a:rPr>
              <a:t> </a:t>
            </a:r>
            <a:r>
              <a:rPr lang="en-US" altLang="ru-RU" sz="2200" b="1" i="1" dirty="0">
                <a:solidFill>
                  <a:schemeClr val="folHlink"/>
                </a:solidFill>
              </a:rPr>
              <a:t>D(y) = (</a:t>
            </a:r>
            <a:r>
              <a:rPr lang="ru-RU" altLang="ru-RU" sz="2200" b="1" i="1" dirty="0">
                <a:solidFill>
                  <a:schemeClr val="folHlink"/>
                </a:solidFill>
              </a:rPr>
              <a:t>−</a:t>
            </a:r>
            <a:r>
              <a:rPr lang="en-US" altLang="ru-RU" sz="2200" b="1" i="1" dirty="0">
                <a:solidFill>
                  <a:schemeClr val="folHlink"/>
                </a:solidFill>
              </a:rPr>
              <a:t>∞; </a:t>
            </a:r>
            <a:r>
              <a:rPr lang="ru-RU" altLang="ru-RU" sz="2200" b="1" i="1" dirty="0">
                <a:solidFill>
                  <a:schemeClr val="folHlink"/>
                </a:solidFill>
              </a:rPr>
              <a:t>0)</a:t>
            </a:r>
            <a:r>
              <a:rPr lang="en-US" altLang="ru-RU" sz="2200" b="1" i="1" dirty="0">
                <a:solidFill>
                  <a:schemeClr val="folHlink"/>
                </a:solidFill>
              </a:rPr>
              <a:t>u</a:t>
            </a:r>
            <a:r>
              <a:rPr lang="ru-RU" altLang="ru-RU" sz="2200" b="1" i="1" dirty="0">
                <a:solidFill>
                  <a:schemeClr val="folHlink"/>
                </a:solidFill>
              </a:rPr>
              <a:t>(0; </a:t>
            </a:r>
            <a:r>
              <a:rPr lang="en-US" altLang="ru-RU" sz="2200" b="1" i="1" dirty="0">
                <a:solidFill>
                  <a:schemeClr val="folHlink"/>
                </a:solidFill>
              </a:rPr>
              <a:t>+∞) </a:t>
            </a:r>
            <a:endParaRPr lang="ru-RU" altLang="ru-RU" sz="2200" b="1" i="1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200" b="1" i="1" dirty="0">
                <a:solidFill>
                  <a:schemeClr val="accent1"/>
                </a:solidFill>
              </a:rPr>
              <a:t>2</a:t>
            </a:r>
            <a:r>
              <a:rPr lang="ru-RU" altLang="ru-RU" sz="2200" b="1" i="1" baseline="30000" dirty="0">
                <a:solidFill>
                  <a:schemeClr val="folHlink"/>
                </a:solidFill>
              </a:rPr>
              <a:t> </a:t>
            </a:r>
            <a:r>
              <a:rPr lang="en-US" altLang="ru-RU" sz="2200" b="1" i="1" dirty="0">
                <a:solidFill>
                  <a:schemeClr val="folHlink"/>
                </a:solidFill>
              </a:rPr>
              <a:t>E(y) = (</a:t>
            </a:r>
            <a:r>
              <a:rPr lang="ru-RU" altLang="ru-RU" sz="2200" b="1" i="1" dirty="0">
                <a:solidFill>
                  <a:schemeClr val="folHlink"/>
                </a:solidFill>
              </a:rPr>
              <a:t>−</a:t>
            </a:r>
            <a:r>
              <a:rPr lang="en-US" altLang="ru-RU" sz="2200" b="1" i="1" dirty="0">
                <a:solidFill>
                  <a:schemeClr val="folHlink"/>
                </a:solidFill>
              </a:rPr>
              <a:t>∞; </a:t>
            </a:r>
            <a:r>
              <a:rPr lang="ru-RU" altLang="ru-RU" sz="2200" b="1" i="1" dirty="0">
                <a:solidFill>
                  <a:schemeClr val="folHlink"/>
                </a:solidFill>
              </a:rPr>
              <a:t>0)</a:t>
            </a:r>
            <a:r>
              <a:rPr lang="en-US" altLang="ru-RU" sz="2200" b="1" i="1" dirty="0">
                <a:solidFill>
                  <a:schemeClr val="folHlink"/>
                </a:solidFill>
              </a:rPr>
              <a:t>u</a:t>
            </a:r>
            <a:r>
              <a:rPr lang="ru-RU" altLang="ru-RU" sz="2200" b="1" i="1" dirty="0">
                <a:solidFill>
                  <a:schemeClr val="folHlink"/>
                </a:solidFill>
              </a:rPr>
              <a:t>(0</a:t>
            </a:r>
            <a:r>
              <a:rPr lang="en-US" altLang="ru-RU" sz="2200" b="1" i="1" baseline="-25000" dirty="0">
                <a:solidFill>
                  <a:schemeClr val="folHlink"/>
                </a:solidFill>
              </a:rPr>
              <a:t> </a:t>
            </a:r>
            <a:r>
              <a:rPr lang="en-US" altLang="ru-RU" sz="2200" b="1" i="1" dirty="0">
                <a:solidFill>
                  <a:schemeClr val="folHlink"/>
                </a:solidFill>
              </a:rPr>
              <a:t>; +∞)</a:t>
            </a:r>
            <a:r>
              <a:rPr lang="ru-RU" altLang="ru-RU" sz="2200" b="1" i="1" dirty="0">
                <a:solidFill>
                  <a:schemeClr val="folHlink"/>
                </a:solidFill>
              </a:rPr>
              <a:t> </a:t>
            </a:r>
            <a:endParaRPr lang="en-US" altLang="ru-RU" sz="2200" b="1" i="1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ru-RU" sz="2200" b="1" i="1" dirty="0">
                <a:solidFill>
                  <a:schemeClr val="accent1"/>
                </a:solidFill>
              </a:rPr>
              <a:t>3</a:t>
            </a:r>
            <a:r>
              <a:rPr lang="ru-RU" altLang="ru-RU" sz="2200" b="1" i="1" dirty="0">
                <a:solidFill>
                  <a:schemeClr val="folHlink"/>
                </a:solidFill>
              </a:rPr>
              <a:t> х ≠ 0, у ≠ </a:t>
            </a:r>
            <a:r>
              <a:rPr lang="en-US" altLang="ru-RU" sz="2200" b="1" i="1" dirty="0">
                <a:solidFill>
                  <a:schemeClr val="folHlink"/>
                </a:solidFill>
              </a:rPr>
              <a:t>0.</a:t>
            </a:r>
            <a:r>
              <a:rPr lang="ru-RU" altLang="ru-RU" sz="2200" b="1" i="1" dirty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ru-RU" sz="2200" b="1" i="1" dirty="0">
                <a:solidFill>
                  <a:schemeClr val="accent1"/>
                </a:solidFill>
              </a:rPr>
              <a:t>4</a:t>
            </a:r>
            <a:r>
              <a:rPr lang="ru-RU" altLang="ru-RU" sz="2200" b="1" i="1" dirty="0">
                <a:solidFill>
                  <a:schemeClr val="folHlink"/>
                </a:solidFill>
              </a:rPr>
              <a:t> Если </a:t>
            </a:r>
            <a:r>
              <a:rPr lang="en-US" altLang="ru-RU" sz="2200" b="1" i="1" dirty="0">
                <a:solidFill>
                  <a:schemeClr val="accent1"/>
                </a:solidFill>
              </a:rPr>
              <a:t>k</a:t>
            </a:r>
            <a:r>
              <a:rPr lang="ru-RU" altLang="ru-RU" sz="2200" b="1" i="1" dirty="0">
                <a:solidFill>
                  <a:schemeClr val="accent1"/>
                </a:solidFill>
              </a:rPr>
              <a:t> </a:t>
            </a:r>
            <a:r>
              <a:rPr lang="en-US" altLang="ru-RU" sz="2200" b="1" i="1" dirty="0">
                <a:solidFill>
                  <a:schemeClr val="accent1"/>
                </a:solidFill>
              </a:rPr>
              <a:t>&gt; 0</a:t>
            </a:r>
            <a:r>
              <a:rPr lang="en-US" altLang="ru-RU" sz="2200" b="1" i="1" dirty="0">
                <a:solidFill>
                  <a:schemeClr val="folHlink"/>
                </a:solidFill>
              </a:rPr>
              <a:t>,</a:t>
            </a:r>
            <a:r>
              <a:rPr lang="ru-RU" altLang="ru-RU" sz="2200" b="1" i="1" dirty="0">
                <a:solidFill>
                  <a:schemeClr val="folHlink"/>
                </a:solidFill>
              </a:rPr>
              <a:t> то функция </a:t>
            </a:r>
            <a:r>
              <a:rPr lang="ru-RU" altLang="ru-RU" sz="2200" b="1" i="1" dirty="0">
                <a:solidFill>
                  <a:schemeClr val="accent1"/>
                </a:solidFill>
              </a:rPr>
              <a:t>убывает</a:t>
            </a:r>
            <a:r>
              <a:rPr lang="en-US" altLang="ru-RU" sz="2200" b="1" i="1" dirty="0">
                <a:solidFill>
                  <a:schemeClr val="accent1"/>
                </a:solidFill>
              </a:rPr>
              <a:t> </a:t>
            </a:r>
            <a:r>
              <a:rPr lang="ru-RU" altLang="ru-RU" sz="2200" b="1" i="1" dirty="0">
                <a:solidFill>
                  <a:schemeClr val="folHlink"/>
                </a:solidFill>
              </a:rPr>
              <a:t>при</a:t>
            </a:r>
            <a:r>
              <a:rPr lang="ru-RU" altLang="ru-RU" sz="2200" b="1" i="1" dirty="0">
                <a:solidFill>
                  <a:schemeClr val="accent1"/>
                </a:solidFill>
              </a:rPr>
              <a:t> х(−</a:t>
            </a:r>
            <a:r>
              <a:rPr lang="en-US" altLang="ru-RU" sz="2200" b="1" i="1" dirty="0">
                <a:solidFill>
                  <a:schemeClr val="accent1"/>
                </a:solidFill>
              </a:rPr>
              <a:t>∞;</a:t>
            </a:r>
            <a:r>
              <a:rPr lang="ru-RU" altLang="ru-RU" sz="2200" b="1" i="1" dirty="0">
                <a:solidFill>
                  <a:schemeClr val="accent1"/>
                </a:solidFill>
              </a:rPr>
              <a:t> 0)</a:t>
            </a:r>
            <a:r>
              <a:rPr lang="en-US" altLang="ru-RU" sz="2200" b="1" i="1" dirty="0">
                <a:solidFill>
                  <a:schemeClr val="accent1"/>
                </a:solidFill>
              </a:rPr>
              <a:t>u</a:t>
            </a:r>
            <a:r>
              <a:rPr lang="ru-RU" altLang="ru-RU" sz="2200" b="1" i="1" dirty="0">
                <a:solidFill>
                  <a:schemeClr val="accent1"/>
                </a:solidFill>
              </a:rPr>
              <a:t>(0; </a:t>
            </a:r>
            <a:r>
              <a:rPr lang="en-US" altLang="ru-RU" sz="2200" b="1" i="1" dirty="0">
                <a:solidFill>
                  <a:schemeClr val="accent1"/>
                </a:solidFill>
              </a:rPr>
              <a:t>+∞).</a:t>
            </a:r>
            <a:r>
              <a:rPr lang="en-US" altLang="ru-RU" sz="2200" dirty="0"/>
              <a:t> </a:t>
            </a:r>
            <a:endParaRPr lang="ru-RU" altLang="ru-RU" sz="2200" b="1" i="1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ru-RU" sz="2200" b="1" i="1" dirty="0">
                <a:solidFill>
                  <a:schemeClr val="folHlink"/>
                </a:solidFill>
              </a:rPr>
              <a:t>   </a:t>
            </a:r>
            <a:r>
              <a:rPr lang="ru-RU" altLang="ru-RU" sz="2200" b="1" i="1" dirty="0">
                <a:solidFill>
                  <a:schemeClr val="folHlink"/>
                </a:solidFill>
              </a:rPr>
              <a:t>Если </a:t>
            </a:r>
            <a:r>
              <a:rPr lang="en-US" altLang="ru-RU" sz="2200" b="1" i="1" dirty="0">
                <a:solidFill>
                  <a:schemeClr val="accent1"/>
                </a:solidFill>
              </a:rPr>
              <a:t>k &lt; 0</a:t>
            </a:r>
            <a:r>
              <a:rPr lang="en-US" altLang="ru-RU" sz="2200" b="1" i="1" dirty="0">
                <a:solidFill>
                  <a:schemeClr val="folHlink"/>
                </a:solidFill>
              </a:rPr>
              <a:t>, </a:t>
            </a:r>
            <a:r>
              <a:rPr lang="ru-RU" altLang="ru-RU" sz="2200" b="1" i="1" dirty="0">
                <a:solidFill>
                  <a:schemeClr val="folHlink"/>
                </a:solidFill>
              </a:rPr>
              <a:t>то функция</a:t>
            </a:r>
            <a:r>
              <a:rPr lang="en-US" altLang="ru-RU" sz="2200" b="1" i="1" dirty="0">
                <a:solidFill>
                  <a:schemeClr val="folHlink"/>
                </a:solidFill>
              </a:rPr>
              <a:t> </a:t>
            </a:r>
            <a:r>
              <a:rPr lang="ru-RU" altLang="ru-RU" sz="2200" b="1" i="1" dirty="0">
                <a:solidFill>
                  <a:schemeClr val="accent1"/>
                </a:solidFill>
              </a:rPr>
              <a:t>возрастает</a:t>
            </a:r>
            <a:r>
              <a:rPr lang="en-US" altLang="ru-RU" sz="2200" dirty="0"/>
              <a:t> </a:t>
            </a:r>
            <a:r>
              <a:rPr lang="ru-RU" altLang="ru-RU" sz="2200" b="1" i="1" dirty="0">
                <a:solidFill>
                  <a:schemeClr val="folHlink"/>
                </a:solidFill>
              </a:rPr>
              <a:t>при</a:t>
            </a:r>
            <a:r>
              <a:rPr lang="ru-RU" altLang="ru-RU" sz="2200" b="1" i="1" dirty="0">
                <a:solidFill>
                  <a:schemeClr val="accent1"/>
                </a:solidFill>
              </a:rPr>
              <a:t> х(−</a:t>
            </a:r>
            <a:r>
              <a:rPr lang="en-US" altLang="ru-RU" sz="2200" b="1" i="1" dirty="0">
                <a:solidFill>
                  <a:schemeClr val="accent1"/>
                </a:solidFill>
              </a:rPr>
              <a:t>∞; </a:t>
            </a:r>
            <a:r>
              <a:rPr lang="ru-RU" altLang="ru-RU" sz="2200" b="1" i="1" dirty="0">
                <a:solidFill>
                  <a:schemeClr val="accent1"/>
                </a:solidFill>
              </a:rPr>
              <a:t>0)</a:t>
            </a:r>
            <a:r>
              <a:rPr lang="en-US" altLang="ru-RU" sz="2200" b="1" i="1" dirty="0">
                <a:solidFill>
                  <a:schemeClr val="accent1"/>
                </a:solidFill>
              </a:rPr>
              <a:t>u</a:t>
            </a:r>
            <a:r>
              <a:rPr lang="ru-RU" altLang="ru-RU" sz="2200" b="1" i="1" dirty="0">
                <a:solidFill>
                  <a:schemeClr val="accent1"/>
                </a:solidFill>
              </a:rPr>
              <a:t>(0;</a:t>
            </a:r>
            <a:r>
              <a:rPr lang="ru-RU" altLang="ru-RU" sz="2200" dirty="0"/>
              <a:t> </a:t>
            </a:r>
            <a:r>
              <a:rPr lang="en-US" altLang="ru-RU" sz="2200" b="1" i="1" dirty="0">
                <a:solidFill>
                  <a:schemeClr val="accent1"/>
                </a:solidFill>
              </a:rPr>
              <a:t>+∞)</a:t>
            </a:r>
            <a:r>
              <a:rPr lang="ru-RU" altLang="ru-RU" sz="2200" b="1" i="1" dirty="0">
                <a:solidFill>
                  <a:schemeClr val="accent1"/>
                </a:solidFill>
              </a:rPr>
              <a:t>.</a:t>
            </a:r>
          </a:p>
        </p:txBody>
      </p:sp>
      <p:grpSp>
        <p:nvGrpSpPr>
          <p:cNvPr id="35844" name="Group 6"/>
          <p:cNvGrpSpPr>
            <a:grpSpLocks/>
          </p:cNvGrpSpPr>
          <p:nvPr/>
        </p:nvGrpSpPr>
        <p:grpSpPr bwMode="auto">
          <a:xfrm>
            <a:off x="7162800" y="0"/>
            <a:ext cx="1801813" cy="1751013"/>
            <a:chOff x="528" y="1393"/>
            <a:chExt cx="1135" cy="1103"/>
          </a:xfrm>
        </p:grpSpPr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528" y="1680"/>
              <a:ext cx="74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ru-RU" altLang="ru-RU" sz="5400" b="1" i="1" dirty="0">
                  <a:solidFill>
                    <a:schemeClr val="accent2"/>
                  </a:solidFill>
                </a:rPr>
                <a:t>у </a:t>
              </a:r>
              <a:r>
                <a:rPr lang="ru-RU" altLang="ru-RU" sz="5400" i="1" dirty="0">
                  <a:solidFill>
                    <a:schemeClr val="accent2"/>
                  </a:solidFill>
                </a:rPr>
                <a:t>=</a:t>
              </a: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1296" y="1393"/>
              <a:ext cx="36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5400" b="1" i="1">
                  <a:solidFill>
                    <a:schemeClr val="accent2"/>
                  </a:solidFill>
                </a:rPr>
                <a:t>k</a:t>
              </a:r>
              <a:endParaRPr lang="ru-RU" altLang="ru-RU" sz="5400" b="1" i="1">
                <a:solidFill>
                  <a:schemeClr val="accent2"/>
                </a:solidFill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296" y="1920"/>
              <a:ext cx="35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US" altLang="ru-RU" sz="5400" b="1" i="1">
                  <a:solidFill>
                    <a:schemeClr val="accent2"/>
                  </a:solidFill>
                </a:rPr>
                <a:t>x</a:t>
              </a:r>
              <a:endParaRPr lang="ru-RU" altLang="ru-RU" sz="5400" b="1" i="1">
                <a:solidFill>
                  <a:schemeClr val="accent2"/>
                </a:solidFill>
              </a:endParaRPr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1306" y="2000"/>
              <a:ext cx="278" cy="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219985" y="1160463"/>
            <a:ext cx="1568308" cy="6460966"/>
            <a:chOff x="2340" y="0"/>
            <a:chExt cx="1126" cy="4321"/>
          </a:xfrm>
        </p:grpSpPr>
        <p:sp>
          <p:nvSpPr>
            <p:cNvPr id="11290" name="Arc 9"/>
            <p:cNvSpPr>
              <a:spLocks/>
            </p:cNvSpPr>
            <p:nvPr/>
          </p:nvSpPr>
          <p:spPr bwMode="auto">
            <a:xfrm flipV="1">
              <a:off x="2880" y="0"/>
              <a:ext cx="586" cy="2161"/>
            </a:xfrm>
            <a:custGeom>
              <a:avLst/>
              <a:gdLst>
                <a:gd name="T0" fmla="*/ 0 w 21358"/>
                <a:gd name="T1" fmla="*/ 0 h 21599"/>
                <a:gd name="T2" fmla="*/ 0 w 21358"/>
                <a:gd name="T3" fmla="*/ 0 h 21599"/>
                <a:gd name="T4" fmla="*/ 0 w 21358"/>
                <a:gd name="T5" fmla="*/ 0 h 21599"/>
                <a:gd name="T6" fmla="*/ 0 60000 65536"/>
                <a:gd name="T7" fmla="*/ 0 60000 65536"/>
                <a:gd name="T8" fmla="*/ 0 60000 65536"/>
                <a:gd name="T9" fmla="*/ 0 w 21358"/>
                <a:gd name="T10" fmla="*/ 0 h 21599"/>
                <a:gd name="T11" fmla="*/ 21358 w 21358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58" h="21599" fill="none" extrusionOk="0">
                  <a:moveTo>
                    <a:pt x="198" y="-1"/>
                  </a:moveTo>
                  <a:cubicBezTo>
                    <a:pt x="10807" y="97"/>
                    <a:pt x="19776" y="7886"/>
                    <a:pt x="21358" y="18377"/>
                  </a:cubicBezTo>
                </a:path>
                <a:path w="21358" h="21599" stroke="0" extrusionOk="0">
                  <a:moveTo>
                    <a:pt x="198" y="-1"/>
                  </a:moveTo>
                  <a:cubicBezTo>
                    <a:pt x="10807" y="97"/>
                    <a:pt x="19776" y="7886"/>
                    <a:pt x="21358" y="18377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1" name="Arc 38"/>
            <p:cNvSpPr>
              <a:spLocks/>
            </p:cNvSpPr>
            <p:nvPr/>
          </p:nvSpPr>
          <p:spPr bwMode="auto">
            <a:xfrm flipH="1">
              <a:off x="2340" y="2160"/>
              <a:ext cx="569" cy="2161"/>
            </a:xfrm>
            <a:custGeom>
              <a:avLst/>
              <a:gdLst>
                <a:gd name="T0" fmla="*/ 0 w 20713"/>
                <a:gd name="T1" fmla="*/ 0 h 21599"/>
                <a:gd name="T2" fmla="*/ 0 w 20713"/>
                <a:gd name="T3" fmla="*/ 0 h 21599"/>
                <a:gd name="T4" fmla="*/ 0 w 20713"/>
                <a:gd name="T5" fmla="*/ 0 h 21599"/>
                <a:gd name="T6" fmla="*/ 0 60000 65536"/>
                <a:gd name="T7" fmla="*/ 0 60000 65536"/>
                <a:gd name="T8" fmla="*/ 0 60000 65536"/>
                <a:gd name="T9" fmla="*/ 0 w 20713"/>
                <a:gd name="T10" fmla="*/ 0 h 21599"/>
                <a:gd name="T11" fmla="*/ 20713 w 20713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13" h="21599" fill="none" extrusionOk="0">
                  <a:moveTo>
                    <a:pt x="198" y="-1"/>
                  </a:moveTo>
                  <a:cubicBezTo>
                    <a:pt x="9693" y="86"/>
                    <a:pt x="18019" y="6365"/>
                    <a:pt x="20712" y="15472"/>
                  </a:cubicBezTo>
                </a:path>
                <a:path w="20713" h="21599" stroke="0" extrusionOk="0">
                  <a:moveTo>
                    <a:pt x="198" y="-1"/>
                  </a:moveTo>
                  <a:cubicBezTo>
                    <a:pt x="9693" y="86"/>
                    <a:pt x="18019" y="6365"/>
                    <a:pt x="20712" y="15472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066800" y="381000"/>
            <a:ext cx="7315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chemeClr val="accent2"/>
                </a:solidFill>
              </a:rPr>
              <a:t>Степенная функция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V="1">
            <a:off x="6908889" y="1888099"/>
            <a:ext cx="19050" cy="475377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V="1">
            <a:off x="5175339" y="4468091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8528139" y="4391891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Arial" panose="020B0604020202020204" pitchFamily="34" charset="0"/>
              </a:rPr>
              <a:t>x</a:t>
            </a:r>
            <a:endParaRPr lang="ru-RU" altLang="ru-RU" sz="3600" b="1" i="1">
              <a:latin typeface="Arial" panose="020B0604020202020204" pitchFamily="34" charset="0"/>
            </a:endParaRPr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1717166" y="1789906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 dirty="0">
                <a:latin typeface="Arial" panose="020B0604020202020204" pitchFamily="34" charset="0"/>
              </a:rPr>
              <a:t>y</a:t>
            </a:r>
            <a:endParaRPr lang="ru-RU" altLang="ru-RU" sz="3600" b="1" i="1" dirty="0">
              <a:latin typeface="Arial" panose="020B0604020202020204" pitchFamily="34" charset="0"/>
            </a:endParaRPr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6851739" y="4391891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200" b="1" i="1">
                <a:latin typeface="Arial" panose="020B0604020202020204" pitchFamily="34" charset="0"/>
              </a:rPr>
              <a:t>0</a:t>
            </a:r>
            <a:endParaRPr lang="ru-RU" altLang="ru-RU" sz="3200" b="1" i="1">
              <a:latin typeface="Arial" panose="020B0604020202020204" pitchFamily="34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587735" y="1737518"/>
            <a:ext cx="1371600" cy="2682717"/>
            <a:chOff x="3930" y="720"/>
            <a:chExt cx="875" cy="2016"/>
          </a:xfrm>
        </p:grpSpPr>
        <p:grpSp>
          <p:nvGrpSpPr>
            <p:cNvPr id="11285" name="Group 23"/>
            <p:cNvGrpSpPr>
              <a:grpSpLocks/>
            </p:cNvGrpSpPr>
            <p:nvPr/>
          </p:nvGrpSpPr>
          <p:grpSpPr bwMode="auto">
            <a:xfrm>
              <a:off x="4032" y="2208"/>
              <a:ext cx="672" cy="528"/>
              <a:chOff x="1008" y="2208"/>
              <a:chExt cx="1057" cy="1776"/>
            </a:xfrm>
          </p:grpSpPr>
          <p:sp>
            <p:nvSpPr>
              <p:cNvPr id="11288" name="Arc 21"/>
              <p:cNvSpPr>
                <a:spLocks/>
              </p:cNvSpPr>
              <p:nvPr/>
            </p:nvSpPr>
            <p:spPr bwMode="auto">
              <a:xfrm flipH="1" flipV="1">
                <a:off x="1008" y="2208"/>
                <a:ext cx="529" cy="1776"/>
              </a:xfrm>
              <a:custGeom>
                <a:avLst/>
                <a:gdLst>
                  <a:gd name="T0" fmla="*/ 0 w 21400"/>
                  <a:gd name="T1" fmla="*/ 0 h 21600"/>
                  <a:gd name="T2" fmla="*/ 0 w 21400"/>
                  <a:gd name="T3" fmla="*/ 0 h 21600"/>
                  <a:gd name="T4" fmla="*/ 0 w 214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400"/>
                  <a:gd name="T10" fmla="*/ 0 h 21600"/>
                  <a:gd name="T11" fmla="*/ 21400 w 214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0" h="21600" fill="none" extrusionOk="0">
                    <a:moveTo>
                      <a:pt x="-1" y="0"/>
                    </a:moveTo>
                    <a:cubicBezTo>
                      <a:pt x="10796" y="0"/>
                      <a:pt x="19935" y="7972"/>
                      <a:pt x="21400" y="18668"/>
                    </a:cubicBezTo>
                  </a:path>
                  <a:path w="21400" h="21600" stroke="0" extrusionOk="0">
                    <a:moveTo>
                      <a:pt x="-1" y="0"/>
                    </a:moveTo>
                    <a:cubicBezTo>
                      <a:pt x="10796" y="0"/>
                      <a:pt x="19935" y="7972"/>
                      <a:pt x="21400" y="1866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9" name="Arc 22"/>
              <p:cNvSpPr>
                <a:spLocks/>
              </p:cNvSpPr>
              <p:nvPr/>
            </p:nvSpPr>
            <p:spPr bwMode="auto">
              <a:xfrm flipV="1">
                <a:off x="1536" y="2208"/>
                <a:ext cx="529" cy="1776"/>
              </a:xfrm>
              <a:custGeom>
                <a:avLst/>
                <a:gdLst>
                  <a:gd name="T0" fmla="*/ 0 w 21400"/>
                  <a:gd name="T1" fmla="*/ 0 h 21600"/>
                  <a:gd name="T2" fmla="*/ 0 w 21400"/>
                  <a:gd name="T3" fmla="*/ 0 h 21600"/>
                  <a:gd name="T4" fmla="*/ 0 w 214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400"/>
                  <a:gd name="T10" fmla="*/ 0 h 21600"/>
                  <a:gd name="T11" fmla="*/ 21400 w 214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0" h="21600" fill="none" extrusionOk="0">
                    <a:moveTo>
                      <a:pt x="-1" y="0"/>
                    </a:moveTo>
                    <a:cubicBezTo>
                      <a:pt x="10796" y="0"/>
                      <a:pt x="19935" y="7972"/>
                      <a:pt x="21400" y="18668"/>
                    </a:cubicBezTo>
                  </a:path>
                  <a:path w="21400" h="21600" stroke="0" extrusionOk="0">
                    <a:moveTo>
                      <a:pt x="-1" y="0"/>
                    </a:moveTo>
                    <a:cubicBezTo>
                      <a:pt x="10796" y="0"/>
                      <a:pt x="19935" y="7972"/>
                      <a:pt x="21400" y="1866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86" name="Arc 30"/>
            <p:cNvSpPr>
              <a:spLocks/>
            </p:cNvSpPr>
            <p:nvPr/>
          </p:nvSpPr>
          <p:spPr bwMode="auto">
            <a:xfrm flipV="1">
              <a:off x="4464" y="720"/>
              <a:ext cx="341" cy="1682"/>
            </a:xfrm>
            <a:custGeom>
              <a:avLst/>
              <a:gdLst>
                <a:gd name="T0" fmla="*/ 0 w 21500"/>
                <a:gd name="T1" fmla="*/ 0 h 16695"/>
                <a:gd name="T2" fmla="*/ 0 w 21500"/>
                <a:gd name="T3" fmla="*/ 0 h 16695"/>
                <a:gd name="T4" fmla="*/ 0 w 21500"/>
                <a:gd name="T5" fmla="*/ 0 h 16695"/>
                <a:gd name="T6" fmla="*/ 0 60000 65536"/>
                <a:gd name="T7" fmla="*/ 0 60000 65536"/>
                <a:gd name="T8" fmla="*/ 0 60000 65536"/>
                <a:gd name="T9" fmla="*/ 0 w 21500"/>
                <a:gd name="T10" fmla="*/ 0 h 16695"/>
                <a:gd name="T11" fmla="*/ 21500 w 21500"/>
                <a:gd name="T12" fmla="*/ 16695 h 16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0" h="16695" fill="none" extrusionOk="0">
                  <a:moveTo>
                    <a:pt x="13705" y="-1"/>
                  </a:moveTo>
                  <a:cubicBezTo>
                    <a:pt x="18143" y="3643"/>
                    <a:pt x="20948" y="8904"/>
                    <a:pt x="21500" y="14619"/>
                  </a:cubicBezTo>
                </a:path>
                <a:path w="21500" h="16695" stroke="0" extrusionOk="0">
                  <a:moveTo>
                    <a:pt x="13705" y="-1"/>
                  </a:moveTo>
                  <a:cubicBezTo>
                    <a:pt x="18143" y="3643"/>
                    <a:pt x="20948" y="8904"/>
                    <a:pt x="21500" y="14619"/>
                  </a:cubicBezTo>
                  <a:lnTo>
                    <a:pt x="0" y="16695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7" name="Arc 31"/>
            <p:cNvSpPr>
              <a:spLocks/>
            </p:cNvSpPr>
            <p:nvPr/>
          </p:nvSpPr>
          <p:spPr bwMode="auto">
            <a:xfrm flipH="1" flipV="1">
              <a:off x="3930" y="720"/>
              <a:ext cx="341" cy="1682"/>
            </a:xfrm>
            <a:custGeom>
              <a:avLst/>
              <a:gdLst>
                <a:gd name="T0" fmla="*/ 0 w 21500"/>
                <a:gd name="T1" fmla="*/ 0 h 16695"/>
                <a:gd name="T2" fmla="*/ 0 w 21500"/>
                <a:gd name="T3" fmla="*/ 0 h 16695"/>
                <a:gd name="T4" fmla="*/ 0 w 21500"/>
                <a:gd name="T5" fmla="*/ 0 h 16695"/>
                <a:gd name="T6" fmla="*/ 0 60000 65536"/>
                <a:gd name="T7" fmla="*/ 0 60000 65536"/>
                <a:gd name="T8" fmla="*/ 0 60000 65536"/>
                <a:gd name="T9" fmla="*/ 0 w 21500"/>
                <a:gd name="T10" fmla="*/ 0 h 16695"/>
                <a:gd name="T11" fmla="*/ 21500 w 21500"/>
                <a:gd name="T12" fmla="*/ 16695 h 16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0" h="16695" fill="none" extrusionOk="0">
                  <a:moveTo>
                    <a:pt x="13705" y="-1"/>
                  </a:moveTo>
                  <a:cubicBezTo>
                    <a:pt x="18143" y="3643"/>
                    <a:pt x="20948" y="8904"/>
                    <a:pt x="21500" y="14620"/>
                  </a:cubicBezTo>
                </a:path>
                <a:path w="21500" h="16695" stroke="0" extrusionOk="0">
                  <a:moveTo>
                    <a:pt x="13705" y="-1"/>
                  </a:moveTo>
                  <a:cubicBezTo>
                    <a:pt x="18143" y="3643"/>
                    <a:pt x="20948" y="8904"/>
                    <a:pt x="21500" y="14620"/>
                  </a:cubicBezTo>
                  <a:lnTo>
                    <a:pt x="0" y="16695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29" name="Line 33"/>
          <p:cNvSpPr>
            <a:spLocks noChangeShapeType="1"/>
          </p:cNvSpPr>
          <p:nvPr/>
        </p:nvSpPr>
        <p:spPr bwMode="auto">
          <a:xfrm flipV="1">
            <a:off x="7385139" y="4010891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rot="5400000" flipV="1">
            <a:off x="7156539" y="3782291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31" name="Oval 35"/>
          <p:cNvSpPr>
            <a:spLocks noChangeArrowheads="1"/>
          </p:cNvSpPr>
          <p:nvPr/>
        </p:nvSpPr>
        <p:spPr bwMode="auto">
          <a:xfrm>
            <a:off x="7308939" y="3934691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7156539" y="4391891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3200" b="1" i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6546939" y="3706091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3200" b="1" i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37" name="Oval 41"/>
          <p:cNvSpPr>
            <a:spLocks noChangeArrowheads="1"/>
          </p:cNvSpPr>
          <p:nvPr/>
        </p:nvSpPr>
        <p:spPr bwMode="auto">
          <a:xfrm>
            <a:off x="6851739" y="4391891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 flipV="1">
            <a:off x="2247068" y="1888099"/>
            <a:ext cx="19885" cy="43215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476250" y="4458335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829050" y="4382135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Arial" panose="020B0604020202020204" pitchFamily="34" charset="0"/>
              </a:rPr>
              <a:t>x</a:t>
            </a:r>
            <a:endParaRPr lang="ru-RU" altLang="ru-RU" sz="3600" b="1" i="1">
              <a:latin typeface="Arial" panose="020B0604020202020204" pitchFamily="34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152650" y="438213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200" b="1" i="1">
                <a:latin typeface="Arial" panose="020B0604020202020204" pitchFamily="34" charset="0"/>
              </a:rPr>
              <a:t>0</a:t>
            </a:r>
            <a:endParaRPr lang="ru-RU" altLang="ru-RU" sz="3200" b="1" i="1">
              <a:latin typeface="Arial" panose="020B0604020202020204" pitchFamily="34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2762250" y="4010891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rot="5400000" flipV="1">
            <a:off x="2490672" y="3739313"/>
            <a:ext cx="9756" cy="53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Oval 35"/>
          <p:cNvSpPr>
            <a:spLocks noChangeArrowheads="1"/>
          </p:cNvSpPr>
          <p:nvPr/>
        </p:nvSpPr>
        <p:spPr bwMode="auto">
          <a:xfrm>
            <a:off x="2677839" y="3934691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2457450" y="438213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3200" b="1" i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847850" y="369633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3200" b="1" i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2195198" y="4374197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499314" y="1849669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 dirty="0">
                <a:latin typeface="Arial" panose="020B0604020202020204" pitchFamily="34" charset="0"/>
              </a:rPr>
              <a:t>y</a:t>
            </a:r>
            <a:endParaRPr lang="ru-RU" altLang="ru-RU" sz="3600" b="1" i="1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0323" y="3111330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="1" i="1" dirty="0">
                <a:solidFill>
                  <a:schemeClr val="accent2"/>
                </a:solidFill>
              </a:rPr>
              <a:t>y = x</a:t>
            </a:r>
            <a:r>
              <a:rPr lang="ru-RU" altLang="ru-RU" b="1" i="1" baseline="30000" dirty="0">
                <a:solidFill>
                  <a:schemeClr val="accent2"/>
                </a:solidFill>
              </a:rPr>
              <a:t>2</a:t>
            </a:r>
            <a:endParaRPr lang="ru-RU" altLang="ru-RU" b="1" i="1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09172" y="2491019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ru-RU" b="1" i="1" dirty="0">
                <a:solidFill>
                  <a:schemeClr val="accent2"/>
                </a:solidFill>
              </a:rPr>
              <a:t>y = x</a:t>
            </a:r>
            <a:r>
              <a:rPr lang="ru-RU" altLang="ru-RU" b="1" i="1" baseline="30000" dirty="0">
                <a:solidFill>
                  <a:schemeClr val="accent2"/>
                </a:solidFill>
              </a:rPr>
              <a:t>3</a:t>
            </a:r>
            <a:endParaRPr lang="ru-RU" altLang="ru-RU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1" grpId="0" animBg="1"/>
      <p:bldP spid="29732" grpId="0"/>
      <p:bldP spid="29733" grpId="0"/>
      <p:bldP spid="29737" grpId="0" animBg="1"/>
      <p:bldP spid="30" grpId="0" animBg="1"/>
      <p:bldP spid="31" grpId="0"/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182688" y="528034"/>
                <a:ext cx="8603088" cy="1918952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/>
                </a:r>
                <a:b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</a:br>
                <a: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/>
                </a:r>
                <a:b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</a:br>
                <a:r>
                  <a:rPr lang="ru-RU" altLang="ru-RU" sz="48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Свойства функций вида </a:t>
                </a:r>
                <a:r>
                  <a:rPr lang="en-US" altLang="ru-RU" sz="48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/>
                </a:r>
                <a:br>
                  <a:rPr lang="en-US" altLang="ru-RU" sz="48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</a:br>
                <a:r>
                  <a:rPr lang="en-US" altLang="ru-RU" sz="48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y =</a:t>
                </a:r>
                <a14:m>
                  <m:oMath xmlns:m="http://schemas.openxmlformats.org/officeDocument/2006/math">
                    <m:r>
                      <a:rPr lang="en-US" sz="4800" b="1" i="1" kern="120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lang="en-US" sz="4800" b="1" i="1" kern="120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²</m:t>
                    </m:r>
                  </m:oMath>
                </a14:m>
                <a:r>
                  <a:rPr lang="en-US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,</a:t>
                </a:r>
                <a:r>
                  <a:rPr lang="en-US" altLang="ru-RU" sz="4800" b="1" kern="1200" dirty="0">
                    <a:solidFill>
                      <a:srgbClr val="4B4EB5"/>
                    </a:solidFill>
                    <a:latin typeface="Century Gothic" panose="020B0502020202020204" pitchFamily="34" charset="0"/>
                  </a:rPr>
                  <a:t>y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kern="1200" dirty="0" smtClean="0">
                            <a:solidFill>
                              <a:srgbClr val="4B4EB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 kern="1200" dirty="0">
                            <a:solidFill>
                              <a:srgbClr val="4B4EB5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kern="1200" dirty="0" smtClean="0">
                            <a:solidFill>
                              <a:srgbClr val="4B4EB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1" i="0" kern="1200" dirty="0" smtClean="0">
                        <a:solidFill>
                          <a:srgbClr val="4B4EB5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/>
                </a:r>
                <a:b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</a:br>
                <a:endParaRPr lang="ru-RU" sz="5400" b="1" kern="1200" dirty="0">
                  <a:solidFill>
                    <a:schemeClr val="accent2"/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82688" y="528034"/>
                <a:ext cx="8603088" cy="1918952"/>
              </a:xfrm>
              <a:blipFill rotWithShape="0">
                <a:blip r:embed="rId2"/>
                <a:stretch>
                  <a:fillRect l="-3189" t="-36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456" y="1880315"/>
            <a:ext cx="4043968" cy="4855337"/>
          </a:xfrm>
        </p:spPr>
        <p:txBody>
          <a:bodyPr/>
          <a:lstStyle/>
          <a:p>
            <a:pPr marL="0" lvl="0" indent="0" eaLnBrk="1" hangingPunct="1">
              <a:lnSpc>
                <a:spcPct val="13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Если</a:t>
            </a:r>
            <a:r>
              <a:rPr lang="ru-RU" altLang="ru-RU" sz="2200" b="1" i="1" kern="1200" dirty="0">
                <a:solidFill>
                  <a:srgbClr val="C481CF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y=x</a:t>
            </a:r>
            <a:r>
              <a:rPr lang="en-US" altLang="ru-RU" sz="2200" b="1" i="1" kern="1200" dirty="0">
                <a:solidFill>
                  <a:srgbClr val="76B7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altLang="ru-RU" sz="2200" b="1" i="1" kern="1200" dirty="0">
              <a:solidFill>
                <a:srgbClr val="C4709A"/>
              </a:solidFill>
              <a:latin typeface="Century Gothic" panose="020B0502020202020204" pitchFamily="34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1 </a:t>
            </a:r>
            <a:r>
              <a:rPr lang="ru-RU" altLang="ru-RU" sz="2200" b="1" i="1" kern="1200" dirty="0">
                <a:solidFill>
                  <a:schemeClr val="folHlink"/>
                </a:solidFill>
                <a:latin typeface="Century Gothic" panose="020B0502020202020204" pitchFamily="34" charset="0"/>
              </a:rPr>
              <a:t>D(y)=(−∞; +∞). </a:t>
            </a: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2 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E(y)=[0 ; +∞). </a:t>
            </a: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3 </a:t>
            </a:r>
            <a:r>
              <a:rPr lang="ru-RU" altLang="ru-RU" sz="2200" b="1" i="1" kern="1200" dirty="0">
                <a:solidFill>
                  <a:schemeClr val="folHlink"/>
                </a:solidFill>
                <a:latin typeface="Century Gothic" panose="020B0502020202020204" pitchFamily="34" charset="0"/>
              </a:rPr>
              <a:t>Если</a:t>
            </a: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 х = 0, </a:t>
            </a:r>
            <a:r>
              <a:rPr lang="ru-RU" altLang="ru-RU" sz="2200" b="1" i="1" kern="1200" dirty="0">
                <a:solidFill>
                  <a:schemeClr val="folHlink"/>
                </a:solidFill>
                <a:latin typeface="Century Gothic" panose="020B0502020202020204" pitchFamily="34" charset="0"/>
              </a:rPr>
              <a:t>то </a:t>
            </a: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у = 0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4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kern="1200" dirty="0">
                <a:solidFill>
                  <a:schemeClr val="folHlink"/>
                </a:solidFill>
                <a:latin typeface="Century Gothic" panose="020B0502020202020204" pitchFamily="34" charset="0"/>
              </a:rPr>
              <a:t>Если 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х ≠ 0</a:t>
            </a:r>
            <a:r>
              <a:rPr lang="ru-RU" sz="2200" b="1" i="1" kern="1200" dirty="0">
                <a:solidFill>
                  <a:schemeClr val="folHlink"/>
                </a:solidFill>
                <a:latin typeface="Century Gothic" panose="020B0502020202020204" pitchFamily="34" charset="0"/>
              </a:rPr>
              <a:t>,  то 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y &gt; 0</a:t>
            </a:r>
            <a:r>
              <a:rPr lang="ru-RU" sz="2200" b="1" i="1" kern="1200" dirty="0">
                <a:solidFill>
                  <a:schemeClr val="folHlink"/>
                </a:solidFill>
                <a:latin typeface="Century Gothic" panose="020B0502020202020204" pitchFamily="34" charset="0"/>
              </a:rPr>
              <a:t>.</a:t>
            </a:r>
            <a:endParaRPr lang="ru-RU" altLang="ru-RU" sz="2200" b="1" i="1" kern="1200" dirty="0">
              <a:solidFill>
                <a:schemeClr val="folHlink"/>
              </a:solidFill>
              <a:latin typeface="Century Gothic" panose="020B0502020202020204" pitchFamily="34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5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При </a:t>
            </a: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х[0 ; +∞) </a:t>
            </a:r>
            <a:r>
              <a:rPr lang="ru-RU" sz="2200" b="1" i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возрастает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;</a:t>
            </a: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  При </a:t>
            </a: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х(−∞; 0]  </a:t>
            </a:r>
            <a:r>
              <a:rPr lang="ru-RU" sz="2200" b="1" i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убывает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6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Г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рафик функции </a:t>
            </a:r>
            <a:r>
              <a:rPr lang="en-US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 </a:t>
            </a:r>
            <a:r>
              <a:rPr lang="ru-RU" sz="2200" b="1" i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симметричен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относительно </a:t>
            </a:r>
            <a:r>
              <a:rPr lang="ru-RU" sz="2200" b="1" i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ординат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- ф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ункция </a:t>
            </a:r>
            <a:r>
              <a:rPr lang="ru-RU" altLang="ru-RU" sz="2200" b="1" i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четная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endParaRPr lang="ru-RU" altLang="ru-RU" sz="2200" b="1" i="1" kern="1200" dirty="0">
              <a:solidFill>
                <a:srgbClr val="C4709A"/>
              </a:solidFill>
              <a:latin typeface="Century Gothic" panose="020B0502020202020204" pitchFamily="34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endParaRPr lang="ru-RU" altLang="ru-RU" sz="2200" b="1" i="1" kern="1200" dirty="0">
              <a:solidFill>
                <a:srgbClr val="C4709A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608489" y="1880315"/>
            <a:ext cx="4239297" cy="485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lnSpc>
                <a:spcPct val="130000"/>
              </a:lnSpc>
              <a:buClr>
                <a:srgbClr val="76B749"/>
              </a:buClr>
              <a:buNone/>
            </a:pPr>
            <a:r>
              <a:rPr lang="ru-RU" altLang="ru-RU" sz="2200" b="1" i="1" dirty="0">
                <a:solidFill>
                  <a:srgbClr val="C4709A"/>
                </a:solidFill>
                <a:latin typeface="Century Gothic" panose="020B0502020202020204" pitchFamily="34" charset="0"/>
              </a:rPr>
              <a:t>Если </a:t>
            </a:r>
            <a:r>
              <a:rPr lang="en-US" altLang="ru-RU" sz="2200" b="1" i="1" dirty="0">
                <a:solidFill>
                  <a:srgbClr val="76B749"/>
                </a:solidFill>
                <a:latin typeface="Century Gothic" panose="020B0502020202020204" pitchFamily="34" charset="0"/>
              </a:rPr>
              <a:t>y=x</a:t>
            </a:r>
            <a:r>
              <a:rPr lang="en-US" altLang="ru-RU" sz="2200" b="1" i="1" dirty="0">
                <a:solidFill>
                  <a:srgbClr val="76B7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en-US" altLang="ru-RU" sz="2200" b="1" i="1" kern="1200" dirty="0">
              <a:solidFill>
                <a:srgbClr val="C4709A"/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Font typeface="Wingdings" panose="05000000000000000000" pitchFamily="2" charset="2"/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1 </a:t>
            </a:r>
            <a:r>
              <a:rPr lang="ru-RU" altLang="ru-RU" sz="2200" b="1" i="1" kern="1200" dirty="0">
                <a:solidFill>
                  <a:schemeClr val="folHlink"/>
                </a:solidFill>
                <a:latin typeface="Century Gothic" panose="020B0502020202020204" pitchFamily="34" charset="0"/>
              </a:rPr>
              <a:t>D(y)=(−∞; +∞). </a:t>
            </a: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2 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E(y</a:t>
            </a:r>
            <a:r>
              <a:rPr lang="ru-RU" altLang="ru-RU" sz="2200" b="1" i="1" dirty="0">
                <a:solidFill>
                  <a:srgbClr val="76B749"/>
                </a:solidFill>
                <a:latin typeface="Century Gothic" panose="020B0502020202020204" pitchFamily="34" charset="0"/>
              </a:rPr>
              <a:t> )=(−∞; +∞). </a:t>
            </a:r>
            <a:endParaRPr lang="ru-RU" altLang="ru-RU" sz="2200" b="1" i="1" kern="1200" dirty="0">
              <a:solidFill>
                <a:srgbClr val="76B749"/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Font typeface="Wingdings" panose="05000000000000000000" pitchFamily="2" charset="2"/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3 </a:t>
            </a:r>
            <a:r>
              <a:rPr lang="ru-RU" altLang="ru-RU" sz="2200" b="1" i="1" kern="1200" dirty="0">
                <a:solidFill>
                  <a:schemeClr val="folHlink"/>
                </a:solidFill>
                <a:latin typeface="Century Gothic" panose="020B0502020202020204" pitchFamily="34" charset="0"/>
              </a:rPr>
              <a:t>Если</a:t>
            </a: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 х = 0, </a:t>
            </a:r>
            <a:r>
              <a:rPr lang="ru-RU" altLang="ru-RU" sz="2200" b="1" i="1" kern="1200" dirty="0">
                <a:solidFill>
                  <a:schemeClr val="folHlink"/>
                </a:solidFill>
                <a:latin typeface="Century Gothic" panose="020B0502020202020204" pitchFamily="34" charset="0"/>
              </a:rPr>
              <a:t>то </a:t>
            </a: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у = 0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Font typeface="Wingdings" panose="05000000000000000000" pitchFamily="2" charset="2"/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4</a:t>
            </a:r>
            <a:r>
              <a:rPr lang="ru-RU" altLang="ru-RU" sz="2200" b="1" i="1" dirty="0">
                <a:solidFill>
                  <a:srgbClr val="C4709A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200" b="1" i="1" dirty="0">
                <a:solidFill>
                  <a:srgbClr val="76B749"/>
                </a:solidFill>
                <a:latin typeface="Century Gothic" panose="020B0502020202020204" pitchFamily="34" charset="0"/>
              </a:rPr>
              <a:t>Функция</a:t>
            </a:r>
            <a:r>
              <a:rPr lang="ru-RU" altLang="ru-RU" sz="2200" b="1" i="1" dirty="0">
                <a:solidFill>
                  <a:srgbClr val="C4709A"/>
                </a:solidFill>
                <a:latin typeface="Century Gothic" panose="020B0502020202020204" pitchFamily="34" charset="0"/>
              </a:rPr>
              <a:t> возрастает </a:t>
            </a:r>
            <a:r>
              <a:rPr lang="ru-RU" altLang="ru-RU" sz="2200" b="1" i="1" dirty="0">
                <a:solidFill>
                  <a:srgbClr val="76B749"/>
                </a:solidFill>
                <a:latin typeface="Century Gothic" panose="020B0502020202020204" pitchFamily="34" charset="0"/>
              </a:rPr>
              <a:t>при</a:t>
            </a:r>
            <a:r>
              <a:rPr lang="ru-RU" altLang="ru-RU" sz="2200" b="1" i="1" dirty="0">
                <a:solidFill>
                  <a:srgbClr val="C4709A"/>
                </a:solidFill>
                <a:latin typeface="Century Gothic" panose="020B0502020202020204" pitchFamily="34" charset="0"/>
              </a:rPr>
              <a:t> х(−</a:t>
            </a:r>
            <a:r>
              <a:rPr lang="en-US" altLang="ru-RU" sz="2200" b="1" i="1" dirty="0">
                <a:solidFill>
                  <a:srgbClr val="C4709A"/>
                </a:solidFill>
                <a:latin typeface="Century Gothic" panose="020B0502020202020204" pitchFamily="34" charset="0"/>
              </a:rPr>
              <a:t>∞; +∞)</a:t>
            </a:r>
            <a:r>
              <a:rPr lang="ru-RU" altLang="ru-RU" sz="2200" b="1" i="1" dirty="0">
                <a:solidFill>
                  <a:srgbClr val="C4709A"/>
                </a:solidFill>
                <a:latin typeface="Century Gothic" panose="020B0502020202020204" pitchFamily="34" charset="0"/>
              </a:rPr>
              <a:t>.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76B749"/>
              </a:buClr>
              <a:buNone/>
            </a:pPr>
            <a:r>
              <a:rPr lang="ru-RU" altLang="ru-RU" sz="2200" b="1" i="1" dirty="0">
                <a:solidFill>
                  <a:srgbClr val="C4709A"/>
                </a:solidFill>
                <a:latin typeface="Century Gothic" panose="020B0502020202020204" pitchFamily="34" charset="0"/>
              </a:rPr>
              <a:t>5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200" b="1" i="1" dirty="0">
                <a:solidFill>
                  <a:srgbClr val="76B749"/>
                </a:solidFill>
                <a:latin typeface="Century Gothic" panose="020B0502020202020204" pitchFamily="34" charset="0"/>
              </a:rPr>
              <a:t>Функция </a:t>
            </a:r>
            <a:r>
              <a:rPr lang="ru-RU" altLang="ru-RU" sz="2200" b="1" i="1" dirty="0">
                <a:solidFill>
                  <a:srgbClr val="C4709A"/>
                </a:solidFill>
                <a:latin typeface="Century Gothic" panose="020B0502020202020204" pitchFamily="34" charset="0"/>
              </a:rPr>
              <a:t>нечетная</a:t>
            </a:r>
            <a:r>
              <a:rPr lang="ru-RU" altLang="ru-RU" sz="2200" b="1" i="1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Font typeface="Wingdings" panose="05000000000000000000" pitchFamily="2" charset="2"/>
              <a:buNone/>
            </a:pPr>
            <a:endParaRPr lang="ru-RU" altLang="ru-RU" sz="1000" b="1" i="1" kern="1200" dirty="0">
              <a:solidFill>
                <a:srgbClr val="C4709A"/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Font typeface="Wingdings" panose="05000000000000000000" pitchFamily="2" charset="2"/>
              <a:buNone/>
            </a:pPr>
            <a:endParaRPr lang="ru-RU" altLang="ru-RU" sz="2400" b="1" i="1" kern="1200" dirty="0">
              <a:solidFill>
                <a:srgbClr val="C4709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71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4" name="Line 36"/>
          <p:cNvSpPr>
            <a:spLocks noChangeShapeType="1"/>
          </p:cNvSpPr>
          <p:nvPr/>
        </p:nvSpPr>
        <p:spPr bwMode="auto">
          <a:xfrm flipV="1">
            <a:off x="3200400" y="4114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4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62000" y="254165"/>
                <a:ext cx="8181975" cy="1071397"/>
              </a:xfrm>
              <a:noFill/>
            </p:spPr>
            <p:txBody>
              <a:bodyPr/>
              <a:lstStyle/>
              <a:p>
                <a:pPr eaLnBrk="1" hangingPunct="1"/>
                <a: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Функция вида </a:t>
                </a:r>
                <a:r>
                  <a:rPr lang="en-US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y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5400" b="1" i="1" kern="1200" dirty="0">
                            <a:solidFill>
                              <a:schemeClr val="accent2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en-US" sz="5400" b="1" kern="12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rad>
                  </m:oMath>
                </a14:m>
                <a:endParaRPr lang="ru-RU" altLang="ru-RU" sz="5400" b="1" kern="1200" dirty="0">
                  <a:solidFill>
                    <a:schemeClr val="accent2"/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603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254165"/>
                <a:ext cx="8181975" cy="1071397"/>
              </a:xfrm>
              <a:blipFill rotWithShape="0">
                <a:blip r:embed="rId2"/>
                <a:stretch>
                  <a:fillRect l="-3949" t="-1714" b="-34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4" name="Line 10"/>
          <p:cNvSpPr>
            <a:spLocks noChangeShapeType="1"/>
          </p:cNvSpPr>
          <p:nvPr/>
        </p:nvSpPr>
        <p:spPr bwMode="auto">
          <a:xfrm flipV="1">
            <a:off x="2514600" y="1828800"/>
            <a:ext cx="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5" name="Line 11"/>
          <p:cNvSpPr>
            <a:spLocks noChangeShapeType="1"/>
          </p:cNvSpPr>
          <p:nvPr/>
        </p:nvSpPr>
        <p:spPr bwMode="auto">
          <a:xfrm>
            <a:off x="1790700" y="5486400"/>
            <a:ext cx="6134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6" name="Text Box 17"/>
          <p:cNvSpPr txBox="1">
            <a:spLocks noChangeArrowheads="1"/>
          </p:cNvSpPr>
          <p:nvPr/>
        </p:nvSpPr>
        <p:spPr bwMode="auto">
          <a:xfrm>
            <a:off x="7467600" y="54864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200" b="1" i="1"/>
              <a:t>x</a:t>
            </a:r>
            <a:endParaRPr lang="ru-RU" altLang="ru-RU" sz="3200" b="1" i="1"/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1981200" y="1828800"/>
            <a:ext cx="420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200" b="1" i="1"/>
              <a:t>y</a:t>
            </a:r>
            <a:endParaRPr lang="ru-RU" altLang="ru-RU" sz="3200" b="1" i="1"/>
          </a:p>
        </p:txBody>
      </p:sp>
      <p:sp>
        <p:nvSpPr>
          <p:cNvPr id="48148" name="Arc 20"/>
          <p:cNvSpPr>
            <a:spLocks/>
          </p:cNvSpPr>
          <p:nvPr/>
        </p:nvSpPr>
        <p:spPr bwMode="auto">
          <a:xfrm rot="5400000" flipH="1" flipV="1">
            <a:off x="4934744" y="1381919"/>
            <a:ext cx="1811338" cy="6629400"/>
          </a:xfrm>
          <a:custGeom>
            <a:avLst/>
            <a:gdLst>
              <a:gd name="T0" fmla="*/ 2147483647 w 21174"/>
              <a:gd name="T1" fmla="*/ 0 h 21545"/>
              <a:gd name="T2" fmla="*/ 2147483647 w 21174"/>
              <a:gd name="T3" fmla="*/ 2147483647 h 21545"/>
              <a:gd name="T4" fmla="*/ 0 w 21174"/>
              <a:gd name="T5" fmla="*/ 2147483647 h 21545"/>
              <a:gd name="T6" fmla="*/ 0 60000 65536"/>
              <a:gd name="T7" fmla="*/ 0 60000 65536"/>
              <a:gd name="T8" fmla="*/ 0 60000 65536"/>
              <a:gd name="T9" fmla="*/ 0 w 21174"/>
              <a:gd name="T10" fmla="*/ 0 h 21545"/>
              <a:gd name="T11" fmla="*/ 21174 w 21174"/>
              <a:gd name="T12" fmla="*/ 21545 h 21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74" h="21545" fill="none" extrusionOk="0">
                <a:moveTo>
                  <a:pt x="1538" y="-1"/>
                </a:moveTo>
                <a:cubicBezTo>
                  <a:pt x="11222" y="691"/>
                  <a:pt x="19256" y="7759"/>
                  <a:pt x="21174" y="17277"/>
                </a:cubicBezTo>
              </a:path>
              <a:path w="21174" h="21545" stroke="0" extrusionOk="0">
                <a:moveTo>
                  <a:pt x="1538" y="-1"/>
                </a:moveTo>
                <a:cubicBezTo>
                  <a:pt x="11222" y="691"/>
                  <a:pt x="19256" y="7759"/>
                  <a:pt x="21174" y="17277"/>
                </a:cubicBezTo>
                <a:lnTo>
                  <a:pt x="0" y="21545"/>
                </a:lnTo>
                <a:close/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52" name="Arc 24"/>
          <p:cNvSpPr>
            <a:spLocks/>
          </p:cNvSpPr>
          <p:nvPr/>
        </p:nvSpPr>
        <p:spPr bwMode="auto">
          <a:xfrm rot="5400000" flipH="1" flipV="1">
            <a:off x="4410869" y="183357"/>
            <a:ext cx="3606800" cy="7396162"/>
          </a:xfrm>
          <a:custGeom>
            <a:avLst/>
            <a:gdLst>
              <a:gd name="T0" fmla="*/ 2147483647 w 20725"/>
              <a:gd name="T1" fmla="*/ 0 h 21570"/>
              <a:gd name="T2" fmla="*/ 2147483647 w 20725"/>
              <a:gd name="T3" fmla="*/ 2147483647 h 21570"/>
              <a:gd name="T4" fmla="*/ 0 w 20725"/>
              <a:gd name="T5" fmla="*/ 2147483647 h 21570"/>
              <a:gd name="T6" fmla="*/ 0 60000 65536"/>
              <a:gd name="T7" fmla="*/ 0 60000 65536"/>
              <a:gd name="T8" fmla="*/ 0 60000 65536"/>
              <a:gd name="T9" fmla="*/ 0 w 20725"/>
              <a:gd name="T10" fmla="*/ 0 h 21570"/>
              <a:gd name="T11" fmla="*/ 20725 w 20725"/>
              <a:gd name="T12" fmla="*/ 21570 h 21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5" h="21570" fill="none" extrusionOk="0">
                <a:moveTo>
                  <a:pt x="1146" y="0"/>
                </a:moveTo>
                <a:cubicBezTo>
                  <a:pt x="10297" y="487"/>
                  <a:pt x="18144" y="6693"/>
                  <a:pt x="20725" y="15485"/>
                </a:cubicBezTo>
              </a:path>
              <a:path w="20725" h="21570" stroke="0" extrusionOk="0">
                <a:moveTo>
                  <a:pt x="1146" y="0"/>
                </a:moveTo>
                <a:cubicBezTo>
                  <a:pt x="10297" y="487"/>
                  <a:pt x="18144" y="6693"/>
                  <a:pt x="20725" y="15485"/>
                </a:cubicBezTo>
                <a:lnTo>
                  <a:pt x="0" y="21570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V="1">
            <a:off x="3200400" y="4800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H="1">
            <a:off x="2514600" y="4800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H="1">
            <a:off x="2514600" y="4114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2971800" y="54864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200" b="1" i="1"/>
              <a:t>1</a:t>
            </a:r>
            <a:endParaRPr lang="ru-RU" altLang="ru-RU" sz="3200" b="1" i="1"/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2057400" y="44958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200" b="1" i="1"/>
              <a:t>1</a:t>
            </a:r>
            <a:endParaRPr lang="ru-RU" altLang="ru-RU" sz="3200" b="1" i="1"/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2057400" y="38100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200" b="1" i="1"/>
              <a:t>k</a:t>
            </a:r>
            <a:endParaRPr lang="ru-RU" altLang="ru-RU" sz="3200" b="1" i="1"/>
          </a:p>
        </p:txBody>
      </p:sp>
      <p:sp>
        <p:nvSpPr>
          <p:cNvPr id="48162" name="Oval 34"/>
          <p:cNvSpPr>
            <a:spLocks noChangeArrowheads="1"/>
          </p:cNvSpPr>
          <p:nvPr/>
        </p:nvSpPr>
        <p:spPr bwMode="auto">
          <a:xfrm>
            <a:off x="3124200" y="40386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8163" name="Oval 35"/>
          <p:cNvSpPr>
            <a:spLocks noChangeArrowheads="1"/>
          </p:cNvSpPr>
          <p:nvPr/>
        </p:nvSpPr>
        <p:spPr bwMode="auto">
          <a:xfrm>
            <a:off x="3124200" y="4724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8" name="AutoShape 3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BackPrevious">
            <a:avLst/>
          </a:prstGeom>
          <a:solidFill>
            <a:srgbClr val="BDD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 rot="-527371">
            <a:off x="5410200" y="3352800"/>
            <a:ext cx="1477963" cy="579438"/>
            <a:chOff x="3254" y="2647"/>
            <a:chExt cx="931" cy="365"/>
          </a:xfrm>
        </p:grpSpPr>
        <p:sp>
          <p:nvSpPr>
            <p:cNvPr id="48166" name="Text Box 38"/>
            <p:cNvSpPr txBox="1">
              <a:spLocks noChangeArrowheads="1"/>
            </p:cNvSpPr>
            <p:nvPr/>
          </p:nvSpPr>
          <p:spPr bwMode="auto">
            <a:xfrm>
              <a:off x="3254" y="2647"/>
              <a:ext cx="931" cy="3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 type="none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 i="1" dirty="0">
                  <a:solidFill>
                    <a:schemeClr val="folHlink"/>
                  </a:solidFill>
                </a:rPr>
                <a:t>  у =</a:t>
              </a:r>
              <a:r>
                <a:rPr lang="ru-RU" sz="800" b="1" i="1" dirty="0">
                  <a:solidFill>
                    <a:schemeClr val="folHlink"/>
                  </a:solidFill>
                </a:rPr>
                <a:t> </a:t>
              </a:r>
              <a:r>
                <a:rPr lang="ru-RU" sz="3200" b="1" i="1" dirty="0">
                  <a:solidFill>
                    <a:schemeClr val="folHlink"/>
                  </a:solidFill>
                </a:rPr>
                <a:t>√х</a:t>
              </a:r>
            </a:p>
          </p:txBody>
        </p:sp>
        <p:sp>
          <p:nvSpPr>
            <p:cNvPr id="48167" name="Line 39"/>
            <p:cNvSpPr>
              <a:spLocks noChangeShapeType="1"/>
            </p:cNvSpPr>
            <p:nvPr/>
          </p:nvSpPr>
          <p:spPr bwMode="auto">
            <a:xfrm flipV="1">
              <a:off x="3973" y="2698"/>
              <a:ext cx="192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 rot="-809966">
            <a:off x="4572000" y="1905000"/>
            <a:ext cx="1835150" cy="579438"/>
            <a:chOff x="2736" y="1008"/>
            <a:chExt cx="1156" cy="365"/>
          </a:xfrm>
        </p:grpSpPr>
        <p:sp>
          <p:nvSpPr>
            <p:cNvPr id="48171" name="Text Box 43"/>
            <p:cNvSpPr txBox="1">
              <a:spLocks noChangeArrowheads="1"/>
            </p:cNvSpPr>
            <p:nvPr/>
          </p:nvSpPr>
          <p:spPr bwMode="auto">
            <a:xfrm>
              <a:off x="2736" y="1008"/>
              <a:ext cx="1156" cy="3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 type="none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 i="1">
                  <a:solidFill>
                    <a:schemeClr val="hlink"/>
                  </a:solidFill>
                </a:rPr>
                <a:t>  у = </a:t>
              </a:r>
              <a:r>
                <a:rPr lang="en-US" sz="3200" b="1" i="1">
                  <a:solidFill>
                    <a:schemeClr val="hlink"/>
                  </a:solidFill>
                </a:rPr>
                <a:t>k</a:t>
              </a:r>
              <a:r>
                <a:rPr lang="en-US" sz="1000" b="1" i="1">
                  <a:solidFill>
                    <a:schemeClr val="hlink"/>
                  </a:solidFill>
                </a:rPr>
                <a:t> </a:t>
              </a:r>
              <a:r>
                <a:rPr lang="ru-RU" sz="3200" b="1" i="1">
                  <a:solidFill>
                    <a:schemeClr val="hlink"/>
                  </a:solidFill>
                </a:rPr>
                <a:t>√х</a:t>
              </a:r>
            </a:p>
          </p:txBody>
        </p:sp>
        <p:sp>
          <p:nvSpPr>
            <p:cNvPr id="48172" name="Line 44"/>
            <p:cNvSpPr>
              <a:spLocks noChangeShapeType="1"/>
            </p:cNvSpPr>
            <p:nvPr/>
          </p:nvSpPr>
          <p:spPr bwMode="auto">
            <a:xfrm flipV="1">
              <a:off x="3680" y="1059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75" name="Oval 47"/>
          <p:cNvSpPr>
            <a:spLocks noChangeArrowheads="1"/>
          </p:cNvSpPr>
          <p:nvPr/>
        </p:nvSpPr>
        <p:spPr bwMode="auto">
          <a:xfrm>
            <a:off x="2438400" y="5410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8176" name="Oval 48"/>
          <p:cNvSpPr>
            <a:spLocks noChangeArrowheads="1"/>
          </p:cNvSpPr>
          <p:nvPr/>
        </p:nvSpPr>
        <p:spPr bwMode="auto">
          <a:xfrm>
            <a:off x="2438400" y="54102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23" name="Text Box 49"/>
          <p:cNvSpPr txBox="1">
            <a:spLocks noChangeArrowheads="1"/>
          </p:cNvSpPr>
          <p:nvPr/>
        </p:nvSpPr>
        <p:spPr bwMode="auto">
          <a:xfrm>
            <a:off x="2133600" y="54102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3200" b="1" i="1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8045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9" grpId="0"/>
      <p:bldP spid="48160" grpId="0"/>
      <p:bldP spid="48161" grpId="0"/>
      <p:bldP spid="48162" grpId="0" animBg="1"/>
      <p:bldP spid="48163" grpId="0" animBg="1"/>
      <p:bldP spid="48175" grpId="0" animBg="1"/>
      <p:bldP spid="481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00550" y="227550"/>
                <a:ext cx="8603088" cy="1918952"/>
              </a:xfrm>
            </p:spPr>
            <p:txBody>
              <a:bodyPr/>
              <a:lstStyle/>
              <a:p>
                <a:pPr eaLnBrk="1" hangingPunct="1"/>
                <a: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/>
                </a:r>
                <a:b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</a:br>
                <a: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/>
                </a:r>
                <a:b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</a:br>
                <a:r>
                  <a:rPr lang="ru-RU" altLang="ru-RU" sz="48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Свойства функции </a:t>
                </a:r>
                <a:r>
                  <a:rPr lang="en-US" altLang="ru-RU" sz="48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y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800" b="1" i="1" kern="1200" dirty="0">
                            <a:solidFill>
                              <a:schemeClr val="accent2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en-US" sz="4800" b="1" kern="12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rad>
                  </m:oMath>
                </a14:m>
                <a: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/>
                </a:r>
                <a:br>
                  <a:rPr lang="ru-RU" altLang="ru-RU" sz="5400" b="1" kern="1200" dirty="0">
                    <a:solidFill>
                      <a:schemeClr val="accent2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</a:br>
                <a:endParaRPr lang="ru-RU" sz="5400" b="1" kern="1200" dirty="0">
                  <a:solidFill>
                    <a:schemeClr val="accent2"/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0550" y="227550"/>
                <a:ext cx="8603088" cy="1918952"/>
              </a:xfrm>
              <a:blipFill>
                <a:blip r:embed="rId2"/>
                <a:stretch>
                  <a:fillRect l="-3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366" y="2146502"/>
            <a:ext cx="8208114" cy="4114800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1</a:t>
            </a:r>
            <a:r>
              <a:rPr lang="ru-RU" altLang="ru-RU" sz="2200" b="1" i="1" kern="1200" baseline="300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D(y) =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[0,+∞)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endParaRPr lang="ru-RU" altLang="ru-RU" sz="2200" b="1" i="1" kern="1200" dirty="0">
              <a:solidFill>
                <a:srgbClr val="76B749"/>
              </a:solidFill>
              <a:latin typeface="Century Gothic" panose="020B0502020202020204" pitchFamily="34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2</a:t>
            </a:r>
            <a:r>
              <a:rPr lang="en-US" altLang="ru-RU" sz="2200" b="1" i="1" kern="1200" baseline="30000" dirty="0">
                <a:solidFill>
                  <a:srgbClr val="C4709A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sz="2200" b="1" i="1" dirty="0">
                <a:solidFill>
                  <a:schemeClr val="folHlink"/>
                </a:solidFill>
              </a:rPr>
              <a:t>E(y) =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[0,+∞)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3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y=0 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при 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x=0; y&gt;0 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при 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x&gt;0.</a:t>
            </a:r>
            <a:endParaRPr lang="ru-RU" altLang="ru-RU" sz="2200" b="1" i="1" kern="1200" dirty="0">
              <a:solidFill>
                <a:srgbClr val="C4709A"/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4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Функция </a:t>
            </a: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возрастает на луче 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[0;+∞).</a:t>
            </a:r>
            <a:endParaRPr lang="en-US" altLang="ru-RU" sz="2200" b="1" i="1" kern="1200" dirty="0">
              <a:solidFill>
                <a:srgbClr val="76B749"/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5</a:t>
            </a:r>
            <a:r>
              <a:rPr lang="en-US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Функция ограничена 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снизу,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но не ограничена 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сверху.</a:t>
            </a:r>
            <a:endParaRPr lang="en-US" sz="2200" b="1" i="1" kern="1200" dirty="0">
              <a:solidFill>
                <a:srgbClr val="C4709A"/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6</a:t>
            </a:r>
            <a:r>
              <a:rPr lang="en-US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kern="1200" dirty="0" err="1">
                <a:solidFill>
                  <a:srgbClr val="76B749"/>
                </a:solidFill>
                <a:latin typeface="Century Gothic" panose="020B0502020202020204" pitchFamily="34" charset="0"/>
              </a:rPr>
              <a:t>y</a:t>
            </a:r>
            <a:r>
              <a:rPr lang="ru-RU" sz="2000" b="1" i="1" kern="1200" dirty="0" err="1">
                <a:solidFill>
                  <a:srgbClr val="76B749"/>
                </a:solidFill>
                <a:latin typeface="Century Gothic" panose="020B0502020202020204" pitchFamily="34" charset="0"/>
              </a:rPr>
              <a:t>наим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=0 при x=0; </a:t>
            </a:r>
            <a:r>
              <a:rPr lang="ru-RU" sz="2200" b="1" i="1" kern="1200" dirty="0" err="1">
                <a:solidFill>
                  <a:srgbClr val="76B749"/>
                </a:solidFill>
                <a:latin typeface="Century Gothic" panose="020B0502020202020204" pitchFamily="34" charset="0"/>
              </a:rPr>
              <a:t>y</a:t>
            </a:r>
            <a:r>
              <a:rPr lang="ru-RU" sz="2000" b="1" i="1" kern="1200" dirty="0" err="1">
                <a:solidFill>
                  <a:srgbClr val="76B749"/>
                </a:solidFill>
                <a:latin typeface="Century Gothic" panose="020B0502020202020204" pitchFamily="34" charset="0"/>
              </a:rPr>
              <a:t>наиб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-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не существует.</a:t>
            </a:r>
            <a:endParaRPr lang="en-US" sz="2200" b="1" i="1" kern="1200" dirty="0">
              <a:solidFill>
                <a:srgbClr val="76B749"/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7</a:t>
            </a:r>
            <a:r>
              <a:rPr lang="en-US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Функция непрерывна на луче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[0;+∞).</a:t>
            </a:r>
          </a:p>
        </p:txBody>
      </p:sp>
    </p:spTree>
    <p:extLst>
      <p:ext uri="{BB962C8B-B14F-4D97-AF65-F5344CB8AC3E}">
        <p14:creationId xmlns:p14="http://schemas.microsoft.com/office/powerpoint/2010/main" val="21696229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843" y="516545"/>
            <a:ext cx="7796819" cy="741287"/>
          </a:xfrm>
        </p:spPr>
        <p:txBody>
          <a:bodyPr/>
          <a:lstStyle/>
          <a:p>
            <a:r>
              <a:rPr lang="ru-RU" altLang="ru-RU" b="1" kern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Функция вида </a:t>
            </a:r>
            <a:r>
              <a:rPr lang="en-US" altLang="ru-RU" b="1" kern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y =</a:t>
            </a:r>
            <a:r>
              <a:rPr lang="ru-RU" altLang="ru-RU" b="1" kern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b="1" kern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|x|</a:t>
            </a:r>
            <a:endParaRPr lang="ru-RU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4572000" y="1828800"/>
            <a:ext cx="0" cy="502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447800" y="4800600"/>
            <a:ext cx="678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848600" y="4724400"/>
            <a:ext cx="439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/>
              <a:t>x</a:t>
            </a:r>
            <a:endParaRPr lang="ru-RU" altLang="ru-RU" sz="3600" b="1" i="1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122738" y="1600200"/>
            <a:ext cx="449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/>
              <a:t>y</a:t>
            </a:r>
            <a:endParaRPr lang="ru-RU" altLang="ru-RU" sz="3600" b="1" i="1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184898" y="4645023"/>
            <a:ext cx="439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 dirty="0"/>
              <a:t>0</a:t>
            </a:r>
            <a:endParaRPr lang="ru-RU" altLang="ru-RU" sz="3600" b="1" i="1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 rot="18688962">
            <a:off x="6224437" y="2812474"/>
            <a:ext cx="1624163" cy="584775"/>
          </a:xfrm>
          <a:prstGeom prst="rect">
            <a:avLst/>
          </a:prstGeom>
          <a:noFill/>
          <a:ln w="57150">
            <a:noFill/>
            <a:miter lim="800000"/>
            <a:headEnd/>
            <a:tailEnd type="none" w="med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hlink"/>
                </a:solidFill>
              </a:rPr>
              <a:t>y = |x|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4510335" y="4692649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1843335" y="2025649"/>
            <a:ext cx="5486400" cy="2743200"/>
            <a:chOff x="1584" y="1296"/>
            <a:chExt cx="3456" cy="1728"/>
          </a:xfrm>
        </p:grpSpPr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3312" y="1296"/>
              <a:ext cx="1728" cy="172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1584" y="1296"/>
              <a:ext cx="1728" cy="172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4510335" y="4692649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053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272" y="216131"/>
            <a:ext cx="7871633" cy="1086196"/>
          </a:xfrm>
        </p:spPr>
        <p:txBody>
          <a:bodyPr/>
          <a:lstStyle/>
          <a:p>
            <a:r>
              <a:rPr lang="ru-RU" altLang="ru-RU" b="1" kern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Свойства</a:t>
            </a:r>
            <a:r>
              <a:rPr lang="en-US" altLang="ru-RU" b="1" kern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b="1" kern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функции</a:t>
            </a:r>
            <a:r>
              <a:rPr lang="en-US" altLang="ru-RU" b="1" kern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 y =</a:t>
            </a:r>
            <a:r>
              <a:rPr lang="ru-RU" altLang="ru-RU" b="1" kern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b="1" kern="1200" dirty="0">
                <a:solidFill>
                  <a:schemeClr val="accent2"/>
                </a:solidFill>
                <a:latin typeface="Century Gothic" panose="020B0502020202020204" pitchFamily="34" charset="0"/>
              </a:rPr>
              <a:t>|x|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2178699"/>
            <a:ext cx="8414175" cy="4679301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1</a:t>
            </a:r>
            <a:r>
              <a:rPr lang="ru-RU" altLang="ru-RU" sz="2200" b="1" i="1" kern="1200" baseline="300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D(y) = (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−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∞; +∞)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endParaRPr lang="ru-RU" altLang="ru-RU" sz="2200" b="1" i="1" kern="1200" dirty="0">
              <a:solidFill>
                <a:srgbClr val="76B749"/>
              </a:solidFill>
              <a:latin typeface="Century Gothic" panose="020B0502020202020204" pitchFamily="34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2</a:t>
            </a:r>
            <a:r>
              <a:rPr lang="en-US" altLang="ru-RU" sz="2200" b="1" i="1" kern="1200" baseline="30000" dirty="0">
                <a:solidFill>
                  <a:srgbClr val="C4709A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sz="2200" b="1" i="1" dirty="0">
                <a:solidFill>
                  <a:srgbClr val="76B749"/>
                </a:solidFill>
              </a:rPr>
              <a:t>E(y) =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[0,+∞)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en-US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3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Если 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х = 0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, то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 у = 0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, т.е. график пересекает оси </a:t>
            </a: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  координат в точке 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(0; 0) - начале координат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4</a:t>
            </a:r>
            <a:r>
              <a:rPr lang="en-US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Если 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х ≠ 0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, то 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у &gt; 0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, т.е. все точки     </a:t>
            </a: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  графика   функции  y = |x|,   кроме   начала    </a:t>
            </a: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  координат, лежат 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над осью абсцисс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  <a:endParaRPr lang="ru-RU" altLang="ru-RU" sz="2200" b="1" i="1" kern="1200" dirty="0">
              <a:solidFill>
                <a:srgbClr val="76B749"/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5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На промежутке 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[0;+∞)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функция y=|x|  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возрастает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  На промежутке 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(-∞;0] 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функция y = |x| </a:t>
            </a:r>
            <a:r>
              <a:rPr lang="ru-RU" sz="2200" b="1" i="1" kern="1200" dirty="0">
                <a:solidFill>
                  <a:srgbClr val="C481CF"/>
                </a:solidFill>
                <a:latin typeface="Century Gothic" panose="020B0502020202020204" pitchFamily="34" charset="0"/>
              </a:rPr>
              <a:t> 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убывает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6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Г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рафик функции 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симметричен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относительно</a:t>
            </a:r>
          </a:p>
          <a:p>
            <a:pPr mar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 </a:t>
            </a:r>
            <a:r>
              <a:rPr 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ординат</a:t>
            </a:r>
            <a:r>
              <a:rPr 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 - ф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ункция </a:t>
            </a:r>
            <a:r>
              <a:rPr lang="ru-RU" altLang="ru-RU" sz="2200" b="1" i="1" kern="1200" dirty="0">
                <a:solidFill>
                  <a:srgbClr val="C4709A"/>
                </a:solidFill>
                <a:latin typeface="Century Gothic" panose="020B0502020202020204" pitchFamily="34" charset="0"/>
              </a:rPr>
              <a:t>четная</a:t>
            </a:r>
            <a:r>
              <a:rPr lang="ru-RU" altLang="ru-RU" sz="2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.</a:t>
            </a:r>
          </a:p>
          <a:p>
            <a:pPr marL="0" lvl="0" indent="0" eaLnBrk="1" hangingPunct="1">
              <a:lnSpc>
                <a:spcPct val="90000"/>
              </a:lnSpc>
              <a:buClr>
                <a:srgbClr val="76B749"/>
              </a:buClr>
              <a:buNone/>
            </a:pPr>
            <a:endParaRPr lang="ru-RU" altLang="ru-RU" sz="1000" b="1" i="1" kern="1200" dirty="0">
              <a:solidFill>
                <a:srgbClr val="C4709A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9765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kern="1200" dirty="0">
                <a:solidFill>
                  <a:srgbClr val="4B4EB5"/>
                </a:solidFill>
                <a:latin typeface="Century Gothic" panose="020B0502020202020204" pitchFamily="34" charset="0"/>
              </a:rPr>
              <a:t>Пример решения задания из ОГЭ.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8789" y="2017712"/>
                <a:ext cx="8826299" cy="4840288"/>
              </a:xfrm>
            </p:spPr>
            <p:txBody>
              <a:bodyPr/>
              <a:lstStyle/>
              <a:p>
                <a:pPr marL="0" lvl="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ru-RU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Постройте график функции </a:t>
                </a:r>
                <a:r>
                  <a:rPr lang="en-US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sz="2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ru-RU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определите, при каких значениях</a:t>
                </a:r>
                <a:r>
                  <a:rPr lang="ru-RU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 имеет с графиком ни одной общей точки.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ru-RU" sz="1800" b="1" dirty="0"/>
                  <a:t>Решение:</a:t>
                </a:r>
                <a:r>
                  <a:rPr lang="ru-RU" sz="1800" dirty="0"/>
                  <a:t> </a:t>
                </a:r>
              </a:p>
              <a:p>
                <a:pPr marL="11430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400" dirty="0"/>
                  <a:t>y</a:t>
                </a:r>
                <a:r>
                  <a:rPr lang="ru-RU" sz="2400" dirty="0"/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400" dirty="0"/>
              </a:p>
              <a:p>
                <a:pPr marL="11430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400" dirty="0"/>
                  <a:t>y</a:t>
                </a:r>
                <a:r>
                  <a:rPr lang="ru-RU" sz="2400" dirty="0"/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ru-RU" sz="1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en-US" sz="2400" dirty="0"/>
                  <a:t>y</a:t>
                </a:r>
                <a:r>
                  <a:rPr lang="ru-RU" sz="2400" dirty="0"/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/>
                  <a:t>, </a:t>
                </a:r>
                <a:r>
                  <a:rPr lang="en-US" sz="2400" dirty="0"/>
                  <a:t>m</a:t>
                </a:r>
                <a:r>
                  <a:rPr lang="ru-RU" sz="2400" dirty="0"/>
                  <a:t>=1</a:t>
                </a:r>
              </a:p>
              <a:p>
                <a:pPr marL="11430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ru-RU" sz="1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ru-RU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 </a:t>
                </a:r>
                <a:r>
                  <a:rPr lang="en-US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</a:t>
                </a:r>
              </a:p>
              <a:p>
                <a:pPr marL="11430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ru-RU" sz="1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ru-RU" sz="1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ru-RU" sz="1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ru-RU" sz="1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107000"/>
                  </a:lnSpc>
                  <a:spcAft>
                    <a:spcPts val="0"/>
                  </a:spcAft>
                  <a:buNone/>
                </a:pPr>
                <a:endParaRPr lang="ru-RU" sz="1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789" y="2017712"/>
                <a:ext cx="8826299" cy="4840288"/>
              </a:xfrm>
              <a:blipFill rotWithShape="0">
                <a:blip r:embed="rId2"/>
                <a:stretch>
                  <a:fillRect l="-691" r="-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 bwMode="auto">
          <a:xfrm flipH="1">
            <a:off x="1416677" y="4347703"/>
            <a:ext cx="528033" cy="180305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 flipH="1">
            <a:off x="1416677" y="4779167"/>
            <a:ext cx="528033" cy="180305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/>
            </p:nvGraphicFramePr>
            <p:xfrm>
              <a:off x="3091815" y="3737197"/>
              <a:ext cx="3954145" cy="67583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178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1308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44323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436245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4546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395605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436245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462915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449580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2889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X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-2.5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-2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-1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-0.5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0.5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2.5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58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Y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1.4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kern="1200">
                                    <a:effectLst/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-1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0.5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 dirty="0">
                              <a:effectLst/>
                            </a:rPr>
                            <a:t>0.6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/>
            </p:nvGraphicFramePr>
            <p:xfrm>
              <a:off x="3091815" y="3737197"/>
              <a:ext cx="3954145" cy="67583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1780"/>
                    <a:gridCol w="513080"/>
                    <a:gridCol w="443230"/>
                    <a:gridCol w="436245"/>
                    <a:gridCol w="545465"/>
                    <a:gridCol w="395605"/>
                    <a:gridCol w="436245"/>
                    <a:gridCol w="462915"/>
                    <a:gridCol w="449580"/>
                  </a:tblGrid>
                  <a:tr h="2889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X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-2.5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-2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-1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-0.5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0.5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2.5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</a:tr>
                  <a:tr h="3869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Y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762" t="-87500" r="-621429" b="-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8082" t="-87500" r="-615068" b="-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-1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4225" t="-87500" r="-214085" b="-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>
                              <a:effectLst/>
                            </a:rPr>
                            <a:t>0.5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1200" dirty="0">
                              <a:effectLst/>
                            </a:rPr>
                            <a:t>0.6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330167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ндрей\Desktop\проект\c,jhybr\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1927939"/>
            <a:ext cx="8293994" cy="4640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98083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3" y="193184"/>
            <a:ext cx="7508383" cy="1983073"/>
          </a:xfrm>
          <a:prstGeom prst="rect">
            <a:avLst/>
          </a:prstGeom>
        </p:spPr>
      </p:pic>
      <p:pic>
        <p:nvPicPr>
          <p:cNvPr id="10" name="Рисунок 9" descr="C:\Users\Андрей\Desktop\проект\c,jhybr\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2354217"/>
            <a:ext cx="8190963" cy="34799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30656" y="6222550"/>
            <a:ext cx="259628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m= 0.5, m= 4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146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Цель: </a:t>
            </a:r>
            <a:r>
              <a:rPr lang="ru-RU" sz="2000" kern="1200" dirty="0">
                <a:solidFill>
                  <a:prstClr val="black"/>
                </a:solidFill>
                <a:latin typeface="Calibri" panose="020F0502020204030204"/>
              </a:rPr>
              <a:t>обобщение знаний о функциях и их графиках и умений применять их при решении заданий из ОГЭ.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Задачи: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000" kern="1200" dirty="0">
                <a:solidFill>
                  <a:prstClr val="black"/>
                </a:solidFill>
                <a:latin typeface="Calibri" panose="020F0502020204030204"/>
              </a:rPr>
              <a:t>Изучить историю возникновения понятия «функция».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000" kern="1200" dirty="0">
                <a:solidFill>
                  <a:prstClr val="black"/>
                </a:solidFill>
                <a:latin typeface="Calibri" panose="020F0502020204030204"/>
              </a:rPr>
              <a:t>Изучить функции и их графики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000" kern="1200" dirty="0">
                <a:solidFill>
                  <a:prstClr val="black"/>
                </a:solidFill>
                <a:latin typeface="Calibri" panose="020F0502020204030204"/>
              </a:rPr>
              <a:t>Применение функций в разных областях.</a:t>
            </a:r>
            <a:endParaRPr lang="en-US" sz="2000" kern="1200" dirty="0">
              <a:solidFill>
                <a:prstClr val="black"/>
              </a:solidFill>
              <a:latin typeface="Calibri" panose="020F0502020204030204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000" kern="1200" dirty="0">
                <a:solidFill>
                  <a:prstClr val="black"/>
                </a:solidFill>
                <a:latin typeface="Calibri" panose="020F0502020204030204"/>
              </a:rPr>
              <a:t>Разработать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kern="1200" dirty="0">
                <a:solidFill>
                  <a:prstClr val="black"/>
                </a:solidFill>
                <a:latin typeface="Calibri" panose="020F0502020204030204"/>
              </a:rPr>
              <a:t>сборник задач.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000" kern="1200" dirty="0">
                <a:solidFill>
                  <a:prstClr val="black"/>
                </a:solidFill>
                <a:latin typeface="Calibri" panose="020F0502020204030204"/>
              </a:rPr>
              <a:t>Выводы.</a:t>
            </a: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Гипотеза: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000" kern="1200" dirty="0">
                <a:solidFill>
                  <a:prstClr val="black"/>
                </a:solidFill>
                <a:latin typeface="Calibri" panose="020F0502020204030204"/>
              </a:rPr>
              <a:t>С помощью графиков можно описывать различные реальные процессы, устанавливать зависимость между величинами, применять их для решения практических задач.</a:t>
            </a:r>
            <a:endParaRPr lang="en-US" sz="2000" kern="12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4403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7000"/>
              </a:lnSpc>
              <a:defRPr/>
            </a:pPr>
            <a:r>
              <a:rPr lang="ru-RU" b="1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rPr>
              <a:t>Виды функций: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464" y="2133623"/>
            <a:ext cx="8697511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b="1" kern="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Степенные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этому типу относятся линейные, квадратичные, кубические.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они содержат выражения вида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b="1" kern="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Показательные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= </a:t>
            </a:r>
            <a:r>
              <a:rPr lang="ru-RU" sz="2000" kern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</a:t>
            </a:r>
            <a:endParaRPr lang="ru-RU" sz="2000" kern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b="1" kern="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Логарифмические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= </a:t>
            </a:r>
            <a:r>
              <a:rPr lang="ru-RU" sz="2000" kern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logax</a:t>
            </a: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b="1" kern="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Тригонометрические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kern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sinx</a:t>
            </a: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kern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cosx</a:t>
            </a: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kern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tgx</a:t>
            </a: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kern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ctgx</a:t>
            </a: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b="1" kern="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Обратные тригонометрические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arcsinx</a:t>
            </a: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kern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arccosx</a:t>
            </a: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kern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arctgx</a:t>
            </a: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kern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arcctgx</a:t>
            </a: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1225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86" y="278706"/>
            <a:ext cx="7793037" cy="1462087"/>
          </a:xfrm>
        </p:spPr>
        <p:txBody>
          <a:bodyPr/>
          <a:lstStyle/>
          <a:p>
            <a:pPr algn="ctr" eaLnBrk="1" hangingPunct="1"/>
            <a:r>
              <a:rPr lang="ru-RU" b="1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rPr>
              <a:t>Применение функций в разных областях.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619"/>
            <a:ext cx="9144000" cy="4951927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ru-RU" sz="1800" dirty="0"/>
              <a:t>Функции как фундамент, на них все основано, из них все строится и к ним все сводится. Изучение свойств функций и их графиков занимает значительное место в курсе математики. </a:t>
            </a:r>
          </a:p>
          <a:p>
            <a:r>
              <a:rPr lang="ru-RU" sz="1800" dirty="0"/>
              <a:t>Так же в экономике –функции полезности, издержек, функции спроса, предложения и потребления, в радиотехнике – функции управления и функции отклика, в статистике – функции распределения, в информатике – логические функции.</a:t>
            </a:r>
          </a:p>
          <a:p>
            <a:r>
              <a:rPr lang="ru-RU" sz="1800" dirty="0"/>
              <a:t>О функциях говорят не только в теоретических дисциплинах. Без них не обойтись ни финансисту, ни социологу, ни даже просто читателю газет - в любой газете можно встретить диаграмму или график, и любой человек должен уметь их понимать без излишней траты умственных сил. </a:t>
            </a:r>
          </a:p>
          <a:p>
            <a:r>
              <a:rPr lang="ru-RU" sz="1800" dirty="0"/>
              <a:t>Современный человек живет в меняющемся мире, мире связей и зависимостей , а лучшего способа их выразить ,чем через функции и графики нет.</a:t>
            </a:r>
          </a:p>
          <a:p>
            <a:r>
              <a:rPr lang="ru-RU" sz="1800" dirty="0"/>
              <a:t>Чтобы облегчить изучение специальных функций, нужно знать свойства основных элементарных функций и научиться свободно оперировать их графиками.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940314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rPr>
              <a:t>Выводы.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Понятие функции – одно из основных в программе математики старших классов. </a:t>
            </a:r>
          </a:p>
          <a:p>
            <a:r>
              <a:rPr lang="ru-RU" sz="1800" dirty="0"/>
              <a:t>Математика – наука не только о числах, но и о взаимосвязях величин. </a:t>
            </a:r>
          </a:p>
          <a:p>
            <a:r>
              <a:rPr lang="ru-RU" sz="1800" dirty="0"/>
              <a:t>Функции и графики – универсальный язык, понятный физику и биохимику, астроному, инженеру и экономисту.</a:t>
            </a:r>
          </a:p>
          <a:p>
            <a:r>
              <a:rPr lang="ru-RU" sz="1800"/>
              <a:t>Тема «Функции и графики» </a:t>
            </a:r>
            <a:r>
              <a:rPr lang="ru-RU" sz="1800" dirty="0"/>
              <a:t>есть также в вариантах ОГЭ по математике. </a:t>
            </a:r>
          </a:p>
          <a:p>
            <a:r>
              <a:rPr lang="ru-RU" sz="1800" dirty="0"/>
              <a:t>Функция - одно из основных математических и общенаучных понятий. Оно сыграло и поныне играет большую роль в познании реального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1929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rPr>
              <a:t>Когда появилась функция?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705" y="4922296"/>
            <a:ext cx="1794641" cy="1764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4585" y="4918168"/>
            <a:ext cx="1651921" cy="176813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88705" y="4518039"/>
            <a:ext cx="2478584" cy="33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1800" kern="0" dirty="0"/>
              <a:t>Г.В. Лейбниц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278709" y="4547065"/>
            <a:ext cx="2478584" cy="33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sz="1800" kern="0" dirty="0"/>
              <a:t>И. Бернулли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0089" y="1961742"/>
            <a:ext cx="80364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«функция»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латинского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совершение, выполнение.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"Функция переменного количества есть аналитическое выражение, составленное каким-либо образом из этого количества и чисел или постоянных количеств". - И. Бернулли</a:t>
            </a:r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"y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функция переменной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(на отрезке a &lt; x &lt; b),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каждому значению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отрезке соответствует совершенно определенное значение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причем безразлично, каким образом установлено это соответствие — аналитической формулой, графиком, таблицей либо даже просто словами" П. Л. Дирихле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468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3341" y="803857"/>
            <a:ext cx="6094927" cy="838200"/>
          </a:xfrm>
          <a:effectLst>
            <a:outerShdw dist="35921" dir="2700000" algn="ctr" rotWithShape="0">
              <a:srgbClr val="E3BBCF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b="1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rPr>
              <a:t>Что такое функция?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2362199"/>
            <a:ext cx="8421687" cy="434769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800" b="1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</a:t>
            </a:r>
            <a:r>
              <a:rPr lang="ru-RU" altLang="ru-RU" sz="1800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зависимость одной переменной величины от другой. Другими словами, взаимосвязь между величинами.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Любой физический закон, любая формула отражает такую взаимосвязь величин.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1800" kern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1800" kern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Величина </a:t>
            </a:r>
            <a:r>
              <a:rPr lang="ru-RU" altLang="ru-RU" sz="1800" b="1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altLang="ru-RU" sz="1800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зависит от величины </a:t>
            </a:r>
            <a:r>
              <a:rPr lang="ru-RU" altLang="ru-RU" sz="1800" b="1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определенному закону, или правилу, обозначаемому </a:t>
            </a:r>
            <a:r>
              <a:rPr lang="ru-RU" altLang="ru-RU" sz="1800" b="1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1800" kern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Множество</a:t>
            </a:r>
            <a:r>
              <a:rPr lang="ru-RU" altLang="ru-RU" sz="1800" b="1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область</a:t>
            </a:r>
            <a:r>
              <a:rPr lang="ru-RU" altLang="ru-RU" sz="1800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определения </a:t>
            </a: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1800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D(f ).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Множество </a:t>
            </a:r>
            <a:r>
              <a:rPr lang="ru-RU" altLang="ru-RU" sz="1800" b="1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область </a:t>
            </a:r>
            <a:r>
              <a:rPr lang="ru-RU" altLang="ru-RU" sz="1800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значения</a:t>
            </a: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функций </a:t>
            </a:r>
            <a:r>
              <a:rPr lang="ru-RU" sz="1800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E(f )</a:t>
            </a:r>
            <a:r>
              <a:rPr lang="ru-RU" altLang="ru-RU" sz="1800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1800" kern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Переменная </a:t>
            </a:r>
            <a:r>
              <a:rPr lang="ru-RU" altLang="ru-RU" sz="1800" b="1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altLang="ru-RU" sz="1800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независимая</a:t>
            </a: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переменная ( аргумент функции).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Переменная </a:t>
            </a:r>
            <a:r>
              <a:rPr lang="ru-RU" altLang="ru-RU" sz="1800" b="1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800" kern="500" dirty="0">
                <a:solidFill>
                  <a:srgbClr val="4B4E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зависимая</a:t>
            </a:r>
            <a:r>
              <a:rPr lang="ru-RU" altLang="ru-RU" sz="18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переменная (функция).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530" y="3346629"/>
            <a:ext cx="1263471" cy="3324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990600"/>
            <a:ext cx="7793037" cy="609600"/>
          </a:xfrm>
        </p:spPr>
        <p:txBody>
          <a:bodyPr/>
          <a:lstStyle/>
          <a:p>
            <a:pPr algn="ctr" eaLnBrk="1" hangingPunct="1">
              <a:lnSpc>
                <a:spcPct val="107000"/>
              </a:lnSpc>
              <a:defRPr/>
            </a:pPr>
            <a:r>
              <a:rPr lang="ru-RU" b="1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rPr>
              <a:t>Функция задается: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425" y="2017712"/>
            <a:ext cx="8787663" cy="4679301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ct val="0"/>
              </a:spcBef>
              <a:buClr>
                <a:srgbClr val="4B4EB5"/>
              </a:buClr>
              <a:buFont typeface="Wingdings" panose="05000000000000000000" pitchFamily="2" charset="2"/>
              <a:buChar char="§"/>
            </a:pPr>
            <a:r>
              <a:rPr lang="ru-RU" sz="18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 (с помощью формулы) </a:t>
            </a:r>
            <a:r>
              <a:rPr lang="ru-RU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(x)=</a:t>
            </a: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800" b="1" u="sng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en-US" sz="1800" b="1" u="sng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800" b="1" u="sng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8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ru-RU" sz="1800" b="1" u="sng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4B4EB5"/>
              </a:buClr>
              <a:buFont typeface="Wingdings" panose="05000000000000000000" pitchFamily="2" charset="2"/>
              <a:buChar char="§"/>
            </a:pPr>
            <a:r>
              <a:rPr lang="ru-RU" altLang="ru-RU" sz="18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таблицы значений;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4B4EB5"/>
              </a:buClr>
              <a:buFont typeface="Wingdings" panose="05000000000000000000" pitchFamily="2" charset="2"/>
              <a:buChar char="§"/>
            </a:pPr>
            <a:endParaRPr lang="ru-RU" altLang="ru-RU" sz="1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Clr>
                <a:srgbClr val="4B4EB5"/>
              </a:buClr>
              <a:buNone/>
            </a:pPr>
            <a:endParaRPr lang="ru-RU" altLang="ru-RU" sz="1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ct val="0"/>
              </a:spcBef>
              <a:buClr>
                <a:srgbClr val="4B4EB5"/>
              </a:buClr>
              <a:buFont typeface="Wingdings" panose="05000000000000000000" pitchFamily="2" charset="2"/>
              <a:buChar char="§"/>
            </a:pPr>
            <a:r>
              <a:rPr lang="ru-RU" sz="18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графика.</a:t>
            </a:r>
            <a:endPara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Bef>
                <a:spcPct val="0"/>
              </a:spcBef>
              <a:buNone/>
            </a:pPr>
            <a:endPara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Bef>
                <a:spcPct val="0"/>
              </a:spcBef>
              <a:buNone/>
            </a:pPr>
            <a:r>
              <a:rPr lang="ru-RU" sz="18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функции – это множество тех и только тех точек (X;Y)</a:t>
            </a:r>
            <a:endPara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Bef>
                <a:spcPct val="0"/>
              </a:spcBef>
              <a:buNone/>
            </a:pPr>
            <a:r>
              <a:rPr lang="ru-RU" sz="18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координаты которых обращают уравнение </a:t>
            </a:r>
            <a:r>
              <a:rPr lang="en-US" sz="18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8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=f(x) в верное </a:t>
            </a:r>
            <a:endPara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Bef>
                <a:spcPct val="0"/>
              </a:spcBef>
              <a:buNone/>
            </a:pPr>
            <a:r>
              <a:rPr lang="ru-RU" sz="18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равенство.</a:t>
            </a:r>
            <a:endPara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Bef>
                <a:spcPct val="0"/>
              </a:spcBef>
              <a:buNone/>
            </a:pPr>
            <a:endParaRPr lang="ru-RU" sz="1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Bef>
                <a:spcPct val="0"/>
              </a:spcBef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функции позволяет не только с его помощью находить значения функции, но и видеть многие её свойства: в каких точках функция обращается в нуль, на каких промежутках она принимает отрицательные или положительные значения, где она возрастает или убывает и др.</a:t>
            </a:r>
            <a:endParaRPr lang="ru-RU" sz="18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091" y="3241963"/>
            <a:ext cx="1729272" cy="17591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60354" y="4172696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ru-RU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05374"/>
              </p:ext>
            </p:extLst>
          </p:nvPr>
        </p:nvGraphicFramePr>
        <p:xfrm>
          <a:off x="4983680" y="2415613"/>
          <a:ext cx="3585845" cy="704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-2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-1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 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463639"/>
            <a:ext cx="7793037" cy="1880316"/>
          </a:xfrm>
        </p:spPr>
        <p:txBody>
          <a:bodyPr/>
          <a:lstStyle/>
          <a:p>
            <a:pPr algn="ctr" eaLnBrk="1" hangingPunct="1">
              <a:lnSpc>
                <a:spcPct val="107000"/>
              </a:lnSpc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rPr>
              <a:t>Линейная функция. </a:t>
            </a:r>
            <a:br>
              <a:rPr lang="ru-RU" b="1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b="1" kern="1200" dirty="0">
              <a:solidFill>
                <a:schemeClr val="accent2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59" y="2017713"/>
            <a:ext cx="8633116" cy="4666422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  <a:buClr>
                <a:srgbClr val="4B4EB5"/>
              </a:buClr>
              <a:buFont typeface="Wingdings" panose="05000000000000000000" pitchFamily="2" charset="2"/>
              <a:buChar char="§"/>
            </a:pPr>
            <a:r>
              <a:rPr lang="ru-RU" sz="20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линейная функция </a:t>
            </a:r>
            <a:r>
              <a:rPr lang="ru-RU" sz="2000" b="1" u="sng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= </a:t>
            </a:r>
            <a:r>
              <a:rPr lang="ru-RU" sz="2000" b="1" u="sng" kern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kx</a:t>
            </a:r>
            <a:r>
              <a:rPr lang="ru-RU" sz="2000" b="1" u="sng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b</a:t>
            </a:r>
            <a:r>
              <a:rPr lang="ru-RU" sz="20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4B4EB5"/>
              </a:buClr>
              <a:buFont typeface="Wingdings" panose="05000000000000000000" pitchFamily="2" charset="2"/>
              <a:buChar char="§"/>
            </a:pPr>
            <a:endParaRPr lang="ru-RU" sz="20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— прямая линия. Для её построения достаточно двух точек.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2000" kern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k &gt; 0, линейная функция возрастает.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 больше k, тем круче идет график.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2000" kern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k называется угловым коэффициентом прямой и равно тангенсу угла наклона этой прямой к положительному направлению оси X.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2000" kern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k &lt; 0, линейная функция убывает.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случае угол α — тупой и </a:t>
            </a:r>
            <a:r>
              <a:rPr lang="ru-RU" sz="2000" kern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ru-RU" sz="2000" kern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 &lt; 0.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1800" kern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ru-RU" sz="1800" kern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616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3352800" y="2667000"/>
            <a:ext cx="4953000" cy="3276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 flipV="1">
            <a:off x="4672884" y="3733800"/>
            <a:ext cx="3913031" cy="0"/>
          </a:xfrm>
          <a:prstGeom prst="line">
            <a:avLst/>
          </a:prstGeom>
          <a:noFill/>
          <a:ln w="76200">
            <a:solidFill>
              <a:srgbClr val="76B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934200" cy="779463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lnSpc>
                <a:spcPct val="107000"/>
              </a:lnSpc>
              <a:defRPr/>
            </a:pPr>
            <a:r>
              <a:rPr lang="ru-RU" b="1" kern="120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rPr>
              <a:t>Линейная функция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24262" y="927668"/>
            <a:ext cx="3581400" cy="8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4800" b="1" i="1" dirty="0">
                <a:solidFill>
                  <a:schemeClr val="folHlink"/>
                </a:solidFill>
              </a:rPr>
              <a:t>y = </a:t>
            </a:r>
            <a:r>
              <a:rPr lang="en-US" sz="4800" b="1" i="1" dirty="0" err="1">
                <a:solidFill>
                  <a:schemeClr val="folHlink"/>
                </a:solidFill>
              </a:rPr>
              <a:t>kx</a:t>
            </a:r>
            <a:r>
              <a:rPr lang="en-US" sz="4800" b="1" i="1" dirty="0">
                <a:solidFill>
                  <a:schemeClr val="folHlink"/>
                </a:solidFill>
              </a:rPr>
              <a:t> + b</a:t>
            </a:r>
            <a:endParaRPr lang="ru-RU" sz="4800" b="1" i="1" dirty="0">
              <a:solidFill>
                <a:schemeClr val="folHlink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3733800"/>
            <a:ext cx="2878138" cy="1022350"/>
          </a:xfrm>
          <a:prstGeom prst="rect">
            <a:avLst/>
          </a:prstGeom>
          <a:solidFill>
            <a:srgbClr val="F5E7EE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>
                <a:latin typeface="Arial" panose="020B0604020202020204" pitchFamily="34" charset="0"/>
              </a:rPr>
              <a:t>k – </a:t>
            </a:r>
            <a:r>
              <a:rPr lang="ru-RU" altLang="ru-RU" sz="2800" b="1" i="1">
                <a:latin typeface="Arial" panose="020B0604020202020204" pitchFamily="34" charset="0"/>
              </a:rPr>
              <a:t>угловой </a:t>
            </a:r>
          </a:p>
          <a:p>
            <a:pPr algn="ctr" eaLnBrk="1" hangingPunct="1"/>
            <a:r>
              <a:rPr lang="ru-RU" altLang="ru-RU" sz="2800" b="1" i="1">
                <a:latin typeface="Arial" panose="020B0604020202020204" pitchFamily="34" charset="0"/>
              </a:rPr>
              <a:t>коэффициент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8600" y="5105400"/>
            <a:ext cx="1878013" cy="717550"/>
          </a:xfrm>
          <a:prstGeom prst="rect">
            <a:avLst/>
          </a:prstGeom>
          <a:solidFill>
            <a:srgbClr val="F5E7EE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Arial" panose="020B0604020202020204" pitchFamily="34" charset="0"/>
              </a:rPr>
              <a:t>k = tg </a:t>
            </a:r>
            <a:r>
              <a:rPr lang="el-GR" altLang="ru-RU" sz="3600" b="1" i="1">
                <a:latin typeface="Arial" panose="020B0604020202020204" pitchFamily="34" charset="0"/>
              </a:rPr>
              <a:t>α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2406650"/>
            <a:ext cx="2994025" cy="1022350"/>
          </a:xfrm>
          <a:prstGeom prst="rect">
            <a:avLst/>
          </a:prstGeom>
          <a:solidFill>
            <a:srgbClr val="F5E7EE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>
                <a:latin typeface="Arial" panose="020B0604020202020204" pitchFamily="34" charset="0"/>
              </a:rPr>
              <a:t>b – </a:t>
            </a:r>
            <a:r>
              <a:rPr lang="ru-RU" altLang="ru-RU" sz="2800" b="1" i="1">
                <a:latin typeface="Arial" panose="020B0604020202020204" pitchFamily="34" charset="0"/>
              </a:rPr>
              <a:t>свободный </a:t>
            </a:r>
          </a:p>
          <a:p>
            <a:pPr algn="ctr" eaLnBrk="1" hangingPunct="1"/>
            <a:r>
              <a:rPr lang="ru-RU" altLang="ru-RU" sz="2800" b="1" i="1">
                <a:latin typeface="Arial" panose="020B0604020202020204" pitchFamily="34" charset="0"/>
              </a:rPr>
              <a:t>коэффициент</a:t>
            </a:r>
          </a:p>
        </p:txBody>
      </p:sp>
      <p:sp>
        <p:nvSpPr>
          <p:cNvPr id="9228" name="Arc 12"/>
          <p:cNvSpPr>
            <a:spLocks/>
          </p:cNvSpPr>
          <p:nvPr/>
        </p:nvSpPr>
        <p:spPr bwMode="auto">
          <a:xfrm rot="1220201">
            <a:off x="4930775" y="4354513"/>
            <a:ext cx="1079500" cy="1039812"/>
          </a:xfrm>
          <a:custGeom>
            <a:avLst/>
            <a:gdLst>
              <a:gd name="T0" fmla="*/ 2147483647 w 20375"/>
              <a:gd name="T1" fmla="*/ 0 h 18428"/>
              <a:gd name="T2" fmla="*/ 2147483647 w 20375"/>
              <a:gd name="T3" fmla="*/ 2147483647 h 18428"/>
              <a:gd name="T4" fmla="*/ 0 w 20375"/>
              <a:gd name="T5" fmla="*/ 2147483647 h 18428"/>
              <a:gd name="T6" fmla="*/ 0 60000 65536"/>
              <a:gd name="T7" fmla="*/ 0 60000 65536"/>
              <a:gd name="T8" fmla="*/ 0 60000 65536"/>
              <a:gd name="T9" fmla="*/ 0 w 20375"/>
              <a:gd name="T10" fmla="*/ 0 h 18428"/>
              <a:gd name="T11" fmla="*/ 20375 w 20375"/>
              <a:gd name="T12" fmla="*/ 18428 h 18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75" h="18428" fill="none" extrusionOk="0">
                <a:moveTo>
                  <a:pt x="11268" y="-1"/>
                </a:moveTo>
                <a:cubicBezTo>
                  <a:pt x="15508" y="2592"/>
                  <a:pt x="18724" y="6568"/>
                  <a:pt x="20374" y="11256"/>
                </a:cubicBezTo>
              </a:path>
              <a:path w="20375" h="18428" stroke="0" extrusionOk="0">
                <a:moveTo>
                  <a:pt x="11268" y="-1"/>
                </a:moveTo>
                <a:cubicBezTo>
                  <a:pt x="15508" y="2592"/>
                  <a:pt x="18724" y="6568"/>
                  <a:pt x="20374" y="11256"/>
                </a:cubicBezTo>
                <a:lnTo>
                  <a:pt x="0" y="18428"/>
                </a:lnTo>
                <a:close/>
              </a:path>
            </a:pathLst>
          </a:custGeom>
          <a:noFill/>
          <a:ln w="76200" cmpd="dbl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 flipV="1">
            <a:off x="6705600" y="1905000"/>
            <a:ext cx="0" cy="434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 rot="5400000" flipV="1">
            <a:off x="6134100" y="2628900"/>
            <a:ext cx="0" cy="510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680200" y="3667041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 dirty="0">
                <a:latin typeface="Arial" panose="020B0604020202020204" pitchFamily="34" charset="0"/>
              </a:rPr>
              <a:t>b</a:t>
            </a:r>
            <a:endParaRPr lang="ru-RU" altLang="ru-RU" sz="3600" b="1" i="1" dirty="0">
              <a:latin typeface="Arial" panose="020B0604020202020204" pitchFamily="34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229600" y="510540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Arial" panose="020B0604020202020204" pitchFamily="34" charset="0"/>
              </a:rPr>
              <a:t>x</a:t>
            </a:r>
            <a:endParaRPr lang="ru-RU" altLang="ru-RU" sz="3600" b="1" i="1">
              <a:latin typeface="Arial" panose="020B0604020202020204" pitchFamily="34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267450" y="198120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Arial" panose="020B0604020202020204" pitchFamily="34" charset="0"/>
              </a:rPr>
              <a:t>y</a:t>
            </a:r>
            <a:endParaRPr lang="ru-RU" altLang="ru-RU" sz="3600" b="1" i="1">
              <a:latin typeface="Arial" panose="020B0604020202020204" pitchFamily="34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867400" y="4343400"/>
            <a:ext cx="468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l-GR" altLang="ru-RU" sz="3600" b="1" i="1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267450" y="510540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Arial" panose="020B0604020202020204" pitchFamily="34" charset="0"/>
              </a:rPr>
              <a:t>0</a:t>
            </a:r>
            <a:endParaRPr lang="ru-RU" altLang="ru-RU" sz="3600" b="1" i="1">
              <a:latin typeface="Arial" panose="020B0604020202020204" pitchFamily="34" charset="0"/>
            </a:endParaRPr>
          </a:p>
        </p:txBody>
      </p:sp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3962400" y="3886200"/>
          <a:ext cx="8064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3" imgW="291847" imgH="406048" progId="Equation.3">
                  <p:embed/>
                </p:oleObj>
              </mc:Choice>
              <mc:Fallback>
                <p:oleObj name="Формула" r:id="rId3" imgW="291847" imgH="406048" progId="Equation.3">
                  <p:embed/>
                  <p:pic>
                    <p:nvPicPr>
                      <p:cNvPr id="92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886200"/>
                        <a:ext cx="80645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4421783" y="5105400"/>
            <a:ext cx="152400" cy="152400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6629400" y="3657600"/>
            <a:ext cx="152400" cy="152400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" name="Объект 1"/>
          <p:cNvSpPr>
            <a:spLocks noGrp="1"/>
          </p:cNvSpPr>
          <p:nvPr>
            <p:ph/>
          </p:nvPr>
        </p:nvSpPr>
        <p:spPr>
          <a:xfrm>
            <a:off x="5299331" y="3252769"/>
            <a:ext cx="1276093" cy="166790"/>
          </a:xfrm>
        </p:spPr>
        <p:txBody>
          <a:bodyPr/>
          <a:lstStyle/>
          <a:p>
            <a:pPr marL="0" indent="0">
              <a:buNone/>
            </a:pPr>
            <a:r>
              <a:rPr lang="en-US" altLang="ru-RU" sz="3200" b="1" i="1" kern="1200" dirty="0">
                <a:solidFill>
                  <a:srgbClr val="76B749"/>
                </a:solidFill>
                <a:latin typeface="Century Gothic" panose="020B0502020202020204" pitchFamily="34" charset="0"/>
              </a:rPr>
              <a:t>k=0</a:t>
            </a:r>
            <a:endParaRPr lang="ru-RU" sz="3200" b="1" i="1" kern="1200" dirty="0">
              <a:solidFill>
                <a:srgbClr val="76B749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4723684" y="5927501"/>
            <a:ext cx="3913031" cy="0"/>
          </a:xfrm>
          <a:prstGeom prst="line">
            <a:avLst/>
          </a:prstGeom>
          <a:noFill/>
          <a:ln w="76200">
            <a:solidFill>
              <a:srgbClr val="76B7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754478" y="5840544"/>
            <a:ext cx="6206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600" b="1" i="1" dirty="0">
                <a:latin typeface="Arial" panose="020B0604020202020204" pitchFamily="34" charset="0"/>
              </a:rPr>
              <a:t>-b</a:t>
            </a:r>
            <a:endParaRPr lang="ru-RU" altLang="ru-RU" sz="3600" b="1" i="1" dirty="0">
              <a:latin typeface="Arial" panose="020B0604020202020204" pitchFamily="34" charset="0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6653840" y="5851301"/>
            <a:ext cx="152400" cy="152400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99331" y="6023363"/>
            <a:ext cx="1036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ru-RU" sz="3200" b="1" i="1" dirty="0">
                <a:solidFill>
                  <a:srgbClr val="76B749"/>
                </a:solidFill>
              </a:rPr>
              <a:t>k=0</a:t>
            </a:r>
            <a:endParaRPr lang="ru-RU" sz="3200" b="1" i="1" dirty="0">
              <a:solidFill>
                <a:srgbClr val="76B74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7" grpId="0"/>
      <p:bldP spid="9231" grpId="0"/>
      <p:bldP spid="9237" grpId="0" animBg="1"/>
      <p:bldP spid="9238" grpId="0" animBg="1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990600" y="3810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chemeClr val="accent2"/>
                </a:solidFill>
              </a:rPr>
              <a:t>Свойства линейной функции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20040" y="2049703"/>
            <a:ext cx="8503920" cy="42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200" b="1" i="1" dirty="0">
                <a:solidFill>
                  <a:schemeClr val="accent1"/>
                </a:solidFill>
              </a:rPr>
              <a:t>1</a:t>
            </a:r>
            <a:r>
              <a:rPr lang="en-US" altLang="ru-RU" sz="2200" b="1" i="1" dirty="0">
                <a:solidFill>
                  <a:schemeClr val="accent1"/>
                </a:solidFill>
              </a:rPr>
              <a:t> </a:t>
            </a:r>
            <a:r>
              <a:rPr lang="en-US" altLang="ru-RU" sz="2200" b="1" i="1" dirty="0">
                <a:solidFill>
                  <a:srgbClr val="76B749"/>
                </a:solidFill>
              </a:rPr>
              <a:t>D(y) = (−∞; +∞);   E(y) = (−∞; +∞)</a:t>
            </a:r>
            <a:r>
              <a:rPr lang="ru-RU" altLang="ru-RU" sz="2200" b="1" i="1" dirty="0">
                <a:solidFill>
                  <a:srgbClr val="76B749"/>
                </a:solidFill>
              </a:rPr>
              <a:t>.</a:t>
            </a:r>
            <a:endParaRPr lang="en-US" altLang="ru-RU" sz="2200" b="1" i="1" dirty="0">
              <a:solidFill>
                <a:srgbClr val="76B749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200" b="1" i="1" dirty="0">
                <a:solidFill>
                  <a:schemeClr val="accent1"/>
                </a:solidFill>
              </a:rPr>
              <a:t>2 </a:t>
            </a:r>
            <a:r>
              <a:rPr lang="ru-RU" altLang="ru-RU" sz="2200" b="1" i="1" dirty="0">
                <a:solidFill>
                  <a:srgbClr val="76B749"/>
                </a:solidFill>
              </a:rPr>
              <a:t>Если</a:t>
            </a:r>
            <a:r>
              <a:rPr lang="ru-RU" altLang="ru-RU" sz="2200" b="1" i="1" dirty="0">
                <a:solidFill>
                  <a:schemeClr val="accent1"/>
                </a:solidFill>
              </a:rPr>
              <a:t> </a:t>
            </a:r>
            <a:r>
              <a:rPr lang="en-US" altLang="ru-RU" sz="2200" b="1" i="1" dirty="0">
                <a:solidFill>
                  <a:schemeClr val="accent1"/>
                </a:solidFill>
              </a:rPr>
              <a:t>b = 0, </a:t>
            </a:r>
            <a:r>
              <a:rPr lang="ru-RU" altLang="ru-RU" sz="2200" b="1" i="1" dirty="0">
                <a:solidFill>
                  <a:srgbClr val="76B749"/>
                </a:solidFill>
              </a:rPr>
              <a:t>то функция проходит через начло   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200" b="1" i="1" dirty="0">
                <a:solidFill>
                  <a:srgbClr val="76B749"/>
                </a:solidFill>
              </a:rPr>
              <a:t>   координат </a:t>
            </a:r>
            <a:r>
              <a:rPr lang="en-US" altLang="ru-RU" sz="2200" b="1" i="1" dirty="0">
                <a:solidFill>
                  <a:schemeClr val="accent1"/>
                </a:solidFill>
              </a:rPr>
              <a:t>y=</a:t>
            </a:r>
            <a:r>
              <a:rPr lang="en-US" altLang="ru-RU" sz="2200" b="1" i="1" dirty="0" err="1">
                <a:solidFill>
                  <a:schemeClr val="accent1"/>
                </a:solidFill>
              </a:rPr>
              <a:t>kx</a:t>
            </a:r>
            <a:r>
              <a:rPr lang="ru-RU" altLang="ru-RU" sz="2200" b="1" i="1" dirty="0">
                <a:solidFill>
                  <a:schemeClr val="accent1"/>
                </a:solidFill>
              </a:rPr>
              <a:t> </a:t>
            </a:r>
            <a:r>
              <a:rPr lang="ru-RU" altLang="ru-RU" sz="2200" b="1" i="1" dirty="0">
                <a:solidFill>
                  <a:srgbClr val="76B749"/>
                </a:solidFill>
              </a:rPr>
              <a:t>прямая пропорциональность.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b="1" i="1" dirty="0">
                <a:solidFill>
                  <a:schemeClr val="accent1"/>
                </a:solidFill>
              </a:rPr>
              <a:t>3 </a:t>
            </a:r>
            <a:r>
              <a:rPr lang="ru-RU" altLang="ru-RU" sz="2200" b="1" i="1" dirty="0">
                <a:solidFill>
                  <a:srgbClr val="76B749"/>
                </a:solidFill>
              </a:rPr>
              <a:t>Если</a:t>
            </a:r>
            <a:r>
              <a:rPr lang="ru-RU" altLang="ru-RU" sz="2200" b="1" i="1" dirty="0">
                <a:solidFill>
                  <a:schemeClr val="accent1"/>
                </a:solidFill>
              </a:rPr>
              <a:t> </a:t>
            </a:r>
            <a:r>
              <a:rPr lang="en-US" altLang="ru-RU" sz="2200" b="1" i="1" dirty="0">
                <a:solidFill>
                  <a:schemeClr val="accent1"/>
                </a:solidFill>
              </a:rPr>
              <a:t>k &gt; 0, </a:t>
            </a:r>
            <a:r>
              <a:rPr lang="ru-RU" altLang="ru-RU" sz="2200" b="1" i="1" dirty="0">
                <a:solidFill>
                  <a:srgbClr val="76B749"/>
                </a:solidFill>
              </a:rPr>
              <a:t>то функция </a:t>
            </a:r>
            <a:r>
              <a:rPr lang="ru-RU" altLang="ru-RU" sz="2200" b="1" i="1" dirty="0">
                <a:solidFill>
                  <a:schemeClr val="accent1"/>
                </a:solidFill>
              </a:rPr>
              <a:t>возрастает </a:t>
            </a:r>
            <a:r>
              <a:rPr lang="ru-RU" altLang="ru-RU" sz="2200" b="1" i="1" dirty="0">
                <a:solidFill>
                  <a:srgbClr val="76B749"/>
                </a:solidFill>
              </a:rPr>
              <a:t>при</a:t>
            </a:r>
            <a:r>
              <a:rPr lang="ru-RU" altLang="ru-RU" sz="2200" b="1" i="1" dirty="0">
                <a:solidFill>
                  <a:schemeClr val="accent1"/>
                </a:solidFill>
              </a:rPr>
              <a:t> </a:t>
            </a:r>
            <a:r>
              <a:rPr lang="ru-RU" altLang="ru-RU" sz="2200" b="1" i="1" dirty="0" err="1">
                <a:solidFill>
                  <a:schemeClr val="accent1"/>
                </a:solidFill>
              </a:rPr>
              <a:t>х</a:t>
            </a:r>
            <a:r>
              <a:rPr lang="ru-RU" altLang="ru-RU" sz="2200" b="1" i="1" dirty="0">
                <a:solidFill>
                  <a:schemeClr val="accent1"/>
                </a:solidFill>
              </a:rPr>
              <a:t></a:t>
            </a:r>
            <a:r>
              <a:rPr lang="en-US" altLang="ru-RU" sz="2200" b="1" i="1" dirty="0">
                <a:solidFill>
                  <a:schemeClr val="accent1"/>
                </a:solidFill>
              </a:rPr>
              <a:t>(−∞; +∞)</a:t>
            </a:r>
            <a:r>
              <a:rPr lang="ru-RU" altLang="ru-RU" sz="2200" b="1" i="1" dirty="0">
                <a:solidFill>
                  <a:schemeClr val="accent1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b="1" i="1" dirty="0">
                <a:solidFill>
                  <a:schemeClr val="accent1"/>
                </a:solidFill>
              </a:rPr>
              <a:t>  </a:t>
            </a:r>
            <a:r>
              <a:rPr lang="en-US" altLang="ru-RU" sz="2200" b="1" i="1" dirty="0">
                <a:solidFill>
                  <a:schemeClr val="accent1"/>
                </a:solidFill>
              </a:rPr>
              <a:t> </a:t>
            </a:r>
            <a:r>
              <a:rPr lang="ru-RU" altLang="ru-RU" sz="2200" b="1" i="1" dirty="0">
                <a:solidFill>
                  <a:srgbClr val="76B749"/>
                </a:solidFill>
              </a:rPr>
              <a:t>Если</a:t>
            </a:r>
            <a:r>
              <a:rPr lang="ru-RU" altLang="ru-RU" sz="2200" b="1" i="1" dirty="0">
                <a:solidFill>
                  <a:schemeClr val="accent1"/>
                </a:solidFill>
              </a:rPr>
              <a:t> </a:t>
            </a:r>
            <a:r>
              <a:rPr lang="en-US" altLang="ru-RU" sz="2200" b="1" i="1" dirty="0">
                <a:solidFill>
                  <a:schemeClr val="accent1"/>
                </a:solidFill>
              </a:rPr>
              <a:t>k &lt; 0, </a:t>
            </a:r>
            <a:r>
              <a:rPr lang="ru-RU" altLang="ru-RU" sz="2200" b="1" i="1" dirty="0">
                <a:solidFill>
                  <a:srgbClr val="76B749"/>
                </a:solidFill>
              </a:rPr>
              <a:t>то функция</a:t>
            </a:r>
            <a:r>
              <a:rPr lang="ru-RU" altLang="ru-RU" sz="2200" b="1" i="1" dirty="0">
                <a:solidFill>
                  <a:schemeClr val="accent1"/>
                </a:solidFill>
              </a:rPr>
              <a:t> убывает</a:t>
            </a:r>
            <a:r>
              <a:rPr lang="en-US" altLang="ru-RU" sz="2200" b="1" i="1" dirty="0">
                <a:solidFill>
                  <a:schemeClr val="accent1"/>
                </a:solidFill>
              </a:rPr>
              <a:t> </a:t>
            </a:r>
            <a:r>
              <a:rPr lang="ru-RU" altLang="ru-RU" sz="2200" b="1" i="1" dirty="0">
                <a:solidFill>
                  <a:srgbClr val="76B749"/>
                </a:solidFill>
              </a:rPr>
              <a:t>при</a:t>
            </a:r>
            <a:r>
              <a:rPr lang="ru-RU" altLang="ru-RU" sz="2200" b="1" i="1" dirty="0">
                <a:solidFill>
                  <a:schemeClr val="accent1"/>
                </a:solidFill>
              </a:rPr>
              <a:t> х</a:t>
            </a:r>
            <a:r>
              <a:rPr lang="en-US" altLang="ru-RU" sz="2200" b="1" i="1" dirty="0">
                <a:solidFill>
                  <a:schemeClr val="accent1"/>
                </a:solidFill>
              </a:rPr>
              <a:t>(−∞; +∞)</a:t>
            </a:r>
            <a:r>
              <a:rPr lang="ru-RU" altLang="ru-RU" sz="2200" b="1" i="1" dirty="0">
                <a:solidFill>
                  <a:schemeClr val="accent1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b="1" i="1" dirty="0">
                <a:solidFill>
                  <a:schemeClr val="accent1"/>
                </a:solidFill>
              </a:rPr>
              <a:t>4 </a:t>
            </a:r>
            <a:r>
              <a:rPr lang="ru-RU" altLang="ru-RU" sz="2200" b="1" i="1" dirty="0">
                <a:solidFill>
                  <a:srgbClr val="76B749"/>
                </a:solidFill>
              </a:rPr>
              <a:t>Если</a:t>
            </a:r>
            <a:r>
              <a:rPr lang="ru-RU" altLang="ru-RU" sz="2200" b="1" i="1" dirty="0">
                <a:solidFill>
                  <a:schemeClr val="accent1"/>
                </a:solidFill>
              </a:rPr>
              <a:t> </a:t>
            </a:r>
            <a:r>
              <a:rPr lang="en-US" altLang="ru-RU" sz="2200" b="1" i="1" dirty="0">
                <a:solidFill>
                  <a:schemeClr val="accent1"/>
                </a:solidFill>
              </a:rPr>
              <a:t>b &gt; </a:t>
            </a:r>
            <a:r>
              <a:rPr lang="ru-RU" altLang="ru-RU" sz="2200" b="1" i="1" dirty="0">
                <a:solidFill>
                  <a:schemeClr val="accent1"/>
                </a:solidFill>
              </a:rPr>
              <a:t>0</a:t>
            </a:r>
            <a:r>
              <a:rPr lang="en-US" altLang="ru-RU" sz="2200" b="1" i="1" dirty="0">
                <a:solidFill>
                  <a:schemeClr val="accent1"/>
                </a:solidFill>
              </a:rPr>
              <a:t>,</a:t>
            </a:r>
            <a:r>
              <a:rPr lang="ru-RU" altLang="ru-RU" sz="2200" b="1" i="1" dirty="0">
                <a:solidFill>
                  <a:srgbClr val="76B749"/>
                </a:solidFill>
              </a:rPr>
              <a:t>то функция</a:t>
            </a:r>
            <a:r>
              <a:rPr lang="en-US" altLang="ru-RU" sz="2200" b="1" i="1" dirty="0">
                <a:solidFill>
                  <a:schemeClr val="accent1"/>
                </a:solidFill>
              </a:rPr>
              <a:t> y=</a:t>
            </a:r>
            <a:r>
              <a:rPr lang="en-US" altLang="ru-RU" sz="2200" b="1" i="1" dirty="0" err="1">
                <a:solidFill>
                  <a:schemeClr val="accent1"/>
                </a:solidFill>
              </a:rPr>
              <a:t>kx</a:t>
            </a:r>
            <a:r>
              <a:rPr lang="ru-RU" altLang="ru-RU" sz="2200" b="1" i="1" dirty="0">
                <a:solidFill>
                  <a:schemeClr val="accent1"/>
                </a:solidFill>
              </a:rPr>
              <a:t> </a:t>
            </a:r>
            <a:r>
              <a:rPr lang="ru-RU" altLang="ru-RU" sz="2200" b="1" i="1" dirty="0">
                <a:solidFill>
                  <a:srgbClr val="76B749"/>
                </a:solidFill>
              </a:rPr>
              <a:t>смещается вверх</a:t>
            </a:r>
            <a:r>
              <a:rPr lang="ru-RU" altLang="ru-RU" sz="2200" b="1" i="1" dirty="0">
                <a:solidFill>
                  <a:schemeClr val="accent1"/>
                </a:solidFill>
              </a:rPr>
              <a:t> </a:t>
            </a:r>
            <a:r>
              <a:rPr lang="ru-RU" altLang="ru-RU" sz="2200" b="1" i="1" dirty="0">
                <a:solidFill>
                  <a:srgbClr val="76B749"/>
                </a:solidFill>
              </a:rPr>
              <a:t>на число  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b="1" i="1" dirty="0">
                <a:solidFill>
                  <a:srgbClr val="76B749"/>
                </a:solidFill>
              </a:rPr>
              <a:t>   </a:t>
            </a:r>
            <a:r>
              <a:rPr lang="en-US" altLang="ru-RU" sz="2200" b="1" i="1" dirty="0">
                <a:solidFill>
                  <a:srgbClr val="76B749"/>
                </a:solidFill>
              </a:rPr>
              <a:t>b</a:t>
            </a:r>
            <a:r>
              <a:rPr lang="ru-RU" altLang="ru-RU" sz="2200" b="1" i="1" dirty="0">
                <a:solidFill>
                  <a:srgbClr val="76B749"/>
                </a:solidFill>
              </a:rPr>
              <a:t> по оси </a:t>
            </a:r>
            <a:r>
              <a:rPr lang="en-US" altLang="ru-RU" sz="2200" b="1" i="1" dirty="0">
                <a:solidFill>
                  <a:srgbClr val="76B749"/>
                </a:solidFill>
              </a:rPr>
              <a:t>y.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ru-RU" sz="2200" b="1" i="1" dirty="0">
                <a:solidFill>
                  <a:schemeClr val="accent1"/>
                </a:solidFill>
              </a:rPr>
              <a:t>   </a:t>
            </a:r>
            <a:r>
              <a:rPr lang="ru-RU" altLang="ru-RU" sz="2200" b="1" i="1" dirty="0">
                <a:solidFill>
                  <a:srgbClr val="76B749"/>
                </a:solidFill>
              </a:rPr>
              <a:t>Если</a:t>
            </a:r>
            <a:r>
              <a:rPr lang="ru-RU" altLang="ru-RU" sz="2200" b="1" i="1" dirty="0">
                <a:solidFill>
                  <a:schemeClr val="accent1"/>
                </a:solidFill>
              </a:rPr>
              <a:t> </a:t>
            </a:r>
            <a:r>
              <a:rPr lang="en-US" altLang="ru-RU" sz="2200" b="1" i="1" dirty="0">
                <a:solidFill>
                  <a:schemeClr val="accent1"/>
                </a:solidFill>
              </a:rPr>
              <a:t>b &lt; </a:t>
            </a:r>
            <a:r>
              <a:rPr lang="ru-RU" altLang="ru-RU" sz="2200" b="1" i="1" dirty="0">
                <a:solidFill>
                  <a:schemeClr val="accent1"/>
                </a:solidFill>
              </a:rPr>
              <a:t>0,</a:t>
            </a:r>
            <a:r>
              <a:rPr lang="ru-RU" altLang="ru-RU" sz="2200" b="1" i="1" dirty="0">
                <a:solidFill>
                  <a:srgbClr val="76B749"/>
                </a:solidFill>
              </a:rPr>
              <a:t>то функция</a:t>
            </a:r>
            <a:r>
              <a:rPr lang="en-US" altLang="ru-RU" sz="2200" b="1" i="1" dirty="0">
                <a:solidFill>
                  <a:schemeClr val="accent1"/>
                </a:solidFill>
              </a:rPr>
              <a:t> y=</a:t>
            </a:r>
            <a:r>
              <a:rPr lang="en-US" altLang="ru-RU" sz="2200" b="1" i="1" dirty="0" err="1">
                <a:solidFill>
                  <a:schemeClr val="accent1"/>
                </a:solidFill>
              </a:rPr>
              <a:t>kx</a:t>
            </a:r>
            <a:r>
              <a:rPr lang="ru-RU" altLang="ru-RU" sz="2200" b="1" i="1" dirty="0">
                <a:solidFill>
                  <a:schemeClr val="accent1"/>
                </a:solidFill>
              </a:rPr>
              <a:t> </a:t>
            </a:r>
            <a:r>
              <a:rPr lang="ru-RU" altLang="ru-RU" sz="2200" b="1" i="1" dirty="0">
                <a:solidFill>
                  <a:srgbClr val="76B749"/>
                </a:solidFill>
              </a:rPr>
              <a:t>смещается вниз на число</a:t>
            </a:r>
            <a:r>
              <a:rPr lang="en-US" altLang="ru-RU" sz="2200" b="1" i="1" dirty="0">
                <a:solidFill>
                  <a:srgbClr val="76B749"/>
                </a:solidFill>
              </a:rPr>
              <a:t> b</a:t>
            </a:r>
            <a:r>
              <a:rPr lang="ru-RU" altLang="ru-RU" sz="2200" b="1" i="1" dirty="0">
                <a:solidFill>
                  <a:srgbClr val="76B749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200" b="1" i="1" dirty="0">
                <a:solidFill>
                  <a:srgbClr val="76B749"/>
                </a:solidFill>
              </a:rPr>
              <a:t>   по оси </a:t>
            </a:r>
            <a:r>
              <a:rPr lang="en-US" altLang="ru-RU" sz="2200" b="1" i="1" dirty="0">
                <a:solidFill>
                  <a:srgbClr val="76B749"/>
                </a:solidFill>
              </a:rPr>
              <a:t>y.</a:t>
            </a:r>
          </a:p>
          <a:p>
            <a:pPr eaLnBrk="1" hangingPunct="1">
              <a:lnSpc>
                <a:spcPct val="170000"/>
              </a:lnSpc>
            </a:pPr>
            <a:endParaRPr lang="en-US" altLang="ru-RU" sz="2400" b="1" i="1" dirty="0">
              <a:solidFill>
                <a:schemeClr val="folHlink"/>
              </a:solidFill>
            </a:endParaRPr>
          </a:p>
        </p:txBody>
      </p:sp>
      <p:sp>
        <p:nvSpPr>
          <p:cNvPr id="3277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4" name="Text Box 19"/>
          <p:cNvSpPr txBox="1">
            <a:spLocks noChangeArrowheads="1"/>
          </p:cNvSpPr>
          <p:nvPr/>
        </p:nvSpPr>
        <p:spPr bwMode="auto">
          <a:xfrm>
            <a:off x="3124200" y="10668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4800" b="1" i="1">
                <a:solidFill>
                  <a:schemeClr val="accent2"/>
                </a:solidFill>
              </a:rPr>
              <a:t>y = kx + b</a:t>
            </a:r>
            <a:endParaRPr lang="ru-RU" altLang="ru-RU" sz="4800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8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50"/>
                            </p:stCondLst>
                            <p:childTnLst>
                              <p:par>
                                <p:cTn id="4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00"/>
                            </p:stCondLst>
                            <p:childTnLst>
                              <p:par>
                                <p:cTn id="5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143000" y="152400"/>
            <a:ext cx="7086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chemeClr val="accent2"/>
                </a:solidFill>
              </a:rPr>
              <a:t>Обратная </a:t>
            </a:r>
            <a:r>
              <a:rPr lang="en-US" altLang="ru-RU" sz="4400" b="1" dirty="0">
                <a:solidFill>
                  <a:schemeClr val="accent2"/>
                </a:solidFill>
              </a:rPr>
              <a:t/>
            </a:r>
            <a:br>
              <a:rPr lang="en-US" altLang="ru-RU" sz="4400" b="1" dirty="0">
                <a:solidFill>
                  <a:schemeClr val="accent2"/>
                </a:solidFill>
              </a:rPr>
            </a:br>
            <a:r>
              <a:rPr lang="ru-RU" altLang="ru-RU" sz="4400" b="1" dirty="0">
                <a:solidFill>
                  <a:schemeClr val="accent2"/>
                </a:solidFill>
              </a:rPr>
              <a:t>пропорциональность</a:t>
            </a:r>
          </a:p>
        </p:txBody>
      </p:sp>
      <p:sp>
        <p:nvSpPr>
          <p:cNvPr id="12291" name="Rectangle 21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2" name="Line 17"/>
          <p:cNvSpPr>
            <a:spLocks noChangeShapeType="1"/>
          </p:cNvSpPr>
          <p:nvPr/>
        </p:nvSpPr>
        <p:spPr bwMode="auto">
          <a:xfrm flipV="1">
            <a:off x="4724400" y="1905000"/>
            <a:ext cx="0" cy="495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18"/>
          <p:cNvSpPr>
            <a:spLocks noChangeShapeType="1"/>
          </p:cNvSpPr>
          <p:nvPr/>
        </p:nvSpPr>
        <p:spPr bwMode="auto">
          <a:xfrm>
            <a:off x="2133600" y="4419600"/>
            <a:ext cx="556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8" name="Freeform 28"/>
          <p:cNvSpPr>
            <a:spLocks/>
          </p:cNvSpPr>
          <p:nvPr/>
        </p:nvSpPr>
        <p:spPr bwMode="auto">
          <a:xfrm>
            <a:off x="4876800" y="2209800"/>
            <a:ext cx="2286000" cy="2057400"/>
          </a:xfrm>
          <a:custGeom>
            <a:avLst/>
            <a:gdLst>
              <a:gd name="T0" fmla="*/ 0 w 1824"/>
              <a:gd name="T1" fmla="*/ 0 h 1872"/>
              <a:gd name="T2" fmla="*/ 2147483647 w 1824"/>
              <a:gd name="T3" fmla="*/ 2147483647 h 1872"/>
              <a:gd name="T4" fmla="*/ 2147483647 w 1824"/>
              <a:gd name="T5" fmla="*/ 2147483647 h 1872"/>
              <a:gd name="T6" fmla="*/ 0 60000 65536"/>
              <a:gd name="T7" fmla="*/ 0 60000 65536"/>
              <a:gd name="T8" fmla="*/ 0 60000 65536"/>
              <a:gd name="T9" fmla="*/ 0 w 1824"/>
              <a:gd name="T10" fmla="*/ 0 h 1872"/>
              <a:gd name="T11" fmla="*/ 1824 w 1824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872">
                <a:moveTo>
                  <a:pt x="0" y="0"/>
                </a:moveTo>
                <a:cubicBezTo>
                  <a:pt x="16" y="612"/>
                  <a:pt x="32" y="1224"/>
                  <a:pt x="336" y="1536"/>
                </a:cubicBezTo>
                <a:cubicBezTo>
                  <a:pt x="640" y="1848"/>
                  <a:pt x="1232" y="1860"/>
                  <a:pt x="1824" y="1872"/>
                </a:cubicBez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9" name="Freeform 29"/>
          <p:cNvSpPr>
            <a:spLocks/>
          </p:cNvSpPr>
          <p:nvPr/>
        </p:nvSpPr>
        <p:spPr bwMode="auto">
          <a:xfrm rot="5400000" flipV="1">
            <a:off x="2324100" y="4533900"/>
            <a:ext cx="2209800" cy="2286000"/>
          </a:xfrm>
          <a:custGeom>
            <a:avLst/>
            <a:gdLst>
              <a:gd name="T0" fmla="*/ 0 w 1824"/>
              <a:gd name="T1" fmla="*/ 0 h 1872"/>
              <a:gd name="T2" fmla="*/ 2147483647 w 1824"/>
              <a:gd name="T3" fmla="*/ 2147483647 h 1872"/>
              <a:gd name="T4" fmla="*/ 2147483647 w 1824"/>
              <a:gd name="T5" fmla="*/ 2147483647 h 1872"/>
              <a:gd name="T6" fmla="*/ 0 60000 65536"/>
              <a:gd name="T7" fmla="*/ 0 60000 65536"/>
              <a:gd name="T8" fmla="*/ 0 60000 65536"/>
              <a:gd name="T9" fmla="*/ 0 w 1824"/>
              <a:gd name="T10" fmla="*/ 0 h 1872"/>
              <a:gd name="T11" fmla="*/ 1824 w 1824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872">
                <a:moveTo>
                  <a:pt x="0" y="0"/>
                </a:moveTo>
                <a:cubicBezTo>
                  <a:pt x="16" y="612"/>
                  <a:pt x="32" y="1224"/>
                  <a:pt x="336" y="1536"/>
                </a:cubicBezTo>
                <a:cubicBezTo>
                  <a:pt x="640" y="1848"/>
                  <a:pt x="1232" y="1860"/>
                  <a:pt x="1824" y="1872"/>
                </a:cubicBez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0" name="Freeform 30"/>
          <p:cNvSpPr>
            <a:spLocks/>
          </p:cNvSpPr>
          <p:nvPr/>
        </p:nvSpPr>
        <p:spPr bwMode="auto">
          <a:xfrm flipH="1">
            <a:off x="2286000" y="2209800"/>
            <a:ext cx="2286000" cy="2057400"/>
          </a:xfrm>
          <a:custGeom>
            <a:avLst/>
            <a:gdLst>
              <a:gd name="T0" fmla="*/ 0 w 1824"/>
              <a:gd name="T1" fmla="*/ 0 h 1872"/>
              <a:gd name="T2" fmla="*/ 2147483647 w 1824"/>
              <a:gd name="T3" fmla="*/ 2147483647 h 1872"/>
              <a:gd name="T4" fmla="*/ 2147483647 w 1824"/>
              <a:gd name="T5" fmla="*/ 2147483647 h 1872"/>
              <a:gd name="T6" fmla="*/ 0 60000 65536"/>
              <a:gd name="T7" fmla="*/ 0 60000 65536"/>
              <a:gd name="T8" fmla="*/ 0 60000 65536"/>
              <a:gd name="T9" fmla="*/ 0 w 1824"/>
              <a:gd name="T10" fmla="*/ 0 h 1872"/>
              <a:gd name="T11" fmla="*/ 1824 w 1824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872">
                <a:moveTo>
                  <a:pt x="0" y="0"/>
                </a:moveTo>
                <a:cubicBezTo>
                  <a:pt x="16" y="612"/>
                  <a:pt x="32" y="1224"/>
                  <a:pt x="336" y="1536"/>
                </a:cubicBezTo>
                <a:cubicBezTo>
                  <a:pt x="640" y="1848"/>
                  <a:pt x="1232" y="1860"/>
                  <a:pt x="1824" y="1872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1" name="Freeform 31"/>
          <p:cNvSpPr>
            <a:spLocks/>
          </p:cNvSpPr>
          <p:nvPr/>
        </p:nvSpPr>
        <p:spPr bwMode="auto">
          <a:xfrm rot="-5400000" flipH="1" flipV="1">
            <a:off x="4914900" y="4533900"/>
            <a:ext cx="2209800" cy="2286000"/>
          </a:xfrm>
          <a:custGeom>
            <a:avLst/>
            <a:gdLst>
              <a:gd name="T0" fmla="*/ 0 w 1824"/>
              <a:gd name="T1" fmla="*/ 0 h 1872"/>
              <a:gd name="T2" fmla="*/ 2147483647 w 1824"/>
              <a:gd name="T3" fmla="*/ 2147483647 h 1872"/>
              <a:gd name="T4" fmla="*/ 2147483647 w 1824"/>
              <a:gd name="T5" fmla="*/ 2147483647 h 1872"/>
              <a:gd name="T6" fmla="*/ 0 60000 65536"/>
              <a:gd name="T7" fmla="*/ 0 60000 65536"/>
              <a:gd name="T8" fmla="*/ 0 60000 65536"/>
              <a:gd name="T9" fmla="*/ 0 w 1824"/>
              <a:gd name="T10" fmla="*/ 0 h 1872"/>
              <a:gd name="T11" fmla="*/ 1824 w 1824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872">
                <a:moveTo>
                  <a:pt x="0" y="0"/>
                </a:moveTo>
                <a:cubicBezTo>
                  <a:pt x="16" y="612"/>
                  <a:pt x="32" y="1224"/>
                  <a:pt x="336" y="1536"/>
                </a:cubicBezTo>
                <a:cubicBezTo>
                  <a:pt x="640" y="1848"/>
                  <a:pt x="1232" y="1860"/>
                  <a:pt x="1824" y="1872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Text Box 32"/>
          <p:cNvSpPr txBox="1">
            <a:spLocks noChangeArrowheads="1"/>
          </p:cNvSpPr>
          <p:nvPr/>
        </p:nvSpPr>
        <p:spPr bwMode="auto">
          <a:xfrm>
            <a:off x="4343400" y="43434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200" b="1" i="1"/>
              <a:t>0</a:t>
            </a:r>
            <a:endParaRPr lang="ru-RU" altLang="ru-RU" sz="3200" b="1" i="1"/>
          </a:p>
        </p:txBody>
      </p:sp>
      <p:sp>
        <p:nvSpPr>
          <p:cNvPr id="12299" name="Text Box 33"/>
          <p:cNvSpPr txBox="1">
            <a:spLocks noChangeArrowheads="1"/>
          </p:cNvSpPr>
          <p:nvPr/>
        </p:nvSpPr>
        <p:spPr bwMode="auto">
          <a:xfrm>
            <a:off x="7239000" y="43434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200" b="1" i="1"/>
              <a:t>x</a:t>
            </a:r>
            <a:endParaRPr lang="ru-RU" altLang="ru-RU" sz="3200" b="1" i="1"/>
          </a:p>
        </p:txBody>
      </p:sp>
      <p:sp>
        <p:nvSpPr>
          <p:cNvPr id="12300" name="Text Box 34"/>
          <p:cNvSpPr txBox="1">
            <a:spLocks noChangeArrowheads="1"/>
          </p:cNvSpPr>
          <p:nvPr/>
        </p:nvSpPr>
        <p:spPr bwMode="auto">
          <a:xfrm>
            <a:off x="4343400" y="1524000"/>
            <a:ext cx="420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3200" b="1" i="1"/>
              <a:t>y</a:t>
            </a:r>
            <a:endParaRPr lang="ru-RU" altLang="ru-RU" sz="3200" b="1" i="1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638800" y="2362200"/>
            <a:ext cx="3276600" cy="1174750"/>
            <a:chOff x="720" y="1248"/>
            <a:chExt cx="2064" cy="740"/>
          </a:xfrm>
        </p:grpSpPr>
        <p:sp>
          <p:nvSpPr>
            <p:cNvPr id="30757" name="Text Box 37"/>
            <p:cNvSpPr txBox="1">
              <a:spLocks noChangeArrowheads="1"/>
            </p:cNvSpPr>
            <p:nvPr/>
          </p:nvSpPr>
          <p:spPr bwMode="auto">
            <a:xfrm>
              <a:off x="720" y="1392"/>
              <a:ext cx="2064" cy="44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 type="none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i="1">
                  <a:solidFill>
                    <a:schemeClr val="hlink"/>
                  </a:solidFill>
                </a:rPr>
                <a:t>y =</a:t>
              </a:r>
              <a:r>
                <a:rPr lang="en-US" sz="3600" b="1" i="1">
                  <a:solidFill>
                    <a:schemeClr val="hlink"/>
                  </a:solidFill>
                </a:rPr>
                <a:t>      , k &gt; 0</a:t>
              </a:r>
              <a:endParaRPr lang="ru-RU" sz="3600" b="1" i="1">
                <a:solidFill>
                  <a:schemeClr val="hlink"/>
                </a:solidFill>
              </a:endParaRPr>
            </a:p>
          </p:txBody>
        </p:sp>
        <p:sp>
          <p:nvSpPr>
            <p:cNvPr id="30762" name="Text Box 42"/>
            <p:cNvSpPr txBox="1">
              <a:spLocks noChangeArrowheads="1"/>
            </p:cNvSpPr>
            <p:nvPr/>
          </p:nvSpPr>
          <p:spPr bwMode="auto">
            <a:xfrm>
              <a:off x="1344" y="1248"/>
              <a:ext cx="298" cy="40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 type="none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chemeClr val="hlink"/>
                  </a:solidFill>
                </a:rPr>
                <a:t>k</a:t>
              </a:r>
              <a:endParaRPr lang="ru-RU" sz="3600" b="1" i="1">
                <a:solidFill>
                  <a:schemeClr val="hlink"/>
                </a:solidFill>
              </a:endParaRPr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1344" y="1584"/>
              <a:ext cx="298" cy="40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 type="none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chemeClr val="hlink"/>
                  </a:solidFill>
                </a:rPr>
                <a:t>x</a:t>
              </a:r>
              <a:endParaRPr lang="ru-RU" sz="3600" b="1" i="1">
                <a:solidFill>
                  <a:schemeClr val="hlink"/>
                </a:solidFill>
              </a:endParaRPr>
            </a:p>
          </p:txBody>
        </p:sp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1344" y="1632"/>
              <a:ext cx="24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09600" y="2438400"/>
            <a:ext cx="3276600" cy="1174750"/>
            <a:chOff x="720" y="1248"/>
            <a:chExt cx="2064" cy="740"/>
          </a:xfrm>
        </p:grpSpPr>
        <p:sp>
          <p:nvSpPr>
            <p:cNvPr id="30767" name="Text Box 47"/>
            <p:cNvSpPr txBox="1">
              <a:spLocks noChangeArrowheads="1"/>
            </p:cNvSpPr>
            <p:nvPr/>
          </p:nvSpPr>
          <p:spPr bwMode="auto">
            <a:xfrm>
              <a:off x="720" y="1392"/>
              <a:ext cx="2064" cy="44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 type="none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i="1">
                  <a:solidFill>
                    <a:schemeClr val="folHlink"/>
                  </a:solidFill>
                </a:rPr>
                <a:t>y =</a:t>
              </a:r>
              <a:r>
                <a:rPr lang="en-US" sz="3600" b="1" i="1">
                  <a:solidFill>
                    <a:schemeClr val="folHlink"/>
                  </a:solidFill>
                </a:rPr>
                <a:t>      , k &lt; 0</a:t>
              </a:r>
              <a:endParaRPr lang="ru-RU" sz="3600" b="1" i="1">
                <a:solidFill>
                  <a:schemeClr val="folHlink"/>
                </a:solidFill>
              </a:endParaRPr>
            </a:p>
          </p:txBody>
        </p:sp>
        <p:sp>
          <p:nvSpPr>
            <p:cNvPr id="30768" name="Text Box 48"/>
            <p:cNvSpPr txBox="1">
              <a:spLocks noChangeArrowheads="1"/>
            </p:cNvSpPr>
            <p:nvPr/>
          </p:nvSpPr>
          <p:spPr bwMode="auto">
            <a:xfrm>
              <a:off x="1344" y="1248"/>
              <a:ext cx="298" cy="40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 type="none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chemeClr val="folHlink"/>
                  </a:solidFill>
                </a:rPr>
                <a:t>k</a:t>
              </a:r>
              <a:endParaRPr lang="ru-RU" sz="3600" b="1" i="1">
                <a:solidFill>
                  <a:schemeClr val="folHlink"/>
                </a:solidFill>
              </a:endParaRPr>
            </a:p>
          </p:txBody>
        </p:sp>
        <p:sp>
          <p:nvSpPr>
            <p:cNvPr id="30769" name="Text Box 49"/>
            <p:cNvSpPr txBox="1">
              <a:spLocks noChangeArrowheads="1"/>
            </p:cNvSpPr>
            <p:nvPr/>
          </p:nvSpPr>
          <p:spPr bwMode="auto">
            <a:xfrm>
              <a:off x="1344" y="1584"/>
              <a:ext cx="298" cy="40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 type="none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chemeClr val="folHlink"/>
                  </a:solidFill>
                </a:rPr>
                <a:t>x</a:t>
              </a:r>
              <a:endParaRPr lang="ru-RU" sz="3600" b="1" i="1">
                <a:solidFill>
                  <a:schemeClr val="folHlink"/>
                </a:solidFill>
              </a:endParaRPr>
            </a:p>
          </p:txBody>
        </p:sp>
        <p:sp>
          <p:nvSpPr>
            <p:cNvPr id="30770" name="Line 50"/>
            <p:cNvSpPr>
              <a:spLocks noChangeShapeType="1"/>
            </p:cNvSpPr>
            <p:nvPr/>
          </p:nvSpPr>
          <p:spPr bwMode="auto">
            <a:xfrm>
              <a:off x="1344" y="1632"/>
              <a:ext cx="24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3066</TotalTime>
  <Words>1402</Words>
  <Application>Microsoft Office PowerPoint</Application>
  <PresentationFormat>Экран (4:3)</PresentationFormat>
  <Paragraphs>250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Палитра</vt:lpstr>
      <vt:lpstr>Формула</vt:lpstr>
      <vt:lpstr>Функции и их графики</vt:lpstr>
      <vt:lpstr>Презентация PowerPoint</vt:lpstr>
      <vt:lpstr>Когда появилась функция?</vt:lpstr>
      <vt:lpstr>Что такое функция? </vt:lpstr>
      <vt:lpstr>Функция задается:</vt:lpstr>
      <vt:lpstr>  Линейная функция.  </vt:lpstr>
      <vt:lpstr>Линейная функция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  Свойства функций вида  y =x²,y =x^3. </vt:lpstr>
      <vt:lpstr>Функция вида y =√x</vt:lpstr>
      <vt:lpstr>  Свойства функции y =√x </vt:lpstr>
      <vt:lpstr>Функция вида y = |x|</vt:lpstr>
      <vt:lpstr>Свойства функции y = |x|</vt:lpstr>
      <vt:lpstr>Пример решения задания из ОГЭ.</vt:lpstr>
      <vt:lpstr>Презентация PowerPoint</vt:lpstr>
      <vt:lpstr>Презентация PowerPoint</vt:lpstr>
      <vt:lpstr>Виды функций:</vt:lpstr>
      <vt:lpstr>Применение функций в разных областях.</vt:lpstr>
      <vt:lpstr>Выводы.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Андрей Базлов</dc:creator>
  <cp:lastModifiedBy>Ирина</cp:lastModifiedBy>
  <cp:revision>100</cp:revision>
  <cp:lastPrinted>1601-01-01T00:00:00Z</cp:lastPrinted>
  <dcterms:created xsi:type="dcterms:W3CDTF">1601-01-01T00:00:00Z</dcterms:created>
  <dcterms:modified xsi:type="dcterms:W3CDTF">2023-08-15T09:18:33Z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