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4" autoAdjust="0"/>
  </p:normalViewPr>
  <p:slideViewPr>
    <p:cSldViewPr>
      <p:cViewPr varScale="1">
        <p:scale>
          <a:sx n="37" d="100"/>
          <a:sy n="37" d="100"/>
        </p:scale>
        <p:origin x="10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DA1DE-0488-41C4-A123-DC71C4FF35C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6B923-5C06-4540-BB24-937C15B97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923-5C06-4540-BB24-937C15B97C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923-5C06-4540-BB24-937C15B97C2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923-5C06-4540-BB24-937C15B97C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CFE8-A689-4036-8E2A-12156CA5F3D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C02F5-CFCE-4F4F-9CFC-DF18E1FC9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1e87ac8afcdeda00db4129bb8f3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6012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476672"/>
            <a:ext cx="4788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Мастер -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</a:t>
            </a:r>
            <a:r>
              <a:rPr lang="en-US" sz="54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772816"/>
            <a:ext cx="42839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 развитию </a:t>
            </a:r>
          </a:p>
          <a:p>
            <a:pPr algn="ctr"/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3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реативного</a:t>
            </a:r>
            <a:endParaRPr lang="ru-RU" sz="32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мышления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3645024"/>
            <a:ext cx="4464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«Творческая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кругосветка»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3" y="1052736"/>
            <a:ext cx="8248401" cy="541950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 i="1" dirty="0" smtClean="0">
                <a:solidFill>
                  <a:srgbClr val="E515CC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4400" b="1" i="1" dirty="0" smtClean="0">
                <a:solidFill>
                  <a:srgbClr val="FF9933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прилагательных (признаки понятия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глагола (действия, связанные с      понятием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предложение, отражающее суть понятия</a:t>
            </a:r>
          </a:p>
          <a:p>
            <a:pPr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4400" b="1" dirty="0" smtClean="0">
                <a:solidFill>
                  <a:srgbClr val="F808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любое слово, отражающее общую суть стиха 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-fotki.yandex.ru/get/5304/101507091.22b/0_889e7_f875d8b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75780" flipV="1">
            <a:off x="6947896" y="253914"/>
            <a:ext cx="2018556" cy="236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776"/>
          </a:xfrm>
          <a:prstGeom prst="rect">
            <a:avLst/>
          </a:prstGeom>
          <a:noFill/>
        </p:spPr>
      </p:pic>
      <p:sp>
        <p:nvSpPr>
          <p:cNvPr id="21507" name="Содержимое 5"/>
          <p:cNvSpPr>
            <a:spLocks noGrp="1"/>
          </p:cNvSpPr>
          <p:nvPr>
            <p:ph idx="4294967295"/>
          </p:nvPr>
        </p:nvSpPr>
        <p:spPr>
          <a:xfrm>
            <a:off x="5004049" y="620688"/>
            <a:ext cx="3816424" cy="6094436"/>
          </a:xfrm>
        </p:spPr>
        <p:txBody>
          <a:bodyPr>
            <a:normAutofit/>
          </a:bodyPr>
          <a:lstStyle/>
          <a:p>
            <a:endParaRPr lang="ru-RU" sz="3100" dirty="0" smtClean="0">
              <a:solidFill>
                <a:srgbClr val="F808D6"/>
              </a:solidFill>
            </a:endParaRPr>
          </a:p>
          <a:p>
            <a:r>
              <a:rPr lang="ru-RU" b="1" i="1" dirty="0" smtClean="0">
                <a:solidFill>
                  <a:srgbClr val="F808D6"/>
                </a:solidFill>
              </a:rPr>
              <a:t>Творчество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Загадачное, интересное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Рисовали, играли, общались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Учились разнообразить свою жизнь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Оригинально</a:t>
            </a:r>
          </a:p>
          <a:p>
            <a:endParaRPr lang="ru-RU" sz="3100" dirty="0" smtClean="0"/>
          </a:p>
          <a:p>
            <a:pPr>
              <a:buFont typeface="Arial" charset="0"/>
              <a:buNone/>
            </a:pPr>
            <a:endParaRPr lang="ru-RU" sz="3100" dirty="0" smtClean="0"/>
          </a:p>
        </p:txBody>
      </p:sp>
      <p:pic>
        <p:nvPicPr>
          <p:cNvPr id="26626" name="Picture 2" descr="http://open.az/uploads/posts/2009-08/1249712902_mystical_fantasy_paintings_kb_wall_josep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7"/>
            <a:ext cx="4608512" cy="6408713"/>
          </a:xfrm>
          <a:prstGeom prst="rect">
            <a:avLst/>
          </a:prstGeom>
          <a:noFill/>
        </p:spPr>
      </p:pic>
      <p:pic>
        <p:nvPicPr>
          <p:cNvPr id="7" name="Picture 2" descr="http://img-fotki.yandex.ru/get/5304/101507091.22b/0_889e7_f875d8b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75780" flipV="1">
            <a:off x="7138342" y="-74395"/>
            <a:ext cx="1916044" cy="224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11.privet.ru/lr/082f7a391967f0e202c219ec007775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743"/>
            <a:ext cx="9226663" cy="69327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05264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Творческих успехов!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0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средство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передвижения выберите?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80757772_0_7809b_4274cd26_XLjpg.png"/>
          <p:cNvPicPr>
            <a:picLocks noChangeAspect="1"/>
          </p:cNvPicPr>
          <p:nvPr/>
        </p:nvPicPr>
        <p:blipFill>
          <a:blip r:embed="rId3" cstate="print"/>
          <a:srcRect r="72837" b="76897"/>
          <a:stretch>
            <a:fillRect/>
          </a:stretch>
        </p:blipFill>
        <p:spPr>
          <a:xfrm>
            <a:off x="0" y="0"/>
            <a:ext cx="2483768" cy="1584176"/>
          </a:xfrm>
          <a:prstGeom prst="rect">
            <a:avLst/>
          </a:prstGeom>
        </p:spPr>
      </p:pic>
      <p:pic>
        <p:nvPicPr>
          <p:cNvPr id="7" name="Рисунок 6" descr="80757772_0_7809b_4274cd26_XLjpg.png"/>
          <p:cNvPicPr>
            <a:picLocks noChangeAspect="1"/>
          </p:cNvPicPr>
          <p:nvPr/>
        </p:nvPicPr>
        <p:blipFill>
          <a:blip r:embed="rId3" cstate="print"/>
          <a:srcRect t="49095" r="70566" b="24797"/>
          <a:stretch>
            <a:fillRect/>
          </a:stretch>
        </p:blipFill>
        <p:spPr>
          <a:xfrm>
            <a:off x="0" y="4941168"/>
            <a:ext cx="2691408" cy="1916832"/>
          </a:xfrm>
          <a:prstGeom prst="rect">
            <a:avLst/>
          </a:prstGeom>
        </p:spPr>
      </p:pic>
      <p:pic>
        <p:nvPicPr>
          <p:cNvPr id="8" name="Рисунок 7" descr="80757772_0_7809b_4274cd26_XLjpg.png"/>
          <p:cNvPicPr>
            <a:picLocks noChangeAspect="1"/>
          </p:cNvPicPr>
          <p:nvPr/>
        </p:nvPicPr>
        <p:blipFill>
          <a:blip r:embed="rId3" cstate="print"/>
          <a:srcRect l="25496" t="-2222" r="47729" b="75969"/>
          <a:stretch>
            <a:fillRect/>
          </a:stretch>
        </p:blipFill>
        <p:spPr>
          <a:xfrm>
            <a:off x="-252536" y="2420888"/>
            <a:ext cx="2448272" cy="1800200"/>
          </a:xfrm>
          <a:prstGeom prst="rect">
            <a:avLst/>
          </a:prstGeom>
        </p:spPr>
      </p:pic>
      <p:pic>
        <p:nvPicPr>
          <p:cNvPr id="9" name="Рисунок 8" descr="80757772_0_7809b_4274cd26_XLjpg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47638" t="1050" r="20075" b="78998"/>
          <a:stretch>
            <a:fillRect/>
          </a:stretch>
        </p:blipFill>
        <p:spPr>
          <a:xfrm>
            <a:off x="6191672" y="2708920"/>
            <a:ext cx="2952328" cy="1368152"/>
          </a:xfrm>
          <a:prstGeom prst="rect">
            <a:avLst/>
          </a:prstGeom>
        </p:spPr>
      </p:pic>
      <p:pic>
        <p:nvPicPr>
          <p:cNvPr id="10" name="Рисунок 9" descr="80757772_0_7809b_4274cd26_XLjpg.png"/>
          <p:cNvPicPr>
            <a:picLocks noChangeAspect="1"/>
          </p:cNvPicPr>
          <p:nvPr/>
        </p:nvPicPr>
        <p:blipFill>
          <a:blip r:embed="rId3" cstate="print"/>
          <a:srcRect l="79833" t="-1172" b="80170"/>
          <a:stretch>
            <a:fillRect/>
          </a:stretch>
        </p:blipFill>
        <p:spPr>
          <a:xfrm>
            <a:off x="2915816" y="5057799"/>
            <a:ext cx="2592288" cy="2024483"/>
          </a:xfrm>
          <a:prstGeom prst="rect">
            <a:avLst/>
          </a:prstGeom>
        </p:spPr>
      </p:pic>
      <p:pic>
        <p:nvPicPr>
          <p:cNvPr id="11" name="Рисунок 10" descr="80757772_0_7809b_4274cd26_XLjpg.png"/>
          <p:cNvPicPr>
            <a:picLocks noChangeAspect="1"/>
          </p:cNvPicPr>
          <p:nvPr/>
        </p:nvPicPr>
        <p:blipFill>
          <a:blip r:embed="rId3" cstate="print"/>
          <a:srcRect l="27071" t="50283" r="47729" b="24797"/>
          <a:stretch>
            <a:fillRect/>
          </a:stretch>
        </p:blipFill>
        <p:spPr>
          <a:xfrm>
            <a:off x="6660232" y="4941168"/>
            <a:ext cx="2304256" cy="1708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5656" y="1484784"/>
            <a:ext cx="66247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Задание №1.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Продемонстрируйте всей командой выбранный вами вид транспорта в движении.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Психологический смысл упражнения: 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сплочение коллектива, ломка пространственных барьеров между участниками;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развитие навыков экспрессии и генерации идей в условиях командной работы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034" name="AutoShape 10" descr="http://us.123rf.com/400wm/400/400/lordalea/lordalea1207/lordalea120700007/14583405-blue-rocket-ship-vector-cartoon-illustra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29432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uchni.com.ua/pars_docs/refs/28/27637/27637_html_meb1f3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947" y="-171400"/>
            <a:ext cx="2438053" cy="193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53489" cy="6858000"/>
          </a:xfrm>
          <a:prstGeom prst="rect">
            <a:avLst/>
          </a:prstGeom>
          <a:noFill/>
        </p:spPr>
      </p:pic>
      <p:pic>
        <p:nvPicPr>
          <p:cNvPr id="15364" name="Picture 4" descr="http://www.design.kg/uploads/monthly_12_2011/post-5-13240455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781175" cy="2390775"/>
          </a:xfrm>
          <a:prstGeom prst="rect">
            <a:avLst/>
          </a:prstGeom>
          <a:noFill/>
        </p:spPr>
      </p:pic>
      <p:pic>
        <p:nvPicPr>
          <p:cNvPr id="15368" name="Picture 8" descr="http://dsh-prod.s3.amazonaws.com/uploads/pin/180edacda800db716eb8d8dac281fc22957b17b3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328930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260649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Эдвард де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Боно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– британский психолог, эксперт в области развития творческих способностей, основоположник теории латерального мышления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234888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     Латеральное мышление –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852936"/>
            <a:ext cx="5760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это мышление, смещенное (перенаправленное) относительно традиционного мышления, и оно должно приводить к созданию нового, исходя из известного.</a:t>
            </a:r>
          </a:p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Методика развития :</a:t>
            </a:r>
          </a:p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Выбор фокуса, т.е. выбор идеи, от которой  надо оттолкнуться, и направления творческого поиска.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Разрыв-смещение, нарушающий логику  первичной идеи.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Установление связи: в новом найти логичное.</a:t>
            </a:r>
          </a:p>
          <a:p>
            <a:pPr marL="342900" indent="-342900">
              <a:buAutoNum type="arabicPeriod"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7"/>
            <a:ext cx="86044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Задание №2.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Создайте промежуточные звенья в цепочке 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ассоциаций, подобрав такие слова, которые были бы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попарно логически связаны между собой, а все вместе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связали  бы и изначально данные понятия.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Например:      калькулятор  - спички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Возможное решение: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Калькулятор-электроника-электричество-замыкание-пожар-спички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А теперь поразмышляйте сами: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ТВОРЧЕСТВО – ПЕПСИ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Психологический смысл упражнения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тренировка ассоциативного мышления;</a:t>
            </a:r>
          </a:p>
          <a:p>
            <a:pPr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поиск неожиданных взаимосвязей предметов, явлений, понятий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youloveit.ru/uploads/gallery/main/185/youloveit_ru_ninya_creat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0"/>
            <a:ext cx="2267744" cy="259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wallpaperstock.net:81/westminster-wallpapers_27107_852x48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77537"/>
          <a:stretch>
            <a:fillRect/>
          </a:stretch>
        </p:blipFill>
        <p:spPr bwMode="auto">
          <a:xfrm>
            <a:off x="7092280" y="0"/>
            <a:ext cx="2072346" cy="6858000"/>
          </a:xfrm>
          <a:prstGeom prst="rect">
            <a:avLst/>
          </a:prstGeom>
          <a:noFill/>
        </p:spPr>
      </p:pic>
      <p:pic>
        <p:nvPicPr>
          <p:cNvPr id="2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47667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88640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Задание №3:«Формализм в искусстве».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Используя  только «геометрический язык» и слова-ориентиры( выше, ниже и т.д.) передать остальным участникам, что изображено на картине с несложным сюжетом. Задача остальных – воспроизвести рисунок, включив воображение.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051720" y="2966234"/>
            <a:ext cx="43204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Психологический смысл упражнения: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моделируется ситуация, когда искусственно сужается канал передачи информации с помощью слов, и тому, кто рассказывает, приходится подбирать нетривиальные ассоциации, а тому, кто рисует, - действовать в ситуации с высокой степенью неопределенности, пытаясь при этом реконструировать позицию партнера. Упражнение способствует развитию как </a:t>
            </a:r>
            <a:r>
              <a:rPr kumimoji="0" lang="ru-RU" b="1" i="1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креативности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так и навыков взаимопонимания.</a:t>
            </a:r>
            <a:endParaRPr kumimoji="0" lang="ru-RU" b="1" i="1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http://im3.turbina.ru/photos.4/7/3/9/2/2/1822937/big.photo/Natsionalnaya-galereya-.jpg"/>
          <p:cNvPicPr>
            <a:picLocks noChangeAspect="1" noChangeArrowheads="1"/>
          </p:cNvPicPr>
          <p:nvPr/>
        </p:nvPicPr>
        <p:blipFill>
          <a:blip r:embed="rId5" cstate="print"/>
          <a:srcRect r="56836"/>
          <a:stretch>
            <a:fillRect/>
          </a:stretch>
        </p:blipFill>
        <p:spPr bwMode="auto">
          <a:xfrm>
            <a:off x="6372200" y="0"/>
            <a:ext cx="2771800" cy="685800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6660232" y="4077072"/>
            <a:ext cx="2160240" cy="2376264"/>
          </a:xfrm>
          <a:prstGeom prst="roundRect">
            <a:avLst>
              <a:gd name="adj" fmla="val 2759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07707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Лондонская Национальная галерея –музей, содержащий более 2000 образцов западноевропейской живописи XIII — начала XX века.  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41" name="Picture 17" descr="http://www.v3wall.com/wallpaper/medium/1008/medium_201008041001065597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4"/>
            <a:ext cx="1907704" cy="1577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5" name="Picture 21" descr="http://www.web.iran-forum.ir/uploads/posts/2012-02/1328846795_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1939029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7" name="Picture 23" descr="http://kolyan.net/uploads/posts/2011-06/1306996154_national_gallery_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1959190" cy="1450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51" name="Picture 27" descr="http://hq-wall.net/i/med_thumb/01/02/The_Seine_At_Asnieres,_Renoir,_1878_-_1600x1200_-_ID_7537.jpg"/>
          <p:cNvPicPr>
            <a:picLocks noChangeAspect="1" noChangeArrowheads="1"/>
          </p:cNvPicPr>
          <p:nvPr/>
        </p:nvPicPr>
        <p:blipFill>
          <a:blip r:embed="rId9" cstate="print"/>
          <a:srcRect t="5827" b="6401"/>
          <a:stretch>
            <a:fillRect/>
          </a:stretch>
        </p:blipFill>
        <p:spPr bwMode="auto">
          <a:xfrm>
            <a:off x="0" y="1916832"/>
            <a:ext cx="1952849" cy="1283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61156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Giovanni</a:t>
            </a:r>
            <a:endParaRPr lang="ru-RU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581128"/>
            <a:ext cx="205172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i="1" dirty="0" smtClean="0">
                <a:solidFill>
                  <a:schemeClr val="bg1">
                    <a:lumMod val="75000"/>
                  </a:schemeClr>
                </a:solidFill>
              </a:rPr>
              <a:t>Willem van de </a:t>
            </a:r>
            <a:r>
              <a:rPr lang="en-US" sz="1700" b="1" i="1" dirty="0" err="1" smtClean="0">
                <a:solidFill>
                  <a:schemeClr val="bg1">
                    <a:lumMod val="75000"/>
                  </a:schemeClr>
                </a:solidFill>
              </a:rPr>
              <a:t>Velde</a:t>
            </a:r>
            <a:r>
              <a:rPr lang="en-US" sz="17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17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80528" y="2924944"/>
            <a:ext cx="2304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i="1" dirty="0" smtClean="0"/>
              <a:t>  Pierre-</a:t>
            </a:r>
            <a:r>
              <a:rPr lang="en-US" sz="1700" b="1" i="1" dirty="0" err="1" smtClean="0"/>
              <a:t>Auguste</a:t>
            </a:r>
            <a:r>
              <a:rPr lang="en-US" sz="1700" b="1" i="1" dirty="0" smtClean="0"/>
              <a:t> Renoir</a:t>
            </a:r>
            <a:endParaRPr lang="ru-RU" sz="17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9552" y="1412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85000"/>
                  </a:schemeClr>
                </a:solidFill>
              </a:rPr>
              <a:t>Sassoferrato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 r="2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apple-iphone.net.ru/_ph/24/2/397023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6858000"/>
          </a:xfrm>
          <a:prstGeom prst="rect">
            <a:avLst/>
          </a:prstGeom>
          <a:noFill/>
        </p:spPr>
      </p:pic>
      <p:pic>
        <p:nvPicPr>
          <p:cNvPr id="20484" name="Picture 4" descr="http://kellogthoughts.com/wp-content/uploads/2013/03/U.S.-Fl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1621777" cy="18534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Друдлы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– это изобретение американского автора-юмориста Роджера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Прайса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креативного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продюсера Леонарда Стерна, в 1950-х годах Название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droodle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происходит из комбинации трех слов "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doodle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" (каракули), "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drawing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" (рисунок) и "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riddle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" (загадка). Само название изобретения отражает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креативное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мышление своих авторов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86" name="Picture 6" descr="&amp;Dcy;&amp;rcy;&amp;ucy;&amp;dcy;&amp;l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301208"/>
            <a:ext cx="1152508" cy="10747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306896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Задание №4. Что изображают эти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друдлы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Задача: развитие  воображения и творческого мышления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88" name="Picture 8" descr="&amp;Dcy;&amp;rcy;&amp;ucy;&amp;dcy;&amp;lcy;&amp;y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1533178" cy="8839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63688" y="3933056"/>
            <a:ext cx="460851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нижняя правая часть британского флага,</a:t>
            </a:r>
          </a:p>
          <a:p>
            <a:pPr>
              <a:buFont typeface="Wingdings" pitchFamily="2" charset="2"/>
              <a:buChar char="ü"/>
            </a:pP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корабль с айсбергом,</a:t>
            </a:r>
          </a:p>
          <a:p>
            <a:pPr>
              <a:buFont typeface="Wingdings" pitchFamily="2" charset="2"/>
              <a:buChar char="ü"/>
            </a:pP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курок револьвера...</a:t>
            </a:r>
            <a:endParaRPr lang="ru-RU" sz="17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90" name="Picture 10" descr="&amp;Dcy;&amp;rcy;&amp;ucy;&amp;dcy;&amp;l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445224"/>
            <a:ext cx="1964085" cy="988846"/>
          </a:xfrm>
          <a:prstGeom prst="rect">
            <a:avLst/>
          </a:prstGeom>
          <a:noFill/>
        </p:spPr>
      </p:pic>
      <p:pic>
        <p:nvPicPr>
          <p:cNvPr id="20492" name="Picture 12" descr="&amp;Dcy;&amp;rcy;&amp;ucy;&amp;dcy;&amp;lcy;&amp;y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156124"/>
            <a:ext cx="1508194" cy="1485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 r="2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05555" y="260648"/>
            <a:ext cx="9355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изображено на этих фото?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8" name="Picture 4" descr="C:\Users\User\Desktop\фотозагадк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76970"/>
            <a:ext cx="4032448" cy="2426510"/>
          </a:xfrm>
          <a:prstGeom prst="rect">
            <a:avLst/>
          </a:prstGeom>
          <a:noFill/>
        </p:spPr>
      </p:pic>
      <p:pic>
        <p:nvPicPr>
          <p:cNvPr id="21509" name="Picture 5" descr="C:\Users\User\Desktop\фотозагадки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7"/>
            <a:ext cx="3960440" cy="2376265"/>
          </a:xfrm>
          <a:prstGeom prst="rect">
            <a:avLst/>
          </a:prstGeom>
          <a:noFill/>
        </p:spPr>
      </p:pic>
      <p:pic>
        <p:nvPicPr>
          <p:cNvPr id="21511" name="Picture 7" descr="C:\Users\User\Desktop\фотозагадки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3868013" cy="2376264"/>
          </a:xfrm>
          <a:prstGeom prst="rect">
            <a:avLst/>
          </a:prstGeom>
          <a:noFill/>
        </p:spPr>
      </p:pic>
      <p:pic>
        <p:nvPicPr>
          <p:cNvPr id="21512" name="Picture 8" descr="C:\Users\User\Desktop\фотозагадки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33108"/>
            <a:ext cx="4104456" cy="2355931"/>
          </a:xfrm>
          <a:prstGeom prst="rect">
            <a:avLst/>
          </a:prstGeom>
          <a:noFill/>
        </p:spPr>
      </p:pic>
      <p:pic>
        <p:nvPicPr>
          <p:cNvPr id="21514" name="Picture 10" descr="http://images.trulia.com/blogimg/2/9/9/d/95262_1280157635839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221088"/>
            <a:ext cx="1525342" cy="2376264"/>
          </a:xfrm>
          <a:prstGeom prst="rect">
            <a:avLst/>
          </a:prstGeom>
          <a:noFill/>
        </p:spPr>
      </p:pic>
      <p:pic>
        <p:nvPicPr>
          <p:cNvPr id="18" name="Picture 10" descr="http://images.trulia.com/blogimg/2/9/9/d/95262_1280157635839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412776"/>
            <a:ext cx="1526732" cy="2376263"/>
          </a:xfrm>
          <a:prstGeom prst="rect">
            <a:avLst/>
          </a:prstGeom>
          <a:noFill/>
        </p:spPr>
      </p:pic>
      <p:pic>
        <p:nvPicPr>
          <p:cNvPr id="19" name="Picture 10" descr="http://images.trulia.com/blogimg/2/9/9/d/95262_1280157635839_o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3808" y="1412777"/>
            <a:ext cx="1525342" cy="2376263"/>
          </a:xfrm>
          <a:prstGeom prst="rect">
            <a:avLst/>
          </a:prstGeom>
          <a:noFill/>
        </p:spPr>
      </p:pic>
      <p:pic>
        <p:nvPicPr>
          <p:cNvPr id="20" name="Picture 10" descr="http://images.trulia.com/blogimg/2/9/9/d/95262_1280157635839_o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4149080"/>
            <a:ext cx="152534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377296_149.jp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415"/>
          <a:stretch>
            <a:fillRect/>
          </a:stretch>
        </p:blipFill>
        <p:spPr>
          <a:xfrm flipH="1">
            <a:off x="-468560" y="0"/>
            <a:ext cx="8352928" cy="7029400"/>
          </a:xfrm>
          <a:prstGeom prst="rect">
            <a:avLst/>
          </a:prstGeom>
        </p:spPr>
      </p:pic>
      <p:pic>
        <p:nvPicPr>
          <p:cNvPr id="4" name="Рисунок 3" descr="96928030_large_4646070_y_2979f714.jpg"/>
          <p:cNvPicPr>
            <a:picLocks noChangeAspect="1"/>
          </p:cNvPicPr>
          <p:nvPr/>
        </p:nvPicPr>
        <p:blipFill>
          <a:blip r:embed="rId4" cstate="print"/>
          <a:srcRect l="37510" t="-2828"/>
          <a:stretch>
            <a:fillRect/>
          </a:stretch>
        </p:blipFill>
        <p:spPr>
          <a:xfrm>
            <a:off x="6444208" y="-243408"/>
            <a:ext cx="2699792" cy="7272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620688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Задание №5.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Японская головоломка.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Разрежьте крест на четыре равные части и сложите из них квадрат. При этом высота и ширина квадрата должны     быть такими же, как высота и ширина креста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14908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Задача: развитие   пространственного      мышления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776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-214313" y="214313"/>
            <a:ext cx="9572626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 Написание  СИНКВЕЙНА</a:t>
            </a:r>
          </a:p>
        </p:txBody>
      </p:sp>
      <p:sp>
        <p:nvSpPr>
          <p:cNvPr id="20483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208912" cy="4471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2800" b="1" dirty="0" err="1" smtClean="0"/>
              <a:t>Синквейн</a:t>
            </a:r>
            <a:r>
              <a:rPr lang="ru-RU" sz="2800" dirty="0" smtClean="0"/>
              <a:t> (от фр. </a:t>
            </a:r>
            <a:r>
              <a:rPr lang="ru-RU" sz="2800" dirty="0" err="1" smtClean="0"/>
              <a:t>cinquains</a:t>
            </a:r>
            <a:r>
              <a:rPr lang="ru-RU" sz="2800" dirty="0" smtClean="0"/>
              <a:t>, англ. </a:t>
            </a:r>
            <a:r>
              <a:rPr lang="ru-RU" sz="2800" dirty="0" err="1" smtClean="0"/>
              <a:t>cinquain</a:t>
            </a:r>
            <a:r>
              <a:rPr lang="ru-RU" sz="2800" dirty="0" smtClean="0"/>
              <a:t>) — </a:t>
            </a:r>
            <a:r>
              <a:rPr lang="ru-RU" sz="2800" dirty="0" err="1" smtClean="0">
                <a:solidFill>
                  <a:srgbClr val="E515CC"/>
                </a:solidFill>
              </a:rPr>
              <a:t>пятистрочная</a:t>
            </a:r>
            <a:r>
              <a:rPr lang="ru-RU" sz="2800" dirty="0" smtClean="0">
                <a:solidFill>
                  <a:srgbClr val="E515CC"/>
                </a:solidFill>
              </a:rPr>
              <a:t> стихотворная форма</a:t>
            </a:r>
            <a:r>
              <a:rPr lang="ru-RU" sz="2800" dirty="0" smtClean="0"/>
              <a:t>, возникшая в США в начале XX века под влиянием японской поэзии.  </a:t>
            </a:r>
            <a:r>
              <a:rPr lang="ru-RU" sz="2800" dirty="0" err="1" smtClean="0"/>
              <a:t>Синквейн</a:t>
            </a:r>
            <a:r>
              <a:rPr lang="ru-RU" sz="2800" dirty="0" smtClean="0"/>
              <a:t>  пишется по определенным правилам. </a:t>
            </a:r>
          </a:p>
          <a:p>
            <a:pPr algn="just"/>
            <a:endParaRPr lang="ru-RU" sz="2800" dirty="0" smtClean="0"/>
          </a:p>
          <a:p>
            <a:pPr algn="just" eaLnBrk="1" hangingPunct="1"/>
            <a:r>
              <a:rPr lang="ru-RU" sz="2800" dirty="0" smtClean="0"/>
              <a:t>Написание </a:t>
            </a:r>
            <a:r>
              <a:rPr lang="ru-RU" sz="2800" dirty="0" err="1" smtClean="0"/>
              <a:t>синквейна</a:t>
            </a:r>
            <a:r>
              <a:rPr lang="ru-RU" sz="2800" dirty="0" smtClean="0"/>
              <a:t> — это </a:t>
            </a:r>
            <a:r>
              <a:rPr lang="ru-RU" sz="2800" dirty="0" smtClean="0">
                <a:solidFill>
                  <a:srgbClr val="F808D6"/>
                </a:solidFill>
              </a:rPr>
              <a:t>рефлексивное осмысление </a:t>
            </a:r>
            <a:r>
              <a:rPr lang="ru-RU" sz="2800" dirty="0" smtClean="0"/>
              <a:t>накопленной информации, </a:t>
            </a:r>
            <a:r>
              <a:rPr lang="ru-RU" sz="2800" dirty="0" smtClean="0">
                <a:solidFill>
                  <a:srgbClr val="F808D6"/>
                </a:solidFill>
              </a:rPr>
              <a:t>форма свободного творчества </a:t>
            </a:r>
            <a:r>
              <a:rPr lang="ru-RU" sz="2800" dirty="0" smtClean="0"/>
              <a:t>по определенным правилам. Методика </a:t>
            </a:r>
            <a:r>
              <a:rPr lang="ru-RU" sz="2800" dirty="0" err="1" smtClean="0"/>
              <a:t>синквейна</a:t>
            </a:r>
            <a:r>
              <a:rPr lang="ru-RU" sz="2800" dirty="0" smtClean="0"/>
              <a:t> позволяет сформировать четкое представление об определенном понятии, сформулировать свое отношение к нему.</a:t>
            </a:r>
          </a:p>
        </p:txBody>
      </p:sp>
      <p:pic>
        <p:nvPicPr>
          <p:cNvPr id="3074" name="Picture 2" descr="http://img-fotki.yandex.ru/get/5304/101507091.22b/0_889e7_f875d8b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09972">
            <a:off x="7165750" y="4687707"/>
            <a:ext cx="1812007" cy="2124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999</TotalTime>
  <Words>614</Words>
  <Application>Microsoft Office PowerPoint</Application>
  <PresentationFormat>Экран (4:3)</PresentationFormat>
  <Paragraphs>93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Написание  СИНКВЕЙНА</vt:lpstr>
      <vt:lpstr>СИНКВЕЙН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105</cp:revision>
  <dcterms:created xsi:type="dcterms:W3CDTF">2014-02-23T13:11:04Z</dcterms:created>
  <dcterms:modified xsi:type="dcterms:W3CDTF">2022-11-24T17:35:57Z</dcterms:modified>
</cp:coreProperties>
</file>