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26496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599840"/>
            <a:ext cx="26496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599840"/>
            <a:ext cx="26496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26496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966480"/>
            <a:ext cx="26496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966480"/>
            <a:ext cx="26496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26496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599840"/>
            <a:ext cx="26496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599840"/>
            <a:ext cx="26496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26496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3966480"/>
            <a:ext cx="26496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3966480"/>
            <a:ext cx="26496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4200" b="0" strike="noStrike" spc="-1">
                <a:solidFill>
                  <a:srgbClr val="006633"/>
                </a:solidFill>
                <a:latin typeface="Garamond"/>
              </a:rPr>
              <a:t>Click to edit the title text format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669600" lvl="1" indent="-325440">
              <a:spcBef>
                <a:spcPts val="748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022040" lvl="2" indent="-350640"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339560" lvl="3" indent="-315720">
              <a:spcBef>
                <a:spcPts val="748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1680840" lvl="4" indent="-339480">
              <a:spcBef>
                <a:spcPts val="748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1680840" lvl="5" indent="-339480">
              <a:spcBef>
                <a:spcPts val="748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1680840" lvl="6" indent="-339480">
              <a:spcBef>
                <a:spcPts val="748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0" strike="noStrike" spc="-1">
                <a:latin typeface="Garamond"/>
              </a:rPr>
              <a:t>Біловодська ЗОШ І-ІІІ ст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5D91761-AC8C-458A-BA04-96A3CAC9D143}" type="slidenum">
              <a:rPr lang="ru-RU" sz="1200" b="0" strike="noStrike" spc="-1">
                <a:latin typeface="Garamond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380880" y="228600"/>
            <a:ext cx="8229600" cy="609480"/>
          </a:xfrm>
          <a:custGeom>
            <a:avLst/>
            <a:gdLst/>
            <a:ahLst/>
            <a:cxnLst/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7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609480" y="1219320"/>
            <a:ext cx="7925040" cy="914400"/>
          </a:xfrm>
          <a:custGeom>
            <a:avLst/>
            <a:gdLst/>
            <a:ahLst/>
            <a:cxnLst/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Line 2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4200" b="0" strike="noStrike" spc="-1">
                <a:solidFill>
                  <a:srgbClr val="006633"/>
                </a:solidFill>
                <a:latin typeface="Garamond"/>
              </a:rPr>
              <a:t>Click to edit the title text format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669600" lvl="1" indent="-325440">
              <a:spcBef>
                <a:spcPts val="748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022040" lvl="2" indent="-350640"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339560" lvl="3" indent="-315720">
              <a:spcBef>
                <a:spcPts val="748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1680840" lvl="4" indent="-339480">
              <a:spcBef>
                <a:spcPts val="748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1680840" lvl="5" indent="-339480">
              <a:spcBef>
                <a:spcPts val="748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1680840" lvl="6" indent="-339480">
              <a:spcBef>
                <a:spcPts val="748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0" strike="noStrike" spc="-1">
                <a:latin typeface="Garamond"/>
              </a:rPr>
              <a:t>Біловодська ЗОШ І-ІІІ ст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D302D9F-BEAF-404A-94AB-C40EB953AAB7}" type="slidenum">
              <a:rPr lang="ru-RU" sz="1200" b="0" strike="noStrike" spc="-1">
                <a:latin typeface="Garamond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3"/>
          <p:cNvSpPr txBox="1"/>
          <p:nvPr/>
        </p:nvSpPr>
        <p:spPr>
          <a:xfrm>
            <a:off x="914040" y="1523880"/>
            <a:ext cx="7623000" cy="1113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5000" b="1" strike="noStrike" spc="-1">
                <a:solidFill>
                  <a:srgbClr val="B40000"/>
                </a:solidFill>
                <a:latin typeface="Garamond"/>
              </a:rPr>
              <a:t>Презентация урока</a:t>
            </a:r>
            <a:endParaRPr lang="en-US" sz="50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89" name="TextShape 4"/>
          <p:cNvSpPr txBox="1"/>
          <p:nvPr/>
        </p:nvSpPr>
        <p:spPr>
          <a:xfrm>
            <a:off x="539280" y="2708280"/>
            <a:ext cx="8209080" cy="1008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l" rtl="0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 i="1" strike="noStrike" spc="-1">
                <a:solidFill>
                  <a:srgbClr val="000000"/>
                </a:solidFill>
                <a:latin typeface="Arial"/>
              </a:rPr>
              <a:t>Разработка эскиза и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uk-UA" sz="2000" b="1" i="1" strike="noStrike" spc="-1">
                <a:solidFill>
                  <a:srgbClr val="000000"/>
                </a:solidFill>
                <a:latin typeface="Arial"/>
              </a:rPr>
              <a:t>выбор конструкционных материалов.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l" rtl="0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000" b="1" i="1" strike="noStrike" spc="-1">
                <a:solidFill>
                  <a:srgbClr val="000000"/>
                </a:solidFill>
                <a:latin typeface="Arial"/>
              </a:rPr>
              <a:t>Технологический процесс производства проектируемого изделия.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l" rtl="0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Picture 6" descr="C:\Documents and Settings\User\Рабочий стол\images.jpg"/>
          <p:cNvPicPr/>
          <p:nvPr/>
        </p:nvPicPr>
        <p:blipFill>
          <a:blip r:embed="rId2"/>
          <a:stretch/>
        </p:blipFill>
        <p:spPr>
          <a:xfrm rot="289200">
            <a:off x="539280" y="4365720"/>
            <a:ext cx="2629080" cy="174312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7" descr="C:\Documents and Settings\User\Рабочий стол\images (1).jpg"/>
          <p:cNvPicPr/>
          <p:nvPr/>
        </p:nvPicPr>
        <p:blipFill>
          <a:blip r:embed="rId3"/>
          <a:stretch/>
        </p:blipFill>
        <p:spPr>
          <a:xfrm rot="700200">
            <a:off x="6983845" y="733285"/>
            <a:ext cx="1773219" cy="1259112"/>
          </a:xfrm>
          <a:prstGeom prst="rect">
            <a:avLst/>
          </a:prstGeom>
          <a:ln w="0">
            <a:noFill/>
          </a:ln>
        </p:spPr>
      </p:pic>
      <p:sp>
        <p:nvSpPr>
          <p:cNvPr id="10" name="CustomShape 1"/>
          <p:cNvSpPr/>
          <p:nvPr/>
        </p:nvSpPr>
        <p:spPr>
          <a:xfrm>
            <a:off x="6732720" y="6237360"/>
            <a:ext cx="213336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200" b="1" spc="-1" dirty="0">
                <a:solidFill>
                  <a:srgbClr val="000000"/>
                </a:solidFill>
                <a:latin typeface="Garamond"/>
              </a:rPr>
              <a:t>1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6945" y="4483034"/>
            <a:ext cx="55114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Артюшенко Юрий Леонидович, учитель технологии ГОУ ЛНР «Беловодская средняя школа №1»,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высшая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квалификационная категория,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учитель-методист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C75CEBD-6D29-41EC-B587-E6E3642C8A3B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4200" b="1" strike="noStrike" spc="-1">
                <a:solidFill>
                  <a:srgbClr val="B40000"/>
                </a:solidFill>
                <a:latin typeface="Garamond"/>
              </a:rPr>
              <a:t>Эскизный проект</a:t>
            </a:r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457200" y="1599840"/>
            <a:ext cx="8229600" cy="2981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0" strike="noStrike" spc="-1">
                <a:solidFill>
                  <a:srgbClr val="000000"/>
                </a:solidFill>
                <a:latin typeface="Times New Roman"/>
              </a:rPr>
              <a:t>Это окончательное творческое предложение конструктора или дизайнера, полностью отражающее характеристики изделия. Это тоже графическая часть проекта. К графической части также производят ортогональные виды изделия.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Рисунок 188"/>
          <p:cNvPicPr/>
          <p:nvPr/>
        </p:nvPicPr>
        <p:blipFill>
          <a:blip r:embed="rId2"/>
          <a:stretch/>
        </p:blipFill>
        <p:spPr>
          <a:xfrm>
            <a:off x="6443640" y="4076640"/>
            <a:ext cx="2090880" cy="2349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154D156-AD04-4DBD-BF7D-D21706428236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11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468360" y="476280"/>
            <a:ext cx="8229600" cy="3240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100000"/>
              </a:lnSpc>
              <a:spcBef>
                <a:spcPts val="59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Эскизный конструкторский документ</a:t>
            </a:r>
            <a:r>
              <a:rPr lang="uk-UA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– чертеж, выполненный, без соблюдения масштаба и предназначенный для разового использования.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spcBef>
                <a:spcPts val="7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59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Клаузура</a:t>
            </a:r>
            <a:r>
              <a:rPr lang="uk-UA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– графическое изображение возможных вариантов будущих элементов изделия как в общем виде так и с прорисовкой отдельных частей или деталей</a:t>
            </a:r>
            <a:r>
              <a:rPr lang="uk-UA" sz="2400" b="0" strike="noStrike" spc="-1">
                <a:solidFill>
                  <a:srgbClr val="000000"/>
                </a:solidFill>
                <a:latin typeface="Arial"/>
              </a:rPr>
              <a:t>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Picture 6" descr="C:\Documents and Settings\User\Рабочий стол\images (2).jpg"/>
          <p:cNvPicPr/>
          <p:nvPr/>
        </p:nvPicPr>
        <p:blipFill>
          <a:blip r:embed="rId2"/>
          <a:stretch/>
        </p:blipFill>
        <p:spPr>
          <a:xfrm rot="209669">
            <a:off x="4580848" y="3622510"/>
            <a:ext cx="3456000" cy="2279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007DE7F-B6D2-44AC-9AB1-6A0A432B3973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4200" b="0" strike="noStrike" spc="-1">
                <a:solidFill>
                  <a:srgbClr val="B40000"/>
                </a:solidFill>
                <a:latin typeface="Garamond"/>
              </a:rPr>
              <a:t>II. Конструкционные материалы</a:t>
            </a:r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96" name="TextShape 3"/>
          <p:cNvSpPr txBox="1"/>
          <p:nvPr/>
        </p:nvSpPr>
        <p:spPr>
          <a:xfrm>
            <a:off x="539640" y="1125360"/>
            <a:ext cx="8229600" cy="453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0" strike="noStrike" spc="-1">
                <a:solidFill>
                  <a:srgbClr val="000000"/>
                </a:solidFill>
                <a:latin typeface="Times New Roman"/>
              </a:rPr>
              <a:t>Изготовление различных изделий требуют определенных знаний о древесине, ее свойствах, качествах, применении и обработке.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90000"/>
              </a:lnSpc>
              <a:spcBef>
                <a:spcPts val="7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90000"/>
              </a:lnSpc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0" strike="noStrike" spc="-1">
                <a:solidFill>
                  <a:srgbClr val="000000"/>
                </a:solidFill>
                <a:latin typeface="Times New Roman"/>
              </a:rPr>
              <a:t>По степени способности древесины для ее обработки режущим инструментом, с учетом различных характеристик (влажности, изъянов древесины, механических и физических свойств), всю древесину разделяют на мягкую, среднюю и твердую.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90000"/>
              </a:lnSpc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79AA24-C2EA-40E8-B335-42632FE3C59E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13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4200" b="1" strike="noStrike" spc="-1">
                <a:solidFill>
                  <a:srgbClr val="000000"/>
                </a:solidFill>
                <a:latin typeface="Garamond"/>
              </a:rPr>
              <a:t>Физические свойства:</a:t>
            </a:r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200" name="TextShape 3"/>
          <p:cNvSpPr txBox="1"/>
          <p:nvPr/>
        </p:nvSpPr>
        <p:spPr>
          <a:xfrm>
            <a:off x="457200" y="1599840"/>
            <a:ext cx="8229600" cy="3413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1" strike="noStrike" spc="-1">
                <a:solidFill>
                  <a:srgbClr val="000000"/>
                </a:solidFill>
                <a:latin typeface="Times New Roman"/>
              </a:rPr>
              <a:t>Цвет</a:t>
            </a:r>
            <a:r>
              <a:rPr lang="uk-UA" sz="3000" b="0" strike="noStrike" spc="-1">
                <a:solidFill>
                  <a:srgbClr val="000000"/>
                </a:solidFill>
                <a:latin typeface="Times New Roman"/>
              </a:rPr>
              <a:t>– зависит от региона в котором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0" strike="noStrike" spc="-1">
                <a:solidFill>
                  <a:srgbClr val="000000"/>
                </a:solidFill>
                <a:latin typeface="Times New Roman"/>
              </a:rPr>
              <a:t> растет.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1" strike="noStrike" spc="-1">
                <a:solidFill>
                  <a:srgbClr val="000000"/>
                </a:solidFill>
                <a:latin typeface="Times New Roman"/>
              </a:rPr>
              <a:t>Блеск</a:t>
            </a:r>
            <a:r>
              <a:rPr lang="uk-UA" sz="3000" b="0" strike="noStrike" spc="-1">
                <a:solidFill>
                  <a:srgbClr val="000000"/>
                </a:solidFill>
                <a:latin typeface="Times New Roman"/>
              </a:rPr>
              <a:t>– зависит от густоты.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1" strike="noStrike" spc="-1">
                <a:solidFill>
                  <a:srgbClr val="000000"/>
                </a:solidFill>
                <a:latin typeface="Times New Roman"/>
              </a:rPr>
              <a:t>Запах</a:t>
            </a:r>
            <a:r>
              <a:rPr lang="uk-UA" sz="3000" b="0" strike="noStrike" spc="-1">
                <a:solidFill>
                  <a:srgbClr val="000000"/>
                </a:solidFill>
                <a:latin typeface="Times New Roman"/>
              </a:rPr>
              <a:t>– зависит от содержания в ней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0" strike="noStrike" spc="-1">
                <a:solidFill>
                  <a:srgbClr val="000000"/>
                </a:solidFill>
                <a:latin typeface="Times New Roman"/>
              </a:rPr>
              <a:t> смоляных веществ.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spcBef>
                <a:spcPts val="7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8D635B8-6C07-4655-BE14-DAE27E22EDF5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14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4200" b="1" strike="noStrike" spc="-1">
                <a:solidFill>
                  <a:srgbClr val="000000"/>
                </a:solidFill>
                <a:latin typeface="Garamond"/>
              </a:rPr>
              <a:t>Механические свойства:</a:t>
            </a:r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204" name="TextShape 3"/>
          <p:cNvSpPr txBox="1"/>
          <p:nvPr/>
        </p:nvSpPr>
        <p:spPr>
          <a:xfrm>
            <a:off x="611280" y="1341000"/>
            <a:ext cx="7772400" cy="46198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1" strike="noStrike" spc="-1" dirty="0" err="1">
                <a:solidFill>
                  <a:srgbClr val="000000"/>
                </a:solidFill>
                <a:latin typeface="Times New Roman"/>
              </a:rPr>
              <a:t>Твердостью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называется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ее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способность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ограничить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проникновение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нее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другого твердого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тела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1" strike="noStrike" spc="-1" dirty="0" err="1">
                <a:solidFill>
                  <a:srgbClr val="000000"/>
                </a:solidFill>
                <a:latin typeface="Times New Roman"/>
              </a:rPr>
              <a:t>Вместимость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называется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ее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способность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ограничить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разрушение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 smtClean="0">
                <a:solidFill>
                  <a:srgbClr val="000000"/>
                </a:solidFill>
                <a:latin typeface="Times New Roman"/>
              </a:rPr>
              <a:t>под</a:t>
            </a:r>
            <a:r>
              <a:rPr lang="uk-UA" sz="30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 smtClean="0">
                <a:solidFill>
                  <a:srgbClr val="000000"/>
                </a:solidFill>
                <a:latin typeface="Times New Roman"/>
              </a:rPr>
              <a:t>механическими</a:t>
            </a:r>
            <a:r>
              <a:rPr lang="uk-UA" sz="30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усилиям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1" strike="noStrike" spc="-1" dirty="0" err="1">
                <a:solidFill>
                  <a:srgbClr val="000000"/>
                </a:solidFill>
                <a:latin typeface="Times New Roman"/>
              </a:rPr>
              <a:t>Вязкость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свойства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древесины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углублять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механическую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энергию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без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ее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разрушения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при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ушибе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5B99E15-F548-4921-99C3-780084D0CCFB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15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4200" b="1" strike="noStrike" spc="-1">
                <a:solidFill>
                  <a:srgbClr val="000000"/>
                </a:solidFill>
                <a:latin typeface="Garamond"/>
              </a:rPr>
              <a:t>Технологические свойства:</a:t>
            </a:r>
            <a:endParaRPr lang="en-US" sz="42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208" name="TextShape 3"/>
          <p:cNvSpPr txBox="1"/>
          <p:nvPr/>
        </p:nvSpPr>
        <p:spPr>
          <a:xfrm>
            <a:off x="457200" y="1599840"/>
            <a:ext cx="8229600" cy="3413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lnSpcReduction="10000"/>
          </a:bodyPr>
          <a:lstStyle/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1" strike="noStrike" spc="-1">
                <a:solidFill>
                  <a:srgbClr val="000000"/>
                </a:solidFill>
                <a:latin typeface="Times New Roman"/>
              </a:rPr>
              <a:t>Износостойкость</a:t>
            </a:r>
            <a:r>
              <a:rPr lang="uk-UA" sz="3000" b="0" strike="noStrike" spc="-1">
                <a:solidFill>
                  <a:srgbClr val="000000"/>
                </a:solidFill>
                <a:latin typeface="Times New Roman"/>
              </a:rPr>
              <a:t>– характеризуется способностью ее поверхностных слоев противостоять износу.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1" strike="noStrike" spc="-1">
                <a:solidFill>
                  <a:srgbClr val="000000"/>
                </a:solidFill>
                <a:latin typeface="Times New Roman"/>
              </a:rPr>
              <a:t>Растрескивание</a:t>
            </a:r>
            <a:r>
              <a:rPr lang="uk-UA" sz="3000" b="0" strike="noStrike" spc="-1">
                <a:solidFill>
                  <a:srgbClr val="000000"/>
                </a:solidFill>
                <a:latin typeface="Times New Roman"/>
              </a:rPr>
              <a:t>– это способность древесины расцепляться по волокнам под способностью клина.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7D44C3A-6279-4BF1-8D59-CAF29D706A5A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16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3276720" y="981000"/>
            <a:ext cx="3671640" cy="43200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800" b="1" strike="noStrike" spc="-1">
                <a:solidFill>
                  <a:srgbClr val="000000"/>
                </a:solidFill>
                <a:latin typeface="Times New Roman"/>
              </a:rPr>
              <a:t>Породы деревьев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2050920" y="1846440"/>
            <a:ext cx="2303640" cy="36036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800" b="1" strike="noStrike" spc="-1">
                <a:solidFill>
                  <a:srgbClr val="000000"/>
                </a:solidFill>
                <a:latin typeface="Times New Roman"/>
              </a:rPr>
              <a:t>лиственные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5796000" y="1846440"/>
            <a:ext cx="2376360" cy="36036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800" b="1" strike="noStrike" spc="-1">
                <a:solidFill>
                  <a:srgbClr val="000000"/>
                </a:solidFill>
                <a:latin typeface="Times New Roman"/>
              </a:rPr>
              <a:t>хвойные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CustomShape 5"/>
          <p:cNvSpPr/>
          <p:nvPr/>
        </p:nvSpPr>
        <p:spPr>
          <a:xfrm>
            <a:off x="611280" y="2997360"/>
            <a:ext cx="2158920" cy="28728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800" b="1" strike="noStrike" spc="-1">
                <a:solidFill>
                  <a:srgbClr val="000000"/>
                </a:solidFill>
                <a:latin typeface="Times New Roman"/>
              </a:rPr>
              <a:t>Мягкие</a:t>
            </a:r>
            <a:r>
              <a:rPr lang="uk-UA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1800" b="1" strike="noStrike" spc="-1">
                <a:solidFill>
                  <a:srgbClr val="000000"/>
                </a:solidFill>
                <a:latin typeface="Times New Roman"/>
              </a:rPr>
              <a:t>породы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CustomShape 6"/>
          <p:cNvSpPr/>
          <p:nvPr/>
        </p:nvSpPr>
        <p:spPr>
          <a:xfrm>
            <a:off x="3635280" y="2997360"/>
            <a:ext cx="2087640" cy="28728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800" b="1" strike="noStrike" spc="-1">
                <a:solidFill>
                  <a:srgbClr val="000000"/>
                </a:solidFill>
                <a:latin typeface="Times New Roman"/>
              </a:rPr>
              <a:t>Средней жесткости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CustomShape 7"/>
          <p:cNvSpPr/>
          <p:nvPr/>
        </p:nvSpPr>
        <p:spPr>
          <a:xfrm>
            <a:off x="6659640" y="2997360"/>
            <a:ext cx="1873080" cy="28872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800" b="1" strike="noStrike" spc="-1">
                <a:solidFill>
                  <a:srgbClr val="000000"/>
                </a:solidFill>
                <a:latin typeface="Times New Roman"/>
              </a:rPr>
              <a:t>Твердые породы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Line 8"/>
          <p:cNvSpPr/>
          <p:nvPr/>
        </p:nvSpPr>
        <p:spPr>
          <a:xfrm>
            <a:off x="1692360" y="2638440"/>
            <a:ext cx="59752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Line 9"/>
          <p:cNvSpPr/>
          <p:nvPr/>
        </p:nvSpPr>
        <p:spPr>
          <a:xfrm>
            <a:off x="1692360" y="2638440"/>
            <a:ext cx="0" cy="21600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Line 10"/>
          <p:cNvSpPr/>
          <p:nvPr/>
        </p:nvSpPr>
        <p:spPr>
          <a:xfrm>
            <a:off x="4788000" y="2638440"/>
            <a:ext cx="0" cy="28728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Line 11"/>
          <p:cNvSpPr/>
          <p:nvPr/>
        </p:nvSpPr>
        <p:spPr>
          <a:xfrm>
            <a:off x="7667640" y="2638440"/>
            <a:ext cx="0" cy="28728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Line 12"/>
          <p:cNvSpPr/>
          <p:nvPr/>
        </p:nvSpPr>
        <p:spPr>
          <a:xfrm>
            <a:off x="3348000" y="2205000"/>
            <a:ext cx="0" cy="43344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Line 13"/>
          <p:cNvSpPr/>
          <p:nvPr/>
        </p:nvSpPr>
        <p:spPr>
          <a:xfrm>
            <a:off x="7020000" y="2205000"/>
            <a:ext cx="0" cy="43344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Line 14"/>
          <p:cNvSpPr/>
          <p:nvPr/>
        </p:nvSpPr>
        <p:spPr>
          <a:xfrm flipH="1">
            <a:off x="3779640" y="1486080"/>
            <a:ext cx="502920" cy="21564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Line 15"/>
          <p:cNvSpPr/>
          <p:nvPr/>
        </p:nvSpPr>
        <p:spPr>
          <a:xfrm>
            <a:off x="6300720" y="1486080"/>
            <a:ext cx="503280" cy="21564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16"/>
          <p:cNvSpPr/>
          <p:nvPr/>
        </p:nvSpPr>
        <p:spPr>
          <a:xfrm>
            <a:off x="826920" y="4365720"/>
            <a:ext cx="2881440" cy="50472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800" b="1" strike="noStrike" spc="-1">
                <a:solidFill>
                  <a:srgbClr val="000000"/>
                </a:solidFill>
                <a:latin typeface="Times New Roman"/>
              </a:rPr>
              <a:t>Ядровые</a:t>
            </a:r>
            <a:r>
              <a:rPr lang="uk-UA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CustomShape 17"/>
          <p:cNvSpPr/>
          <p:nvPr/>
        </p:nvSpPr>
        <p:spPr>
          <a:xfrm>
            <a:off x="5003640" y="4365720"/>
            <a:ext cx="3313440" cy="50472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800" b="1" strike="noStrike" spc="-1">
                <a:solidFill>
                  <a:srgbClr val="000000"/>
                </a:solidFill>
                <a:latin typeface="Times New Roman"/>
              </a:rPr>
              <a:t>Заболоны (без ядровые)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Line 18"/>
          <p:cNvSpPr/>
          <p:nvPr/>
        </p:nvSpPr>
        <p:spPr>
          <a:xfrm flipH="1">
            <a:off x="2626920" y="3286080"/>
            <a:ext cx="4824360" cy="1008000"/>
          </a:xfrm>
          <a:prstGeom prst="line">
            <a:avLst/>
          </a:prstGeom>
          <a:ln w="1584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Line 19"/>
          <p:cNvSpPr/>
          <p:nvPr/>
        </p:nvSpPr>
        <p:spPr>
          <a:xfrm flipH="1">
            <a:off x="2411280" y="3357720"/>
            <a:ext cx="2159280" cy="934920"/>
          </a:xfrm>
          <a:prstGeom prst="line">
            <a:avLst/>
          </a:prstGeom>
          <a:ln w="15840">
            <a:solidFill>
              <a:srgbClr val="5F5F5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20"/>
          <p:cNvSpPr/>
          <p:nvPr/>
        </p:nvSpPr>
        <p:spPr>
          <a:xfrm>
            <a:off x="1692360" y="3357720"/>
            <a:ext cx="576000" cy="936360"/>
          </a:xfrm>
          <a:prstGeom prst="line">
            <a:avLst/>
          </a:prstGeom>
          <a:ln w="15840">
            <a:solidFill>
              <a:srgbClr val="5F5F5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Line 21"/>
          <p:cNvSpPr/>
          <p:nvPr/>
        </p:nvSpPr>
        <p:spPr>
          <a:xfrm>
            <a:off x="1763640" y="3357720"/>
            <a:ext cx="4464000" cy="936360"/>
          </a:xfrm>
          <a:prstGeom prst="line">
            <a:avLst/>
          </a:prstGeom>
          <a:ln w="15840">
            <a:solidFill>
              <a:srgbClr val="3B812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Line 22"/>
          <p:cNvSpPr/>
          <p:nvPr/>
        </p:nvSpPr>
        <p:spPr>
          <a:xfrm>
            <a:off x="4572000" y="3357720"/>
            <a:ext cx="1944720" cy="863280"/>
          </a:xfrm>
          <a:prstGeom prst="line">
            <a:avLst/>
          </a:prstGeom>
          <a:ln w="15840">
            <a:solidFill>
              <a:srgbClr val="3B812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Line 23"/>
          <p:cNvSpPr/>
          <p:nvPr/>
        </p:nvSpPr>
        <p:spPr>
          <a:xfrm flipH="1">
            <a:off x="6804000" y="3357720"/>
            <a:ext cx="936720" cy="863280"/>
          </a:xfrm>
          <a:prstGeom prst="line">
            <a:avLst/>
          </a:prstGeom>
          <a:ln w="15840">
            <a:solidFill>
              <a:srgbClr val="3B812F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1281A06-855F-4D5A-A0E2-27E6D77B5FD5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17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250920" y="1699920"/>
            <a:ext cx="8229600" cy="2808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0" strike="noStrike" spc="-1">
                <a:solidFill>
                  <a:srgbClr val="000000"/>
                </a:solidFill>
                <a:latin typeface="Times New Roman"/>
              </a:rPr>
              <a:t>Конструкционные материалы – это материалы, которые используют для изготовления приборов, машин, механизмов, строительства домов и т.д.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1763640" y="6165720"/>
            <a:ext cx="604836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strike="noStrike" spc="-1">
                <a:solidFill>
                  <a:srgbClr val="000000"/>
                </a:solidFill>
                <a:latin typeface="Times New Roman"/>
              </a:rPr>
              <a:t>Артюшенко Ю.Л.</a:t>
            </a:r>
            <a:r>
              <a:rPr lang="ru-RU" sz="12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1200" b="1" strike="noStrike" spc="-1">
                <a:solidFill>
                  <a:srgbClr val="000000"/>
                </a:solidFill>
                <a:latin typeface="Garamond"/>
              </a:rPr>
              <a:t>Беловодская ООШ I-III ст.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23BE890-6D44-4364-A916-1E46BB5923BA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18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800" b="1" strike="noStrike" spc="-1">
                <a:solidFill>
                  <a:srgbClr val="B40000"/>
                </a:solidFill>
                <a:latin typeface="Garamond"/>
              </a:rPr>
              <a:t>Применение</a:t>
            </a:r>
            <a:r>
              <a:t/>
            </a:r>
            <a:br/>
            <a:r>
              <a:rPr lang="uk-UA" sz="3800" b="1" strike="noStrike" spc="-1">
                <a:solidFill>
                  <a:srgbClr val="B40000"/>
                </a:solidFill>
                <a:latin typeface="Garamond"/>
              </a:rPr>
              <a:t>конструкционных материалов</a:t>
            </a:r>
            <a:endParaRPr lang="en-US" sz="3800" b="0" strike="noStrike" spc="-1">
              <a:solidFill>
                <a:srgbClr val="006633"/>
              </a:solidFill>
              <a:latin typeface="Garamond"/>
            </a:endParaRPr>
          </a:p>
        </p:txBody>
      </p:sp>
      <p:pic>
        <p:nvPicPr>
          <p:cNvPr id="239" name="Picture 4" descr="7C783898"/>
          <p:cNvPicPr/>
          <p:nvPr/>
        </p:nvPicPr>
        <p:blipFill>
          <a:blip r:embed="rId2"/>
          <a:srcRect l="58593" t="44367" r="-43" b="3711"/>
          <a:stretch/>
        </p:blipFill>
        <p:spPr>
          <a:xfrm>
            <a:off x="1422360" y="1600200"/>
            <a:ext cx="6297480" cy="4530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184E826-EDE1-4EE0-84AB-F86278FA1CA6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19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800" b="0" strike="noStrike" spc="-1">
                <a:solidFill>
                  <a:srgbClr val="B40000"/>
                </a:solidFill>
                <a:latin typeface="Garamond"/>
              </a:rPr>
              <a:t>Применение конструкционных материалов</a:t>
            </a:r>
            <a:endParaRPr lang="en-US" sz="3800" b="0" strike="noStrike" spc="-1">
              <a:solidFill>
                <a:srgbClr val="006633"/>
              </a:solidFill>
              <a:latin typeface="Garamond"/>
            </a:endParaRPr>
          </a:p>
        </p:txBody>
      </p:sp>
      <p:pic>
        <p:nvPicPr>
          <p:cNvPr id="243" name="Picture 5" descr="690D6266"/>
          <p:cNvPicPr/>
          <p:nvPr/>
        </p:nvPicPr>
        <p:blipFill>
          <a:blip r:embed="rId2"/>
          <a:srcRect l="4463" t="4184" r="7614" b="59185"/>
          <a:stretch/>
        </p:blipFill>
        <p:spPr>
          <a:xfrm rot="21432000">
            <a:off x="684000" y="1617480"/>
            <a:ext cx="6910200" cy="4525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2"/>
          <p:cNvSpPr txBox="1"/>
          <p:nvPr/>
        </p:nvSpPr>
        <p:spPr>
          <a:xfrm>
            <a:off x="684360" y="476280"/>
            <a:ext cx="8229600" cy="558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b="1" spc="-1" dirty="0" smtClean="0">
                <a:solidFill>
                  <a:srgbClr val="000000"/>
                </a:solidFill>
                <a:latin typeface="Garamond"/>
              </a:rPr>
              <a:t>ІІ</a:t>
            </a:r>
            <a:r>
              <a:rPr lang="uk-UA" sz="2400" b="1" strike="noStrike" spc="-1" dirty="0" smtClean="0">
                <a:solidFill>
                  <a:srgbClr val="000000"/>
                </a:solidFill>
                <a:latin typeface="Garamond"/>
              </a:rPr>
              <a:t>. </a:t>
            </a:r>
            <a:r>
              <a:rPr lang="uk-UA" sz="2400" b="1" strike="noStrike" spc="-1" dirty="0" smtClean="0">
                <a:solidFill>
                  <a:srgbClr val="0070C0"/>
                </a:solidFill>
                <a:latin typeface="Garamond"/>
              </a:rPr>
              <a:t>Кросворд  «Давай повторим»</a:t>
            </a:r>
            <a:endParaRPr lang="en-US" sz="2400" b="0" strike="noStrike" spc="-1" dirty="0">
              <a:solidFill>
                <a:srgbClr val="006633"/>
              </a:solidFill>
              <a:latin typeface="Garamond"/>
            </a:endParaRPr>
          </a:p>
        </p:txBody>
      </p:sp>
      <p:pic>
        <p:nvPicPr>
          <p:cNvPr id="96" name="Рисунок 95"/>
          <p:cNvPicPr/>
          <p:nvPr/>
        </p:nvPicPr>
        <p:blipFill>
          <a:blip r:embed="rId2"/>
          <a:stretch/>
        </p:blipFill>
        <p:spPr>
          <a:xfrm>
            <a:off x="6877080" y="3429000"/>
            <a:ext cx="1857240" cy="2457360"/>
          </a:xfrm>
          <a:prstGeom prst="rect">
            <a:avLst/>
          </a:prstGeom>
          <a:ln w="0">
            <a:noFill/>
          </a:ln>
        </p:spPr>
      </p:pic>
      <p:sp>
        <p:nvSpPr>
          <p:cNvPr id="7" name="CustomShape 1"/>
          <p:cNvSpPr/>
          <p:nvPr/>
        </p:nvSpPr>
        <p:spPr>
          <a:xfrm>
            <a:off x="6732720" y="6237360"/>
            <a:ext cx="213336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200" b="1" spc="-1" dirty="0">
                <a:solidFill>
                  <a:srgbClr val="000000"/>
                </a:solidFill>
                <a:latin typeface="Garamond"/>
              </a:rPr>
              <a:t>2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976337"/>
              </p:ext>
            </p:extLst>
          </p:nvPr>
        </p:nvGraphicFramePr>
        <p:xfrm>
          <a:off x="807638" y="1223962"/>
          <a:ext cx="6466839" cy="4410075"/>
        </p:xfrm>
        <a:graphic>
          <a:graphicData uri="http://schemas.openxmlformats.org/drawingml/2006/table">
            <a:tbl>
              <a:tblPr/>
              <a:tblGrid>
                <a:gridCol w="260061">
                  <a:extLst>
                    <a:ext uri="{9D8B030D-6E8A-4147-A177-3AD203B41FA5}">
                      <a16:colId xmlns:a16="http://schemas.microsoft.com/office/drawing/2014/main" val="2734123329"/>
                    </a:ext>
                  </a:extLst>
                </a:gridCol>
                <a:gridCol w="95034">
                  <a:extLst>
                    <a:ext uri="{9D8B030D-6E8A-4147-A177-3AD203B41FA5}">
                      <a16:colId xmlns:a16="http://schemas.microsoft.com/office/drawing/2014/main" val="4283506596"/>
                    </a:ext>
                  </a:extLst>
                </a:gridCol>
                <a:gridCol w="330052">
                  <a:extLst>
                    <a:ext uri="{9D8B030D-6E8A-4147-A177-3AD203B41FA5}">
                      <a16:colId xmlns:a16="http://schemas.microsoft.com/office/drawing/2014/main" val="625629946"/>
                    </a:ext>
                  </a:extLst>
                </a:gridCol>
                <a:gridCol w="337116">
                  <a:extLst>
                    <a:ext uri="{9D8B030D-6E8A-4147-A177-3AD203B41FA5}">
                      <a16:colId xmlns:a16="http://schemas.microsoft.com/office/drawing/2014/main" val="3174113349"/>
                    </a:ext>
                  </a:extLst>
                </a:gridCol>
                <a:gridCol w="95034">
                  <a:extLst>
                    <a:ext uri="{9D8B030D-6E8A-4147-A177-3AD203B41FA5}">
                      <a16:colId xmlns:a16="http://schemas.microsoft.com/office/drawing/2014/main" val="1406540242"/>
                    </a:ext>
                  </a:extLst>
                </a:gridCol>
                <a:gridCol w="371790">
                  <a:extLst>
                    <a:ext uri="{9D8B030D-6E8A-4147-A177-3AD203B41FA5}">
                      <a16:colId xmlns:a16="http://schemas.microsoft.com/office/drawing/2014/main" val="530985610"/>
                    </a:ext>
                  </a:extLst>
                </a:gridCol>
                <a:gridCol w="342895">
                  <a:extLst>
                    <a:ext uri="{9D8B030D-6E8A-4147-A177-3AD203B41FA5}">
                      <a16:colId xmlns:a16="http://schemas.microsoft.com/office/drawing/2014/main" val="2358054963"/>
                    </a:ext>
                  </a:extLst>
                </a:gridCol>
                <a:gridCol w="341610">
                  <a:extLst>
                    <a:ext uri="{9D8B030D-6E8A-4147-A177-3AD203B41FA5}">
                      <a16:colId xmlns:a16="http://schemas.microsoft.com/office/drawing/2014/main" val="1523023611"/>
                    </a:ext>
                  </a:extLst>
                </a:gridCol>
                <a:gridCol w="339042">
                  <a:extLst>
                    <a:ext uri="{9D8B030D-6E8A-4147-A177-3AD203B41FA5}">
                      <a16:colId xmlns:a16="http://schemas.microsoft.com/office/drawing/2014/main" val="3477678695"/>
                    </a:ext>
                  </a:extLst>
                </a:gridCol>
                <a:gridCol w="338400">
                  <a:extLst>
                    <a:ext uri="{9D8B030D-6E8A-4147-A177-3AD203B41FA5}">
                      <a16:colId xmlns:a16="http://schemas.microsoft.com/office/drawing/2014/main" val="3872799474"/>
                    </a:ext>
                  </a:extLst>
                </a:gridCol>
                <a:gridCol w="338400">
                  <a:extLst>
                    <a:ext uri="{9D8B030D-6E8A-4147-A177-3AD203B41FA5}">
                      <a16:colId xmlns:a16="http://schemas.microsoft.com/office/drawing/2014/main" val="1245388644"/>
                    </a:ext>
                  </a:extLst>
                </a:gridCol>
                <a:gridCol w="339042">
                  <a:extLst>
                    <a:ext uri="{9D8B030D-6E8A-4147-A177-3AD203B41FA5}">
                      <a16:colId xmlns:a16="http://schemas.microsoft.com/office/drawing/2014/main" val="3139962023"/>
                    </a:ext>
                  </a:extLst>
                </a:gridCol>
                <a:gridCol w="338400">
                  <a:extLst>
                    <a:ext uri="{9D8B030D-6E8A-4147-A177-3AD203B41FA5}">
                      <a16:colId xmlns:a16="http://schemas.microsoft.com/office/drawing/2014/main" val="3133467340"/>
                    </a:ext>
                  </a:extLst>
                </a:gridCol>
                <a:gridCol w="339042">
                  <a:extLst>
                    <a:ext uri="{9D8B030D-6E8A-4147-A177-3AD203B41FA5}">
                      <a16:colId xmlns:a16="http://schemas.microsoft.com/office/drawing/2014/main" val="134178627"/>
                    </a:ext>
                  </a:extLst>
                </a:gridCol>
                <a:gridCol w="361516">
                  <a:extLst>
                    <a:ext uri="{9D8B030D-6E8A-4147-A177-3AD203B41FA5}">
                      <a16:colId xmlns:a16="http://schemas.microsoft.com/office/drawing/2014/main" val="1163575112"/>
                    </a:ext>
                  </a:extLst>
                </a:gridCol>
                <a:gridCol w="355095">
                  <a:extLst>
                    <a:ext uri="{9D8B030D-6E8A-4147-A177-3AD203B41FA5}">
                      <a16:colId xmlns:a16="http://schemas.microsoft.com/office/drawing/2014/main" val="1128964497"/>
                    </a:ext>
                  </a:extLst>
                </a:gridCol>
                <a:gridCol w="95034">
                  <a:extLst>
                    <a:ext uri="{9D8B030D-6E8A-4147-A177-3AD203B41FA5}">
                      <a16:colId xmlns:a16="http://schemas.microsoft.com/office/drawing/2014/main" val="2690950718"/>
                    </a:ext>
                  </a:extLst>
                </a:gridCol>
                <a:gridCol w="95034">
                  <a:extLst>
                    <a:ext uri="{9D8B030D-6E8A-4147-A177-3AD203B41FA5}">
                      <a16:colId xmlns:a16="http://schemas.microsoft.com/office/drawing/2014/main" val="934577843"/>
                    </a:ext>
                  </a:extLst>
                </a:gridCol>
                <a:gridCol w="337758">
                  <a:extLst>
                    <a:ext uri="{9D8B030D-6E8A-4147-A177-3AD203B41FA5}">
                      <a16:colId xmlns:a16="http://schemas.microsoft.com/office/drawing/2014/main" val="328786037"/>
                    </a:ext>
                  </a:extLst>
                </a:gridCol>
                <a:gridCol w="337758">
                  <a:extLst>
                    <a:ext uri="{9D8B030D-6E8A-4147-A177-3AD203B41FA5}">
                      <a16:colId xmlns:a16="http://schemas.microsoft.com/office/drawing/2014/main" val="3283090281"/>
                    </a:ext>
                  </a:extLst>
                </a:gridCol>
                <a:gridCol w="338400">
                  <a:extLst>
                    <a:ext uri="{9D8B030D-6E8A-4147-A177-3AD203B41FA5}">
                      <a16:colId xmlns:a16="http://schemas.microsoft.com/office/drawing/2014/main" val="1584071697"/>
                    </a:ext>
                  </a:extLst>
                </a:gridCol>
                <a:gridCol w="340326">
                  <a:extLst>
                    <a:ext uri="{9D8B030D-6E8A-4147-A177-3AD203B41FA5}">
                      <a16:colId xmlns:a16="http://schemas.microsoft.com/office/drawing/2014/main" val="3990656945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ы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902486"/>
                  </a:ext>
                </a:extLst>
              </a:tr>
              <a:tr h="28575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08441"/>
                  </a:ext>
                </a:extLst>
              </a:tr>
              <a:tr h="37147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548323"/>
                  </a:ext>
                </a:extLst>
              </a:tr>
              <a:tr h="323850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565461"/>
                  </a:ext>
                </a:extLst>
              </a:tr>
              <a:tr h="29527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180582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34409"/>
                  </a:ext>
                </a:extLst>
              </a:tr>
              <a:tr h="3454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42634"/>
                  </a:ext>
                </a:extLst>
              </a:tr>
              <a:tr h="328930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69499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751733"/>
                  </a:ext>
                </a:extLst>
              </a:tr>
              <a:tr h="36131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347032"/>
                  </a:ext>
                </a:extLst>
              </a:tr>
              <a:tr h="32258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819807"/>
                  </a:ext>
                </a:extLst>
              </a:tr>
              <a:tr h="24765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51741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3124080" y="6248520"/>
            <a:ext cx="289584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Garamond"/>
              </a:rPr>
              <a:t>Беловодская ООШ І-ІІІ ст.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CEAAC88-ACA2-4330-867F-35882939CB94}" type="slidenum">
              <a:rPr lang="ru-RU" sz="1200" b="0" strike="noStrike" spc="-1">
                <a:solidFill>
                  <a:srgbClr val="000000"/>
                </a:solidFill>
                <a:latin typeface="Garamond"/>
              </a:rPr>
              <a:t>20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TextShape 3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800" b="0" strike="noStrike" spc="-1">
                <a:solidFill>
                  <a:srgbClr val="006633"/>
                </a:solidFill>
                <a:latin typeface="Garamond"/>
              </a:rPr>
              <a:t>Применение конструкционных материалов</a:t>
            </a:r>
            <a:endParaRPr lang="en-US" sz="3800" b="0" strike="noStrike" spc="-1">
              <a:solidFill>
                <a:srgbClr val="006633"/>
              </a:solidFill>
              <a:latin typeface="Garamond"/>
            </a:endParaRPr>
          </a:p>
        </p:txBody>
      </p:sp>
      <p:pic>
        <p:nvPicPr>
          <p:cNvPr id="248" name="Picture 5" descr="690D6266"/>
          <p:cNvPicPr/>
          <p:nvPr/>
        </p:nvPicPr>
        <p:blipFill>
          <a:blip r:embed="rId2"/>
          <a:srcRect l="4463" t="40820" r="9735" b="24005"/>
          <a:stretch/>
        </p:blipFill>
        <p:spPr>
          <a:xfrm>
            <a:off x="720720" y="1655640"/>
            <a:ext cx="7704000" cy="4470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68F2024-C3DC-4CF9-8183-BFB246B96B75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21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826920" y="1866960"/>
            <a:ext cx="7704360" cy="76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TextShape 3"/>
          <p:cNvSpPr txBox="1"/>
          <p:nvPr/>
        </p:nvSpPr>
        <p:spPr>
          <a:xfrm>
            <a:off x="442091" y="685980"/>
            <a:ext cx="7300812" cy="3124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4000"/>
          </a:bodyPr>
          <a:lstStyle/>
          <a:p>
            <a:pPr marL="669600" lvl="1" indent="-325440" algn="l" rtl="0">
              <a:lnSpc>
                <a:spcPct val="100000"/>
              </a:lnSpc>
              <a:spcBef>
                <a:spcPts val="972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900" b="1" strike="noStrike" spc="-1" dirty="0" err="1">
                <a:solidFill>
                  <a:srgbClr val="B40000"/>
                </a:solidFill>
                <a:latin typeface="Times New Roman"/>
                <a:ea typeface="Times New Roman"/>
              </a:rPr>
              <a:t>Практическая</a:t>
            </a:r>
            <a:r>
              <a:rPr lang="uk-UA" sz="3900" b="1" strike="noStrike" spc="-1" dirty="0">
                <a:solidFill>
                  <a:srgbClr val="B40000"/>
                </a:solidFill>
                <a:latin typeface="Times New Roman"/>
                <a:ea typeface="Times New Roman"/>
              </a:rPr>
              <a:t> </a:t>
            </a:r>
            <a:r>
              <a:rPr lang="uk-UA" sz="3900" b="1" strike="noStrike" spc="-1" dirty="0" err="1">
                <a:solidFill>
                  <a:srgbClr val="B40000"/>
                </a:solidFill>
                <a:latin typeface="Times New Roman"/>
                <a:ea typeface="Times New Roman"/>
              </a:rPr>
              <a:t>работа</a:t>
            </a:r>
            <a:r>
              <a:rPr lang="uk-UA" sz="3900" b="1" strike="noStrike" spc="-1" dirty="0">
                <a:solidFill>
                  <a:srgbClr val="B40000"/>
                </a:solidFill>
                <a:latin typeface="Times New Roman"/>
                <a:ea typeface="Times New Roman"/>
              </a:rPr>
              <a:t> №2</a:t>
            </a:r>
            <a:endParaRPr lang="en-US" sz="3900" b="0" strike="noStrike" spc="-1" dirty="0">
              <a:solidFill>
                <a:srgbClr val="000000"/>
              </a:solidFill>
              <a:latin typeface="Arial"/>
            </a:endParaRPr>
          </a:p>
          <a:p>
            <a:pPr marL="669600" lvl="1" indent="-325440"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900" b="0" strike="noStrike" spc="-1" dirty="0">
              <a:solidFill>
                <a:srgbClr val="000000"/>
              </a:solidFill>
              <a:latin typeface="Arial"/>
            </a:endParaRPr>
          </a:p>
          <a:p>
            <a:pPr marL="669600" lvl="1" indent="-325440" algn="l" rtl="0">
              <a:lnSpc>
                <a:spcPct val="100000"/>
              </a:lnSpc>
              <a:spcBef>
                <a:spcPts val="972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900" b="1" strike="noStrike" spc="-1" dirty="0">
                <a:solidFill>
                  <a:srgbClr val="0033CC"/>
                </a:solidFill>
                <a:latin typeface="Times New Roman"/>
                <a:ea typeface="Times New Roman"/>
              </a:rPr>
              <a:t>« </a:t>
            </a:r>
            <a:r>
              <a:rPr lang="uk-UA" sz="3900" b="1" strike="noStrike" spc="-1" dirty="0" err="1" smtClean="0">
                <a:solidFill>
                  <a:srgbClr val="0033CC"/>
                </a:solidFill>
                <a:latin typeface="Times New Roman"/>
                <a:ea typeface="Times New Roman"/>
              </a:rPr>
              <a:t>Изготовление</a:t>
            </a:r>
            <a:r>
              <a:rPr lang="uk-UA" sz="3900" b="1" strike="noStrike" spc="-1" dirty="0" smtClean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uk-UA" sz="3900" b="1" strike="noStrike" spc="-1" dirty="0">
                <a:solidFill>
                  <a:srgbClr val="0033CC"/>
                </a:solidFill>
                <a:latin typeface="Times New Roman"/>
                <a:ea typeface="Times New Roman"/>
              </a:rPr>
              <a:t>деталей</a:t>
            </a:r>
            <a:endParaRPr lang="en-US" sz="3900" b="0" strike="noStrike" spc="-1" dirty="0">
              <a:solidFill>
                <a:srgbClr val="000000"/>
              </a:solidFill>
              <a:latin typeface="Arial"/>
            </a:endParaRPr>
          </a:p>
          <a:p>
            <a:pPr marL="669600" lvl="1" indent="-325440" algn="l" rtl="0">
              <a:lnSpc>
                <a:spcPct val="100000"/>
              </a:lnSpc>
              <a:spcBef>
                <a:spcPts val="972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900" b="1" strike="noStrike" spc="-1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uk-UA" sz="3900" b="1" strike="noStrike" spc="-1" dirty="0" err="1">
                <a:solidFill>
                  <a:srgbClr val="0033CC"/>
                </a:solidFill>
                <a:latin typeface="Times New Roman"/>
                <a:ea typeface="Times New Roman"/>
              </a:rPr>
              <a:t>изделия</a:t>
            </a:r>
            <a:r>
              <a:rPr lang="uk-UA" sz="3900" b="1" strike="noStrike" spc="-1" dirty="0">
                <a:solidFill>
                  <a:srgbClr val="0033CC"/>
                </a:solidFill>
                <a:latin typeface="Times New Roman"/>
                <a:ea typeface="Times New Roman"/>
              </a:rPr>
              <a:t>»</a:t>
            </a:r>
            <a:endParaRPr lang="en-US" sz="39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972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9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2" name="Picture 6" descr="D33DE1C5"/>
          <p:cNvPicPr/>
          <p:nvPr/>
        </p:nvPicPr>
        <p:blipFill>
          <a:blip r:embed="rId2"/>
          <a:srcRect t="-17" r="4847" b="9010"/>
          <a:stretch/>
        </p:blipFill>
        <p:spPr>
          <a:xfrm rot="406200">
            <a:off x="6037060" y="2388173"/>
            <a:ext cx="2574584" cy="3326783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A887630-65C5-4A7C-B9D3-DDE74E36B236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22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457200" y="307440"/>
            <a:ext cx="8229600" cy="6843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800" b="1" strike="noStrike" spc="-1">
                <a:solidFill>
                  <a:srgbClr val="006633"/>
                </a:solidFill>
                <a:latin typeface="Garamond"/>
              </a:rPr>
              <a:t>Полезные советы</a:t>
            </a:r>
            <a:endParaRPr lang="en-US" sz="3800" b="0" strike="noStrike" spc="-1">
              <a:solidFill>
                <a:srgbClr val="006633"/>
              </a:solidFill>
              <a:latin typeface="Garamond"/>
            </a:endParaRPr>
          </a:p>
        </p:txBody>
      </p:sp>
      <p:pic>
        <p:nvPicPr>
          <p:cNvPr id="257" name="Picture 4" descr="621531FF"/>
          <p:cNvPicPr/>
          <p:nvPr/>
        </p:nvPicPr>
        <p:blipFill>
          <a:blip r:embed="rId2"/>
          <a:srcRect t="50100" r="26813" b="17975"/>
          <a:stretch/>
        </p:blipFill>
        <p:spPr>
          <a:xfrm>
            <a:off x="304920" y="1676520"/>
            <a:ext cx="3733560" cy="236196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5" descr="j0182948"/>
          <p:cNvPicPr/>
          <p:nvPr/>
        </p:nvPicPr>
        <p:blipFill>
          <a:blip r:embed="rId3"/>
          <a:stretch/>
        </p:blipFill>
        <p:spPr>
          <a:xfrm>
            <a:off x="762120" y="4572000"/>
            <a:ext cx="1892160" cy="151128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4" t="-331" r="20134"/>
          <a:stretch/>
        </p:blipFill>
        <p:spPr>
          <a:xfrm>
            <a:off x="4572000" y="991800"/>
            <a:ext cx="4114800" cy="5476565"/>
          </a:xfrm>
          <a:prstGeom prst="rect">
            <a:avLst/>
          </a:prstGeom>
        </p:spPr>
      </p:pic>
    </p:spTree>
  </p:cSld>
  <p:clrMapOvr>
    <a:masterClrMapping/>
  </p:clrMapOvr>
  <p:transition spd="slow" advTm="0">
    <p:strips dir="l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6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6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6659640" y="6237360"/>
            <a:ext cx="213336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14DA6D1-C098-4661-A1A9-0A20BBCF5EB4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23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Рисунок 4" descr="C:\Users\user\Desktop\СТД -120М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67" y="474478"/>
            <a:ext cx="6890417" cy="5410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710F5EA-706A-47A9-A716-A91F47CBFA80}" type="slidenum">
              <a:rPr lang="ru-RU" sz="1200" b="0" strike="noStrike" spc="-1">
                <a:solidFill>
                  <a:srgbClr val="000000"/>
                </a:solidFill>
                <a:latin typeface="Garamond"/>
              </a:rPr>
              <a:t>24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146660" y="236880"/>
            <a:ext cx="3816360" cy="4176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900" b="1" strike="noStrike" spc="-1" dirty="0" err="1">
                <a:solidFill>
                  <a:srgbClr val="0033CC"/>
                </a:solidFill>
                <a:latin typeface="Garamond"/>
              </a:rPr>
              <a:t>Технологическая</a:t>
            </a:r>
            <a:r>
              <a:rPr lang="uk-UA" sz="1900" b="1" strike="noStrike" spc="-1" dirty="0">
                <a:solidFill>
                  <a:srgbClr val="0033CC"/>
                </a:solidFill>
                <a:latin typeface="Garamond"/>
              </a:rPr>
              <a:t> карта </a:t>
            </a:r>
            <a:r>
              <a:rPr lang="uk-UA" sz="1900" b="1" strike="noStrike" spc="-1" dirty="0" err="1">
                <a:solidFill>
                  <a:srgbClr val="0033CC"/>
                </a:solidFill>
                <a:latin typeface="Garamond"/>
              </a:rPr>
              <a:t>вешалки</a:t>
            </a:r>
            <a:endParaRPr lang="en-US" sz="1900" b="0" strike="noStrike" spc="-1" dirty="0">
              <a:solidFill>
                <a:srgbClr val="006633"/>
              </a:solidFill>
              <a:latin typeface="Garamond"/>
            </a:endParaRPr>
          </a:p>
        </p:txBody>
      </p:sp>
      <p:pic>
        <p:nvPicPr>
          <p:cNvPr id="265" name="Picture 4"/>
          <p:cNvPicPr/>
          <p:nvPr/>
        </p:nvPicPr>
        <p:blipFill>
          <a:blip r:embed="rId2"/>
          <a:stretch/>
        </p:blipFill>
        <p:spPr>
          <a:xfrm>
            <a:off x="4092659" y="301140"/>
            <a:ext cx="4703429" cy="12346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66" name="Table 3"/>
          <p:cNvGraphicFramePr/>
          <p:nvPr>
            <p:extLst>
              <p:ext uri="{D42A27DB-BD31-4B8C-83A1-F6EECF244321}">
                <p14:modId xmlns:p14="http://schemas.microsoft.com/office/powerpoint/2010/main" val="3027220705"/>
              </p:ext>
            </p:extLst>
          </p:nvPr>
        </p:nvGraphicFramePr>
        <p:xfrm>
          <a:off x="442649" y="1710360"/>
          <a:ext cx="8353440" cy="4358520"/>
        </p:xfrm>
        <a:graphic>
          <a:graphicData uri="http://schemas.openxmlformats.org/drawingml/2006/table">
            <a:tbl>
              <a:tblPr/>
              <a:tblGrid>
                <a:gridCol w="566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760">
                <a:tc>
                  <a:txBody>
                    <a:bodyPr/>
                    <a:lstStyle/>
                    <a:p>
                      <a:pPr marL="342720" indent="-342720" algn="ctr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11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2720" indent="-342720" algn="ctr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11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з/п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ctr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11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Последовательность выполнения операций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ctr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11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Инструменты, оборудование, приспособления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80"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Выбрать заготовку с учетом припусков на обработку (35×35×210 мм) для двух вешек, отпилить ее по длине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Верстак, </a:t>
                      </a:r>
                      <a:r>
                        <a:rPr lang="uk-UA" sz="900" b="0" strike="noStrike" spc="-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линейка</a:t>
                      </a:r>
                      <a:r>
                        <a:rPr lang="uk-UA" sz="9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uk-UA" sz="900" b="0" strike="noStrike" spc="-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карандаш</a:t>
                      </a:r>
                      <a:r>
                        <a:rPr lang="uk-UA" sz="9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uk-UA" sz="900" b="0" strike="noStrike" spc="-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уголок</a:t>
                      </a:r>
                      <a:r>
                        <a:rPr lang="uk-UA" sz="9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uk-UA" sz="900" b="0" strike="noStrike" spc="-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ножовка</a:t>
                      </a:r>
                      <a:r>
                        <a:rPr lang="uk-UA" sz="9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uk-UA" sz="900" b="0" strike="noStrike" spc="-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стусло</a:t>
                      </a:r>
                      <a:r>
                        <a:rPr lang="uk-UA" sz="9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9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280"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Разметить центры на торцах для восьмигранника и просверлить ø8 мм на глубину 8 мм коловоротом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Верстак, линейка, карандаш, уголок, шило, коловорот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0"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Простругать ребра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Верстак, рубанок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360"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Сделать пропил на торце заготовки для трезубца.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Верстак, ножовка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800"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Закрепить заготовку и установить учебник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Токарный станок СТД- 120 М, киевлянка, сказочный ключ, смазка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160"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Обточить заготовку до 25 мм по всей длине. Черновая обточка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СТД-120М, пола круглая стамеска, линейка, штангенциркуль.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240"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Обточить заготовку до 24 по всей длине. Чистая обточка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СТД-120М, полу коса стамеска, линейка, штангенциркуль, линейка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360"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Разметить заготовку по длине согласно чертежу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СТД-120М, карандаш, линейка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280"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Обточить заготовку до 16 мм на длину 40 мм.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Обточить наклонные плоскости диаметром ø 16 мм.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СТД-120М, линейка, карандаш, пола круглая и коса стамески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200"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Выточите полусферы ø 12 мм</a:t>
                      </a:r>
                      <a:r>
                        <a:rPr lang="ru-RU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Подрезать торцы и снять фаски 3×45°. Проконтролировать точность размеров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СТД-120М, полу круглая и коса стамески, линейка, штангенциркуль,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Отшлифовать поверхность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СТД-120М, шлифовальная колодка, шлифмашина.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360"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Распилить детали и зачистить</a:t>
                      </a:r>
                      <a:endParaRPr lang="en-US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720" indent="-342720" algn="l" rtl="0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uk-UA" sz="900" b="0" strike="noStrike" spc="-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Ножовка</a:t>
                      </a:r>
                      <a:r>
                        <a:rPr lang="uk-UA" sz="9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uk-UA" sz="900" b="0" strike="noStrike" spc="-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напильник</a:t>
                      </a:r>
                      <a:endParaRPr lang="en-US" sz="9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65CA209-6642-4875-8C43-BFCAFA24FF5C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25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826920" y="290160"/>
            <a:ext cx="7561440" cy="727479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b="1" strike="noStrike" spc="-1" dirty="0">
                <a:solidFill>
                  <a:srgbClr val="B40000"/>
                </a:solidFill>
                <a:latin typeface="Times New Roman"/>
                <a:ea typeface="Times New Roman"/>
              </a:rPr>
              <a:t>Правила </a:t>
            </a:r>
            <a:r>
              <a:rPr lang="uk-UA" sz="2400" b="1" strike="noStrike" spc="-1" dirty="0" err="1">
                <a:solidFill>
                  <a:srgbClr val="B40000"/>
                </a:solidFill>
                <a:latin typeface="Times New Roman"/>
                <a:ea typeface="Times New Roman"/>
              </a:rPr>
              <a:t>безопасного</a:t>
            </a:r>
            <a:r>
              <a:rPr lang="uk-UA" sz="2400" b="1" strike="noStrike" spc="-1" dirty="0">
                <a:solidFill>
                  <a:srgbClr val="B40000"/>
                </a:solidFill>
                <a:latin typeface="Times New Roman"/>
                <a:ea typeface="Times New Roman"/>
              </a:rPr>
              <a:t> труда при </a:t>
            </a:r>
            <a:r>
              <a:rPr lang="uk-UA" sz="2400" b="1" strike="noStrike" spc="-1" dirty="0" err="1">
                <a:solidFill>
                  <a:srgbClr val="B40000"/>
                </a:solidFill>
                <a:latin typeface="Times New Roman"/>
                <a:ea typeface="Times New Roman"/>
              </a:rPr>
              <a:t>выполнении</a:t>
            </a:r>
            <a:r>
              <a:rPr lang="uk-UA" sz="2400" b="1" strike="noStrike" spc="-1" dirty="0">
                <a:solidFill>
                  <a:srgbClr val="B40000"/>
                </a:solidFill>
                <a:latin typeface="Times New Roman"/>
                <a:ea typeface="Times New Roman"/>
              </a:rPr>
              <a:t> </a:t>
            </a:r>
            <a:r>
              <a:rPr lang="uk-UA" sz="2400" b="1" strike="noStrike" spc="-1" dirty="0" err="1">
                <a:solidFill>
                  <a:srgbClr val="B40000"/>
                </a:solidFill>
                <a:latin typeface="Times New Roman"/>
                <a:ea typeface="Times New Roman"/>
              </a:rPr>
              <a:t>работ</a:t>
            </a:r>
            <a:r>
              <a:rPr lang="uk-UA" sz="2400" b="1" strike="noStrike" spc="-1" dirty="0">
                <a:solidFill>
                  <a:srgbClr val="B40000"/>
                </a:solidFill>
                <a:latin typeface="Times New Roman"/>
                <a:ea typeface="Times New Roman"/>
              </a:rPr>
              <a:t> на </a:t>
            </a:r>
            <a:r>
              <a:rPr lang="uk-UA" sz="2400" b="1" strike="noStrike" spc="-1" dirty="0" err="1">
                <a:solidFill>
                  <a:srgbClr val="B40000"/>
                </a:solidFill>
                <a:latin typeface="Times New Roman"/>
                <a:ea typeface="Times New Roman"/>
              </a:rPr>
              <a:t>токарном</a:t>
            </a:r>
            <a:r>
              <a:rPr lang="uk-UA" sz="2400" b="1" strike="noStrike" spc="-1" dirty="0">
                <a:solidFill>
                  <a:srgbClr val="B40000"/>
                </a:solidFill>
                <a:latin typeface="Times New Roman"/>
                <a:ea typeface="Times New Roman"/>
              </a:rPr>
              <a:t> станке</a:t>
            </a:r>
            <a:r>
              <a:rPr lang="ru-RU" sz="2400" b="0" strike="noStrike" spc="-1" dirty="0">
                <a:solidFill>
                  <a:srgbClr val="006633"/>
                </a:solidFill>
                <a:latin typeface="Times New Roman"/>
                <a:ea typeface="Times New Roman"/>
              </a:rPr>
              <a:t> </a:t>
            </a:r>
            <a:endParaRPr lang="en-US" sz="2400" b="0" strike="noStrike" spc="-1" dirty="0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468000" y="1197000"/>
            <a:ext cx="8280360" cy="5184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Перед началом работы убедитесь, что пол у станка чист, а на его поверхности лежит резиновый коврик или деревянная подставка. Осмотреть станок и технологические приспособления к нему. В случае возникновения неисправностей оборудования уведомить учителя.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Проверить надежность заземления станка. Если заземляющий станок неисправен, включать станок запрещено!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Работать на станке следует в спецодежде, головном уборе и защитных очках.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 работе на станке не держать при себе лишних предметов.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Во время работы прозрачный экран защитного устройства должен быть опущен.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Прозрачный экран и кожух ременной передачи поднимать только после окончательной остановки шпинделя.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Запрещается отходить или оставлять без присмотра включенный станок.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При обнаружении каких-либо неполадок немедленно прекратить работу и сообщить учителю.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Измерение размеров деталей, замену устройств, проверку надежности закрепления заготовок, а также уборку следует производить после остановки станка.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После окончания работы станок выключить, очистить от стружки, пыли и грязи. Проверить его исправность и смазать смазкой. Сложить инструмент в отведенное место для хранения. Показать проделанную работу учителю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914039" y="1557360"/>
            <a:ext cx="7109083" cy="11397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8800" b="1" strike="noStrike" spc="-1" dirty="0" err="1">
                <a:solidFill>
                  <a:srgbClr val="0033CC"/>
                </a:solidFill>
                <a:latin typeface="Garamond"/>
              </a:rPr>
              <a:t>Приложения</a:t>
            </a:r>
            <a:endParaRPr lang="en-US" sz="8800" b="0" strike="noStrike" spc="-1" dirty="0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B8F8060-18F4-44DE-8409-F5E27264CA27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26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EE69005-E878-485A-B307-1D8FC9B5BEB5}" type="slidenum">
              <a:rPr lang="ru-RU" sz="1200" b="0" strike="noStrike" spc="-1">
                <a:solidFill>
                  <a:srgbClr val="000000"/>
                </a:solidFill>
                <a:latin typeface="Garamond"/>
              </a:rPr>
              <a:t>27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457200" y="407880"/>
            <a:ext cx="8229600" cy="789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800" b="1" strike="noStrike" spc="-1">
                <a:solidFill>
                  <a:srgbClr val="0033CC"/>
                </a:solidFill>
                <a:latin typeface="Times New Roman"/>
              </a:rPr>
              <a:t>Цели проектирования:</a:t>
            </a:r>
            <a:endParaRPr lang="en-US" sz="38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277" name="TextShape 3"/>
          <p:cNvSpPr txBox="1"/>
          <p:nvPr/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социально-экономическая эффективность;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социальная интегрированность;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2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социально-организационная управляемость;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общественная активность.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F1605A8-6E44-4BC5-A8B5-FA8991D26420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28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3059280" y="404640"/>
            <a:ext cx="2592360" cy="64800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Цель проекта</a:t>
            </a:r>
          </a:p>
        </p:txBody>
      </p:sp>
      <p:sp>
        <p:nvSpPr>
          <p:cNvPr id="280" name="CustomShape 3"/>
          <p:cNvSpPr/>
          <p:nvPr/>
        </p:nvSpPr>
        <p:spPr>
          <a:xfrm>
            <a:off x="684360" y="3068640"/>
            <a:ext cx="1944720" cy="64764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Себестоимость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CustomShape 4"/>
          <p:cNvSpPr/>
          <p:nvPr/>
        </p:nvSpPr>
        <p:spPr>
          <a:xfrm>
            <a:off x="3564000" y="3068640"/>
            <a:ext cx="1944720" cy="64764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Планирование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CustomShape 5"/>
          <p:cNvSpPr/>
          <p:nvPr/>
        </p:nvSpPr>
        <p:spPr>
          <a:xfrm>
            <a:off x="3419640" y="4724280"/>
            <a:ext cx="2232000" cy="64800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Самоконтроль</a:t>
            </a:r>
          </a:p>
        </p:txBody>
      </p:sp>
      <p:sp>
        <p:nvSpPr>
          <p:cNvPr id="283" name="CustomShape 6"/>
          <p:cNvSpPr/>
          <p:nvPr/>
        </p:nvSpPr>
        <p:spPr>
          <a:xfrm>
            <a:off x="6443640" y="3068640"/>
            <a:ext cx="2016000" cy="64764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Норма времени</a:t>
            </a:r>
          </a:p>
        </p:txBody>
      </p:sp>
      <p:sp>
        <p:nvSpPr>
          <p:cNvPr id="284" name="CustomShape 7"/>
          <p:cNvSpPr/>
          <p:nvPr/>
        </p:nvSpPr>
        <p:spPr>
          <a:xfrm>
            <a:off x="3492360" y="1628640"/>
            <a:ext cx="1944720" cy="64800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Обоснование</a:t>
            </a:r>
          </a:p>
        </p:txBody>
      </p:sp>
      <p:sp>
        <p:nvSpPr>
          <p:cNvPr id="285" name="Line 8"/>
          <p:cNvSpPr/>
          <p:nvPr/>
        </p:nvSpPr>
        <p:spPr>
          <a:xfrm flipV="1">
            <a:off x="1403280" y="1844640"/>
            <a:ext cx="0" cy="1224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Line 9"/>
          <p:cNvSpPr/>
          <p:nvPr/>
        </p:nvSpPr>
        <p:spPr>
          <a:xfrm>
            <a:off x="1403280" y="1844640"/>
            <a:ext cx="20890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Line 10"/>
          <p:cNvSpPr/>
          <p:nvPr/>
        </p:nvSpPr>
        <p:spPr>
          <a:xfrm>
            <a:off x="1403280" y="3716280"/>
            <a:ext cx="0" cy="1297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Line 11"/>
          <p:cNvSpPr/>
          <p:nvPr/>
        </p:nvSpPr>
        <p:spPr>
          <a:xfrm>
            <a:off x="1403280" y="5013360"/>
            <a:ext cx="20163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Line 12"/>
          <p:cNvSpPr/>
          <p:nvPr/>
        </p:nvSpPr>
        <p:spPr>
          <a:xfrm>
            <a:off x="5651640" y="5013360"/>
            <a:ext cx="21603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Line 13"/>
          <p:cNvSpPr/>
          <p:nvPr/>
        </p:nvSpPr>
        <p:spPr>
          <a:xfrm flipV="1">
            <a:off x="7812000" y="3715920"/>
            <a:ext cx="0" cy="1297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Line 14"/>
          <p:cNvSpPr/>
          <p:nvPr/>
        </p:nvSpPr>
        <p:spPr>
          <a:xfrm>
            <a:off x="5435640" y="1844640"/>
            <a:ext cx="23050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Line 15"/>
          <p:cNvSpPr/>
          <p:nvPr/>
        </p:nvSpPr>
        <p:spPr>
          <a:xfrm>
            <a:off x="7740720" y="1844640"/>
            <a:ext cx="0" cy="1224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Line 16"/>
          <p:cNvSpPr/>
          <p:nvPr/>
        </p:nvSpPr>
        <p:spPr>
          <a:xfrm>
            <a:off x="4427640" y="1052640"/>
            <a:ext cx="0" cy="576000"/>
          </a:xfrm>
          <a:prstGeom prst="line">
            <a:avLst/>
          </a:prstGeom>
          <a:ln w="255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Line 17"/>
          <p:cNvSpPr/>
          <p:nvPr/>
        </p:nvSpPr>
        <p:spPr>
          <a:xfrm>
            <a:off x="4427640" y="2276640"/>
            <a:ext cx="0" cy="792000"/>
          </a:xfrm>
          <a:prstGeom prst="line">
            <a:avLst/>
          </a:prstGeom>
          <a:ln w="255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Line 18"/>
          <p:cNvSpPr/>
          <p:nvPr/>
        </p:nvSpPr>
        <p:spPr>
          <a:xfrm>
            <a:off x="4427640" y="3716280"/>
            <a:ext cx="0" cy="1008000"/>
          </a:xfrm>
          <a:prstGeom prst="line">
            <a:avLst/>
          </a:prstGeom>
          <a:ln w="255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Line 19"/>
          <p:cNvSpPr/>
          <p:nvPr/>
        </p:nvSpPr>
        <p:spPr>
          <a:xfrm>
            <a:off x="5508720" y="3357720"/>
            <a:ext cx="93492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Line 20"/>
          <p:cNvSpPr/>
          <p:nvPr/>
        </p:nvSpPr>
        <p:spPr>
          <a:xfrm flipH="1">
            <a:off x="2627280" y="3357720"/>
            <a:ext cx="93672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C89887E-6831-4C6B-8E2C-7C3A5C0DE602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29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TextShape 2"/>
          <p:cNvSpPr txBox="1"/>
          <p:nvPr/>
        </p:nvSpPr>
        <p:spPr>
          <a:xfrm>
            <a:off x="457200" y="277920"/>
            <a:ext cx="8229600" cy="7048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400" b="1" strike="noStrike" spc="-1">
                <a:solidFill>
                  <a:srgbClr val="0033CC"/>
                </a:solidFill>
                <a:latin typeface="Garamond"/>
              </a:rPr>
              <a:t>Классификация проекта</a:t>
            </a:r>
            <a:endParaRPr lang="en-US" sz="34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301" name="TextShape 3"/>
          <p:cNvSpPr txBox="1"/>
          <p:nvPr/>
        </p:nvSpPr>
        <p:spPr>
          <a:xfrm>
            <a:off x="468360" y="1197000"/>
            <a:ext cx="8229600" cy="4968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7000" lnSpcReduction="10000"/>
          </a:bodyPr>
          <a:lstStyle/>
          <a:p>
            <a:pPr marL="342720" indent="-342720" algn="l" rtl="0">
              <a:lnSpc>
                <a:spcPct val="90000"/>
              </a:lnSpc>
              <a:spcBef>
                <a:spcPts val="5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100" b="1" strike="noStrike" spc="-1">
                <a:solidFill>
                  <a:srgbClr val="000000"/>
                </a:solidFill>
                <a:latin typeface="Arial"/>
              </a:rPr>
              <a:t>1</a:t>
            </a:r>
            <a:r>
              <a:rPr lang="uk-UA" sz="2100" b="1" strike="noStrike" spc="-1">
                <a:solidFill>
                  <a:srgbClr val="000000"/>
                </a:solidFill>
                <a:latin typeface="Times New Roman"/>
              </a:rPr>
              <a:t>. По доминирующей деятельности:</a:t>
            </a: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90000"/>
              </a:lnSpc>
              <a:spcBef>
                <a:spcPts val="5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100" b="0" strike="noStrike" spc="-1">
                <a:solidFill>
                  <a:srgbClr val="000000"/>
                </a:solidFill>
                <a:latin typeface="Times New Roman"/>
              </a:rPr>
              <a:t>исследовательские проекты;</a:t>
            </a: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90000"/>
              </a:lnSpc>
              <a:spcBef>
                <a:spcPts val="5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100" b="0" strike="noStrike" spc="-1">
                <a:solidFill>
                  <a:srgbClr val="000000"/>
                </a:solidFill>
                <a:latin typeface="Times New Roman"/>
              </a:rPr>
              <a:t>Практико-ориентированные проекты;</a:t>
            </a: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90000"/>
              </a:lnSpc>
              <a:spcBef>
                <a:spcPts val="5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100" b="0" strike="noStrike" spc="-1">
                <a:solidFill>
                  <a:srgbClr val="000000"/>
                </a:solidFill>
                <a:latin typeface="Times New Roman"/>
              </a:rPr>
              <a:t>Информационные проекты;</a:t>
            </a: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90000"/>
              </a:lnSpc>
              <a:spcBef>
                <a:spcPts val="5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100" b="0" strike="noStrike" spc="-1">
                <a:solidFill>
                  <a:srgbClr val="000000"/>
                </a:solidFill>
                <a:latin typeface="Times New Roman"/>
              </a:rPr>
              <a:t>Творческие проекты.</a:t>
            </a: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90000"/>
              </a:lnSpc>
              <a:spcBef>
                <a:spcPts val="5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100" b="1" strike="noStrike" spc="-1">
                <a:solidFill>
                  <a:srgbClr val="000000"/>
                </a:solidFill>
                <a:latin typeface="Times New Roman"/>
              </a:rPr>
              <a:t>2. По области выполнения:</a:t>
            </a: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90000"/>
              </a:lnSpc>
              <a:spcBef>
                <a:spcPts val="5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100" b="0" strike="noStrike" spc="-1">
                <a:solidFill>
                  <a:srgbClr val="000000"/>
                </a:solidFill>
                <a:latin typeface="Times New Roman"/>
              </a:rPr>
              <a:t>Предметные;</a:t>
            </a: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90000"/>
              </a:lnSpc>
              <a:spcBef>
                <a:spcPts val="5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100" b="0" strike="noStrike" spc="-1">
                <a:solidFill>
                  <a:srgbClr val="000000"/>
                </a:solidFill>
                <a:latin typeface="Times New Roman"/>
              </a:rPr>
              <a:t>Встроенные.</a:t>
            </a: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90000"/>
              </a:lnSpc>
              <a:spcBef>
                <a:spcPts val="5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100" b="1" strike="noStrike" spc="-1">
                <a:solidFill>
                  <a:srgbClr val="000000"/>
                </a:solidFill>
                <a:latin typeface="Times New Roman"/>
              </a:rPr>
              <a:t>3. По содержанию:</a:t>
            </a: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90000"/>
              </a:lnSpc>
              <a:spcBef>
                <a:spcPts val="5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100" b="0" strike="noStrike" spc="-1">
                <a:solidFill>
                  <a:srgbClr val="000000"/>
                </a:solidFill>
                <a:latin typeface="Times New Roman"/>
              </a:rPr>
              <a:t> интеллектуальные, материальные, экологичные, сервисные, комплексные.</a:t>
            </a: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90000"/>
              </a:lnSpc>
              <a:spcBef>
                <a:spcPts val="5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100" b="1" strike="noStrike" spc="-1">
                <a:solidFill>
                  <a:srgbClr val="000000"/>
                </a:solidFill>
                <a:latin typeface="Times New Roman"/>
              </a:rPr>
              <a:t>4. По составу участников:</a:t>
            </a:r>
            <a:r>
              <a:rPr lang="uk-UA" sz="21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90000"/>
              </a:lnSpc>
              <a:spcBef>
                <a:spcPts val="5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100" b="0" strike="noStrike" spc="-1">
                <a:solidFill>
                  <a:srgbClr val="000000"/>
                </a:solidFill>
                <a:latin typeface="Times New Roman"/>
              </a:rPr>
              <a:t>учащиеся одного класса, одной школы, города, региона, разных стран мира.</a:t>
            </a: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90000"/>
              </a:lnSpc>
              <a:spcBef>
                <a:spcPts val="5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100" b="1" strike="noStrike" spc="-1">
                <a:solidFill>
                  <a:srgbClr val="000000"/>
                </a:solidFill>
                <a:latin typeface="Times New Roman"/>
              </a:rPr>
              <a:t>5. По количеству участников:</a:t>
            </a: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90000"/>
              </a:lnSpc>
              <a:spcBef>
                <a:spcPts val="5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100" b="0" strike="noStrike" spc="-1">
                <a:solidFill>
                  <a:srgbClr val="000000"/>
                </a:solidFill>
                <a:latin typeface="Times New Roman"/>
              </a:rPr>
              <a:t>индивидуальные, групповые и коллективные</a:t>
            </a:r>
            <a:r>
              <a:rPr lang="uk-UA" sz="2100" b="0" strike="noStrike" spc="-1">
                <a:solidFill>
                  <a:srgbClr val="000000"/>
                </a:solidFill>
                <a:latin typeface="Arial"/>
              </a:rPr>
              <a:t>.</a:t>
            </a: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2"/>
          <p:cNvSpPr txBox="1"/>
          <p:nvPr/>
        </p:nvSpPr>
        <p:spPr>
          <a:xfrm>
            <a:off x="457200" y="277920"/>
            <a:ext cx="8229600" cy="558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800" b="1" strike="noStrike" spc="-1">
                <a:solidFill>
                  <a:srgbClr val="0033CC"/>
                </a:solidFill>
                <a:latin typeface="Times New Roman"/>
              </a:rPr>
              <a:t>Вопрос:</a:t>
            </a:r>
            <a:endParaRPr lang="en-US" sz="28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99" name="TextShape 3"/>
          <p:cNvSpPr txBox="1"/>
          <p:nvPr/>
        </p:nvSpPr>
        <p:spPr>
          <a:xfrm>
            <a:off x="468360" y="765000"/>
            <a:ext cx="8229600" cy="5328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Как зовут того, кто хочет, пытается все узнать, все понять? (любопытный)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Как называется один из самых распространенных и доступных материалов? (древесина)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Как называется перенос свойств случайно выбранных явлений и объектов, на предмет проектируемого? (фокальный метод)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Название системы отделочных элементов? (декор)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Как называется объемно-пространственное воспроизведение какого-либо изделия в основном уменьшенного вида? (макет)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Величина, позволяющая изображать деталь в увеличенном или уменьшительном виде? (масштаб)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Специалист, отвечающий за функциональный эстетический уровень предмета? (конструктор)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Размышления или убеждения к чему-нибудь? (идея)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Как называется творческий метод, процесс проектирования промышленных изделий ориентирован на создание новой среды? (дизайн)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i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6732720" y="6237360"/>
            <a:ext cx="213336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200" b="1" spc="-1" dirty="0">
                <a:solidFill>
                  <a:srgbClr val="000000"/>
                </a:solidFill>
                <a:latin typeface="Garamond"/>
              </a:rPr>
              <a:t>3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054A24D-04C1-4A34-A08C-1EDD83A90C32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30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457200" y="277920"/>
            <a:ext cx="8229600" cy="7761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900" b="1" strike="noStrike" spc="-1">
                <a:solidFill>
                  <a:srgbClr val="0033CC"/>
                </a:solidFill>
                <a:latin typeface="Times New Roman"/>
                <a:ea typeface="Times New Roman"/>
              </a:rPr>
              <a:t>Этапы производственного проектирования</a:t>
            </a:r>
            <a:endParaRPr lang="en-US" sz="29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305" name="TextShape 3"/>
          <p:cNvSpPr txBox="1"/>
          <p:nvPr/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1. исследование и составление задач проекта;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2. художественно-конструкторский поиск;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3. эскизный проект;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4. составление конструкторской документации.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5258499-7638-44B8-A655-FE0958A31798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31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9360">
            <a:solidFill>
              <a:srgbClr val="CC9900"/>
            </a:solidFill>
            <a:miter/>
          </a:ln>
        </p:spPr>
        <p:txBody>
          <a:bodyPr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800" b="1" strike="noStrike" spc="-1">
                <a:solidFill>
                  <a:srgbClr val="0033CC"/>
                </a:solidFill>
                <a:latin typeface="Garamond"/>
              </a:rPr>
              <a:t>Исследование и составление задач проекта</a:t>
            </a:r>
            <a:endParaRPr lang="en-US" sz="38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309" name="TextShape 3"/>
          <p:cNvSpPr txBox="1"/>
          <p:nvPr/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 этом этапе исследуется проблема (товара или услуги), над которой будет работать творческий коллектив. В настоящее время фирмы используют самую распространенную форму осуществления проектных работ - так называемые целевые программы, предусматривающие создание творческих дизайнерских команд.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79F4DDF-90E1-4A90-9942-A01F0DCD254E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32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800" b="1" strike="noStrike" spc="-1">
                <a:solidFill>
                  <a:srgbClr val="0033CC"/>
                </a:solidFill>
                <a:latin typeface="Garamond"/>
              </a:rPr>
              <a:t>Художественно-конструкторский поиск</a:t>
            </a:r>
            <a:endParaRPr lang="en-US" sz="38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313" name="TextShape 3"/>
          <p:cNvSpPr txBox="1"/>
          <p:nvPr/>
        </p:nvSpPr>
        <p:spPr>
          <a:xfrm>
            <a:off x="468360" y="191592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 этом этапе создаются начальные творческие идеи в виде эскизных и графических форм или в объемном виде-макетах. На этом этапе эскизы могут отражать идею проекта в целом, изображать отдельные узлы с прорисованием отдельных фрагментов деталей изделия, иметь вид компоновочных схем.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C1FA173-7E05-4D6D-B54E-F8879F361CA9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33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800" b="1" strike="noStrike" spc="-1">
                <a:solidFill>
                  <a:srgbClr val="0033CC"/>
                </a:solidFill>
                <a:latin typeface="Garamond"/>
              </a:rPr>
              <a:t>Составление конструкторской документации</a:t>
            </a:r>
            <a:endParaRPr lang="en-US" sz="38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317" name="TextShape 3"/>
          <p:cNvSpPr txBox="1"/>
          <p:nvPr/>
        </p:nvSpPr>
        <p:spPr>
          <a:xfrm>
            <a:off x="395280" y="2060640"/>
            <a:ext cx="8229600" cy="3168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 этом этапе проектирования составляют чертежную документацию-рабочие чертежи, необходимые для изготовления запланированного изделия.</a:t>
            </a:r>
            <a:r>
              <a:rPr lang="uk-UA" sz="3000" b="0" strike="noStrike" spc="-1">
                <a:solidFill>
                  <a:srgbClr val="000000"/>
                </a:solidFill>
                <a:latin typeface="Arial"/>
              </a:rPr>
              <a:t>.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362EE2C-EC90-4A2E-9842-9E2FDD096E27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611280" y="1196640"/>
            <a:ext cx="8229600" cy="4103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600" b="1" strike="noStrike" spc="-1" dirty="0">
                <a:solidFill>
                  <a:srgbClr val="000000"/>
                </a:solidFill>
                <a:latin typeface="Times New Roman"/>
              </a:rPr>
              <a:t>Проект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1900" b="0" strike="noStrike" spc="-1" dirty="0">
                <a:solidFill>
                  <a:srgbClr val="000000"/>
                </a:solidFill>
                <a:latin typeface="Times New Roman"/>
              </a:rPr>
              <a:t>(от лат.</a:t>
            </a:r>
            <a:r>
              <a:rPr lang="en-US" sz="1900" b="0" strike="noStrike" spc="-1" dirty="0" err="1">
                <a:solidFill>
                  <a:srgbClr val="000000"/>
                </a:solidFill>
                <a:latin typeface="Times New Roman"/>
              </a:rPr>
              <a:t>proekt</a:t>
            </a:r>
            <a:r>
              <a:rPr lang="uk-UA" sz="1900" b="0" strike="noStrike" spc="-1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1900" b="0" strike="noStrike" spc="-1" dirty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z="1900" b="0" strike="noStrike" spc="-1" dirty="0" smtClean="0">
                <a:solidFill>
                  <a:srgbClr val="000000"/>
                </a:solidFill>
                <a:latin typeface="Times New Roman"/>
              </a:rPr>
              <a:t>брошенный </a:t>
            </a:r>
            <a:r>
              <a:rPr lang="uk-UA" sz="1900" b="0" strike="noStrike" spc="-1" dirty="0" smtClean="0">
                <a:solidFill>
                  <a:srgbClr val="000000"/>
                </a:solidFill>
                <a:latin typeface="Times New Roman"/>
              </a:rPr>
              <a:t>вперед </a:t>
            </a:r>
            <a:r>
              <a:rPr lang="uk-UA" sz="1900" b="0" strike="noStrike" spc="-1" dirty="0">
                <a:solidFill>
                  <a:srgbClr val="000000"/>
                </a:solidFill>
                <a:latin typeface="Times New Roman"/>
              </a:rPr>
              <a:t>замысел</a:t>
            </a:r>
            <a:r>
              <a:rPr lang="ru-RU" sz="1900" b="0" strike="noStrike" spc="-1" dirty="0">
                <a:solidFill>
                  <a:srgbClr val="000000"/>
                </a:solidFill>
                <a:latin typeface="Times New Roman"/>
              </a:rPr>
              <a:t>»</a:t>
            </a:r>
            <a:r>
              <a:rPr lang="uk-UA" sz="1900" b="0" strike="noStrike" spc="-1" dirty="0">
                <a:solidFill>
                  <a:srgbClr val="000000"/>
                </a:solidFill>
                <a:latin typeface="Times New Roman"/>
              </a:rPr>
              <a:t>)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это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совокупность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определенных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действий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документов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предварительных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текстов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, замысел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или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 план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создания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материального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объекта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, предмета,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разного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рода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теоретических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продуктов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6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Проект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невозможно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создать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реализовать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 без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творческой</a:t>
            </a:r>
            <a:r>
              <a:rPr lang="uk-UA" sz="2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600" b="0" strike="noStrike" spc="-1" dirty="0" err="1">
                <a:solidFill>
                  <a:srgbClr val="000000"/>
                </a:solidFill>
                <a:latin typeface="Times New Roman"/>
              </a:rPr>
              <a:t>деятельности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6659640" y="6165720"/>
            <a:ext cx="213336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A526919-DC78-46B3-BD50-2BC0EAAC5E5A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539640" y="83664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Деятельность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, в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ходе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которой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обосновывается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разрабатывается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проект, </a:t>
            </a:r>
            <a:r>
              <a:rPr lang="uk-UA" sz="3000" b="0" strike="noStrike" spc="-1" dirty="0" err="1" smtClean="0">
                <a:solidFill>
                  <a:srgbClr val="000000"/>
                </a:solidFill>
                <a:latin typeface="Times New Roman"/>
              </a:rPr>
              <a:t>называется</a:t>
            </a:r>
            <a:r>
              <a:rPr lang="uk-UA" sz="3000" b="0" strike="noStrike" spc="-1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uk-UA" sz="3000" b="1" i="1" strike="noStrike" spc="-1" dirty="0" err="1" smtClean="0">
                <a:solidFill>
                  <a:srgbClr val="000000"/>
                </a:solidFill>
                <a:latin typeface="Times New Roman"/>
              </a:rPr>
              <a:t>проектированием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2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Проектирование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как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творческая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инновационная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деятельность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всегда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нацелено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создание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качественно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нового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продукта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имеющего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существенное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значение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для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человека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или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 для </a:t>
            </a:r>
            <a:r>
              <a:rPr lang="uk-UA" sz="3000" b="0" strike="noStrike" spc="-1" dirty="0" err="1">
                <a:solidFill>
                  <a:srgbClr val="000000"/>
                </a:solidFill>
                <a:latin typeface="Times New Roman"/>
              </a:rPr>
              <a:t>общества</a:t>
            </a:r>
            <a:r>
              <a:rPr lang="uk-UA" sz="30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A597821-E0E8-4AF1-BEC7-CC0CB03BC5D7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684360" y="907920"/>
            <a:ext cx="7991280" cy="2089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2500"/>
          </a:bodyPr>
          <a:lstStyle/>
          <a:p>
            <a:pPr marL="342720" indent="-342720" algn="l" rtl="0">
              <a:lnSpc>
                <a:spcPct val="100000"/>
              </a:lnSpc>
              <a:spcBef>
                <a:spcPts val="11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4400" b="0" strike="noStrike" spc="-1">
                <a:solidFill>
                  <a:srgbClr val="000000"/>
                </a:solidFill>
                <a:latin typeface="Times New Roman"/>
              </a:rPr>
              <a:t>Подумайте и назовите основные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l" rtl="0">
              <a:lnSpc>
                <a:spcPct val="100000"/>
              </a:lnSpc>
              <a:spcBef>
                <a:spcPts val="1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4400" b="0" strike="noStrike" spc="-1">
                <a:solidFill>
                  <a:srgbClr val="000000"/>
                </a:solidFill>
                <a:latin typeface="Times New Roman"/>
              </a:rPr>
              <a:t> Этапы проектирования проекта?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Рисунок 114"/>
          <p:cNvPicPr/>
          <p:nvPr/>
        </p:nvPicPr>
        <p:blipFill>
          <a:blip r:embed="rId2"/>
          <a:stretch/>
        </p:blipFill>
        <p:spPr>
          <a:xfrm>
            <a:off x="4284720" y="3284640"/>
            <a:ext cx="2158920" cy="228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6732720" y="6237360"/>
            <a:ext cx="213336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C2DC1DF-23A8-4116-ACA3-CB59EE5F3E18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7" name="Group 2"/>
          <p:cNvGrpSpPr/>
          <p:nvPr/>
        </p:nvGrpSpPr>
        <p:grpSpPr>
          <a:xfrm>
            <a:off x="427703" y="549360"/>
            <a:ext cx="8438377" cy="5191211"/>
            <a:chOff x="427703" y="549360"/>
            <a:chExt cx="8438377" cy="5191211"/>
          </a:xfrm>
        </p:grpSpPr>
        <p:sp>
          <p:nvSpPr>
            <p:cNvPr id="118" name="CustomShape 3"/>
            <p:cNvSpPr/>
            <p:nvPr/>
          </p:nvSpPr>
          <p:spPr>
            <a:xfrm>
              <a:off x="1034280" y="549360"/>
              <a:ext cx="2682720" cy="369720"/>
            </a:xfrm>
            <a:prstGeom prst="rect">
              <a:avLst/>
            </a:prstGeom>
            <a:solidFill>
              <a:srgbClr val="CC99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800" b="0" strike="noStrike" spc="-1">
                  <a:solidFill>
                    <a:srgbClr val="000000"/>
                  </a:solidFill>
                  <a:latin typeface="Arial"/>
                </a:rPr>
                <a:t>Этапы проектирования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" name="CustomShape 4"/>
            <p:cNvSpPr/>
            <p:nvPr/>
          </p:nvSpPr>
          <p:spPr>
            <a:xfrm>
              <a:off x="427703" y="1474200"/>
              <a:ext cx="3490537" cy="370080"/>
            </a:xfrm>
            <a:prstGeom prst="rect">
              <a:avLst/>
            </a:prstGeom>
            <a:solidFill>
              <a:srgbClr val="CC99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Организационно-подготовительный</a:t>
              </a:r>
              <a:endParaRPr lang="en-US" sz="16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" name="CustomShape 5"/>
            <p:cNvSpPr/>
            <p:nvPr/>
          </p:nvSpPr>
          <p:spPr>
            <a:xfrm>
              <a:off x="966240" y="2462040"/>
              <a:ext cx="2213640" cy="369720"/>
            </a:xfrm>
            <a:prstGeom prst="rect">
              <a:avLst/>
            </a:prstGeom>
            <a:solidFill>
              <a:srgbClr val="CC99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800" b="0" strike="noStrike" spc="-1">
                  <a:solidFill>
                    <a:srgbClr val="000000"/>
                  </a:solidFill>
                  <a:latin typeface="Arial"/>
                </a:rPr>
                <a:t>Конструкторский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" name="CustomShape 6"/>
            <p:cNvSpPr/>
            <p:nvPr/>
          </p:nvSpPr>
          <p:spPr>
            <a:xfrm>
              <a:off x="900000" y="3571920"/>
              <a:ext cx="2280240" cy="370080"/>
            </a:xfrm>
            <a:prstGeom prst="rect">
              <a:avLst/>
            </a:prstGeom>
            <a:solidFill>
              <a:srgbClr val="CC99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800" b="0" strike="noStrike" spc="-1">
                  <a:solidFill>
                    <a:srgbClr val="000000"/>
                  </a:solidFill>
                  <a:latin typeface="Arial"/>
                </a:rPr>
                <a:t>Технологический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" name="CustomShape 7"/>
            <p:cNvSpPr/>
            <p:nvPr/>
          </p:nvSpPr>
          <p:spPr>
            <a:xfrm>
              <a:off x="427703" y="4776840"/>
              <a:ext cx="2413440" cy="431280"/>
            </a:xfrm>
            <a:prstGeom prst="rect">
              <a:avLst/>
            </a:prstGeom>
            <a:solidFill>
              <a:srgbClr val="CC99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800" b="0" strike="noStrike" spc="-1" dirty="0" err="1">
                  <a:solidFill>
                    <a:srgbClr val="000000"/>
                  </a:solidFill>
                  <a:latin typeface="Arial"/>
                </a:rPr>
                <a:t>Заключительный</a:t>
              </a:r>
              <a:endParaRPr lang="en-US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" name="CustomShape 8"/>
            <p:cNvSpPr/>
            <p:nvPr/>
          </p:nvSpPr>
          <p:spPr>
            <a:xfrm>
              <a:off x="4422060" y="905998"/>
              <a:ext cx="4043514" cy="1236722"/>
            </a:xfrm>
            <a:prstGeom prst="rect">
              <a:avLst/>
            </a:prstGeom>
            <a:solidFill>
              <a:srgbClr val="CC99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Поиски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и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определение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проблемы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.</a:t>
              </a:r>
              <a:endParaRPr lang="en-US" sz="16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Сбор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и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анализ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информации</a:t>
              </a:r>
              <a:endParaRPr lang="en-US" sz="16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что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касается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объекта</a:t>
              </a:r>
              <a:endParaRPr lang="en-US" sz="16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проектирование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.</a:t>
              </a:r>
              <a:endParaRPr lang="en-US" sz="16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" name="CustomShape 9"/>
            <p:cNvSpPr/>
            <p:nvPr/>
          </p:nvSpPr>
          <p:spPr>
            <a:xfrm>
              <a:off x="4119480" y="2214360"/>
              <a:ext cx="4628880" cy="1111320"/>
            </a:xfrm>
            <a:prstGeom prst="rect">
              <a:avLst/>
            </a:prstGeom>
            <a:solidFill>
              <a:srgbClr val="CC99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Выбор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оптимального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варианта</a:t>
              </a:r>
              <a:endParaRPr lang="en-US" sz="16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решение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проблемы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и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их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обоснование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.</a:t>
              </a:r>
              <a:endParaRPr lang="en-US" sz="16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Разработка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клаузуры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.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Макетирование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проекта</a:t>
              </a:r>
              <a:r>
                <a:rPr lang="uk-UA" sz="1800" b="0" strike="noStrike" spc="-1" dirty="0">
                  <a:solidFill>
                    <a:srgbClr val="000000"/>
                  </a:solidFill>
                  <a:latin typeface="Arial"/>
                </a:rPr>
                <a:t>.</a:t>
              </a:r>
              <a:endParaRPr lang="en-US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" name="CustomShape 10"/>
            <p:cNvSpPr/>
            <p:nvPr/>
          </p:nvSpPr>
          <p:spPr>
            <a:xfrm>
              <a:off x="3980114" y="3540780"/>
              <a:ext cx="4629240" cy="987480"/>
            </a:xfrm>
            <a:prstGeom prst="rect">
              <a:avLst/>
            </a:prstGeom>
            <a:solidFill>
              <a:srgbClr val="CC99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Организация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рабочего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места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.</a:t>
              </a:r>
              <a:endParaRPr lang="en-US" sz="16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Выполнение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технологических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операций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.</a:t>
              </a:r>
              <a:endParaRPr lang="en-US" sz="16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Самоконтроль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своей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деятельности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.</a:t>
              </a:r>
              <a:endParaRPr lang="en-US" sz="16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Оценка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свойства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.</a:t>
              </a:r>
              <a:endParaRPr lang="en-US" sz="16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" name="CustomShape 11"/>
            <p:cNvSpPr/>
            <p:nvPr/>
          </p:nvSpPr>
          <p:spPr>
            <a:xfrm>
              <a:off x="3582540" y="4752731"/>
              <a:ext cx="5283540" cy="987840"/>
            </a:xfrm>
            <a:prstGeom prst="rect">
              <a:avLst/>
            </a:prstGeom>
            <a:solidFill>
              <a:srgbClr val="CC99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Корректировка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выполненного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изделия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сравнительно</a:t>
              </a:r>
              <a:endParaRPr lang="en-US" sz="16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с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запланированным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.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Испытание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проекта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.</a:t>
              </a:r>
              <a:endParaRPr lang="en-US" sz="16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Самооценка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проекта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. </a:t>
              </a: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Защита</a:t>
              </a:r>
              <a:endParaRPr lang="en-US" sz="16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l" rtl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uk-UA" sz="1600" b="0" strike="noStrike" spc="-1" dirty="0" err="1">
                  <a:solidFill>
                    <a:srgbClr val="000000"/>
                  </a:solidFill>
                  <a:latin typeface="Arial"/>
                </a:rPr>
                <a:t>проекта</a:t>
              </a:r>
              <a:r>
                <a:rPr lang="uk-UA" sz="1600" b="0" strike="noStrike" spc="-1" dirty="0">
                  <a:solidFill>
                    <a:srgbClr val="000000"/>
                  </a:solidFill>
                  <a:latin typeface="Arial"/>
                </a:rPr>
                <a:t>.</a:t>
              </a:r>
              <a:endParaRPr lang="en-US" sz="16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" name="Line 12"/>
            <p:cNvSpPr/>
            <p:nvPr/>
          </p:nvSpPr>
          <p:spPr>
            <a:xfrm>
              <a:off x="3582720" y="1598040"/>
              <a:ext cx="87264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Line 13"/>
            <p:cNvSpPr/>
            <p:nvPr/>
          </p:nvSpPr>
          <p:spPr>
            <a:xfrm>
              <a:off x="3246840" y="2584440"/>
              <a:ext cx="73764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Line 14"/>
            <p:cNvSpPr/>
            <p:nvPr/>
          </p:nvSpPr>
          <p:spPr>
            <a:xfrm>
              <a:off x="3246840" y="3695760"/>
              <a:ext cx="671400" cy="612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Line 15"/>
            <p:cNvSpPr/>
            <p:nvPr/>
          </p:nvSpPr>
          <p:spPr>
            <a:xfrm>
              <a:off x="2911500" y="5053319"/>
              <a:ext cx="536760" cy="608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Line 16"/>
            <p:cNvSpPr/>
            <p:nvPr/>
          </p:nvSpPr>
          <p:spPr>
            <a:xfrm>
              <a:off x="2241000" y="1042920"/>
              <a:ext cx="0" cy="3088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" name="Line 17"/>
            <p:cNvSpPr/>
            <p:nvPr/>
          </p:nvSpPr>
          <p:spPr>
            <a:xfrm>
              <a:off x="2174760" y="2029320"/>
              <a:ext cx="0" cy="370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Line 18"/>
            <p:cNvSpPr/>
            <p:nvPr/>
          </p:nvSpPr>
          <p:spPr>
            <a:xfrm>
              <a:off x="1973520" y="2955960"/>
              <a:ext cx="0" cy="4323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Line 19"/>
            <p:cNvSpPr/>
            <p:nvPr/>
          </p:nvSpPr>
          <p:spPr>
            <a:xfrm>
              <a:off x="2039760" y="4004640"/>
              <a:ext cx="0" cy="7398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5CC9524-D43F-4B97-AECC-EBD0FDC0CC5D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8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611280" y="1412640"/>
            <a:ext cx="8229600" cy="1757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100000"/>
              </a:lnSpc>
              <a:spcBef>
                <a:spcPts val="11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4400" b="0" strike="noStrike" spc="-1">
                <a:solidFill>
                  <a:srgbClr val="000000"/>
                </a:solidFill>
                <a:latin typeface="Times New Roman"/>
              </a:rPr>
              <a:t>На каком сейчас этапе мы находимся?</a:t>
            </a:r>
            <a:r>
              <a:rPr lang="uk-UA" sz="44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Рисунок 138"/>
          <p:cNvPicPr/>
          <p:nvPr/>
        </p:nvPicPr>
        <p:blipFill>
          <a:blip r:embed="rId2"/>
          <a:stretch/>
        </p:blipFill>
        <p:spPr>
          <a:xfrm>
            <a:off x="5651640" y="3213000"/>
            <a:ext cx="2143080" cy="214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6553080" y="6243480"/>
            <a:ext cx="213372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F63379D-CC23-4845-8143-F7DB7AB61458}" type="slidenum">
              <a:rPr lang="ru-RU" sz="1200" b="1" strike="noStrike" spc="-1">
                <a:solidFill>
                  <a:srgbClr val="000000"/>
                </a:solidFill>
                <a:latin typeface="Garamond"/>
              </a:rPr>
              <a:t>9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457200" y="277560"/>
            <a:ext cx="8229600" cy="4158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100" b="1" strike="noStrike" spc="-1">
                <a:solidFill>
                  <a:srgbClr val="006633"/>
                </a:solidFill>
                <a:latin typeface="Garamond"/>
              </a:rPr>
              <a:t>Этапы выполнения творческих проектов можно проследить:</a:t>
            </a:r>
            <a:endParaRPr lang="en-US" sz="2100" b="0" strike="noStrike" spc="-1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179280" y="836640"/>
            <a:ext cx="2700360" cy="57636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Arial"/>
              </a:rPr>
              <a:t>Знакомство с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Arial"/>
              </a:rPr>
              <a:t>перечнем задач</a:t>
            </a: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539640" y="5734080"/>
            <a:ext cx="1728720" cy="50328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Arial"/>
              </a:rPr>
              <a:t>Защита работы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324000" y="4365720"/>
            <a:ext cx="2160360" cy="57600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Arial"/>
              </a:rPr>
              <a:t>Выполнение задания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CustomShape 6"/>
          <p:cNvSpPr/>
          <p:nvPr/>
        </p:nvSpPr>
        <p:spPr>
          <a:xfrm>
            <a:off x="250920" y="2349360"/>
            <a:ext cx="2232000" cy="79236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Arial"/>
              </a:rPr>
              <a:t>Осуществление реального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Arial"/>
              </a:rPr>
              <a:t>практического изделия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CustomShape 7"/>
          <p:cNvSpPr/>
          <p:nvPr/>
        </p:nvSpPr>
        <p:spPr>
          <a:xfrm>
            <a:off x="2987640" y="4292640"/>
            <a:ext cx="3313080" cy="35856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Arial"/>
              </a:rPr>
              <a:t>Организация рабочего места.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CustomShape 8"/>
          <p:cNvSpPr/>
          <p:nvPr/>
        </p:nvSpPr>
        <p:spPr>
          <a:xfrm>
            <a:off x="3492360" y="1484280"/>
            <a:ext cx="2592360" cy="50472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Arial"/>
              </a:rPr>
              <a:t>Видение проблемы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CustomShape 9"/>
          <p:cNvSpPr/>
          <p:nvPr/>
        </p:nvSpPr>
        <p:spPr>
          <a:xfrm>
            <a:off x="3276720" y="2205000"/>
            <a:ext cx="3311280" cy="50472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Arial"/>
              </a:rPr>
              <a:t>Прогнозирование идеи решения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Arial"/>
              </a:rPr>
              <a:t>проблемы.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CustomShape 10"/>
          <p:cNvSpPr/>
          <p:nvPr/>
        </p:nvSpPr>
        <p:spPr>
          <a:xfrm>
            <a:off x="3419640" y="2852640"/>
            <a:ext cx="2736720" cy="36036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Arial"/>
              </a:rPr>
              <a:t>Проектирование конструкции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CustomShape 11"/>
          <p:cNvSpPr/>
          <p:nvPr/>
        </p:nvSpPr>
        <p:spPr>
          <a:xfrm>
            <a:off x="2916360" y="3645000"/>
            <a:ext cx="3311280" cy="50472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Arial"/>
              </a:rPr>
              <a:t>Планирование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Arial"/>
              </a:rPr>
              <a:t>технологического процесса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CustomShape 12"/>
          <p:cNvSpPr/>
          <p:nvPr/>
        </p:nvSpPr>
        <p:spPr>
          <a:xfrm>
            <a:off x="2879641" y="4941720"/>
            <a:ext cx="3997440" cy="430199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Arial"/>
              </a:rPr>
              <a:t>Выполнение технологических операций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CustomShape 13"/>
          <p:cNvSpPr/>
          <p:nvPr/>
        </p:nvSpPr>
        <p:spPr>
          <a:xfrm>
            <a:off x="3276720" y="5805360"/>
            <a:ext cx="1726920" cy="36036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Arial"/>
              </a:rPr>
              <a:t>Самооценка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CustomShape 14"/>
          <p:cNvSpPr/>
          <p:nvPr/>
        </p:nvSpPr>
        <p:spPr>
          <a:xfrm>
            <a:off x="5796000" y="5805360"/>
            <a:ext cx="1800360" cy="36036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Arial"/>
              </a:rPr>
              <a:t>Самоанализ</a:t>
            </a: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CustomShape 15"/>
          <p:cNvSpPr/>
          <p:nvPr/>
        </p:nvSpPr>
        <p:spPr>
          <a:xfrm>
            <a:off x="7524720" y="2276640"/>
            <a:ext cx="1366920" cy="28872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Arial"/>
              </a:rPr>
              <a:t>Материалы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CustomShape 16"/>
          <p:cNvSpPr/>
          <p:nvPr/>
        </p:nvSpPr>
        <p:spPr>
          <a:xfrm>
            <a:off x="7451640" y="2781360"/>
            <a:ext cx="1366920" cy="28872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Инструменты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CustomShape 17"/>
          <p:cNvSpPr/>
          <p:nvPr/>
        </p:nvSpPr>
        <p:spPr>
          <a:xfrm>
            <a:off x="7524720" y="3284640"/>
            <a:ext cx="1295280" cy="36036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Технологии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18"/>
          <p:cNvSpPr/>
          <p:nvPr/>
        </p:nvSpPr>
        <p:spPr>
          <a:xfrm>
            <a:off x="7380360" y="5229360"/>
            <a:ext cx="1582560" cy="49824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 dirty="0" err="1">
                <a:solidFill>
                  <a:srgbClr val="000000"/>
                </a:solidFill>
                <a:latin typeface="Arial"/>
              </a:rPr>
              <a:t>Оценка</a:t>
            </a:r>
            <a:r>
              <a:rPr lang="uk-UA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uk-UA" sz="1600" b="0" strike="noStrike" spc="-1" dirty="0" err="1">
                <a:solidFill>
                  <a:srgbClr val="000000"/>
                </a:solidFill>
                <a:latin typeface="Arial"/>
              </a:rPr>
              <a:t>качества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CustomShape 19"/>
          <p:cNvSpPr/>
          <p:nvPr/>
        </p:nvSpPr>
        <p:spPr>
          <a:xfrm>
            <a:off x="7451640" y="4437000"/>
            <a:ext cx="1511280" cy="432000"/>
          </a:xfrm>
          <a:prstGeom prst="rect">
            <a:avLst/>
          </a:prstGeom>
          <a:solidFill>
            <a:srgbClr val="CC99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1600" b="0" strike="noStrike" spc="-1">
                <a:solidFill>
                  <a:srgbClr val="000000"/>
                </a:solidFill>
                <a:latin typeface="Arial"/>
              </a:rPr>
              <a:t>Самоконтроль</a:t>
            </a:r>
            <a:r>
              <a:rPr lang="uk-UA" sz="1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Line 20"/>
          <p:cNvSpPr/>
          <p:nvPr/>
        </p:nvSpPr>
        <p:spPr>
          <a:xfrm>
            <a:off x="1476360" y="1484280"/>
            <a:ext cx="0" cy="72072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Line 21"/>
          <p:cNvSpPr/>
          <p:nvPr/>
        </p:nvSpPr>
        <p:spPr>
          <a:xfrm>
            <a:off x="1476360" y="3213000"/>
            <a:ext cx="0" cy="79236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Line 22"/>
          <p:cNvSpPr/>
          <p:nvPr/>
        </p:nvSpPr>
        <p:spPr>
          <a:xfrm flipH="1">
            <a:off x="1402920" y="5084640"/>
            <a:ext cx="73080" cy="57636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Line 23"/>
          <p:cNvSpPr/>
          <p:nvPr/>
        </p:nvSpPr>
        <p:spPr>
          <a:xfrm flipV="1">
            <a:off x="2484360" y="1699920"/>
            <a:ext cx="863640" cy="57636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Line 24"/>
          <p:cNvSpPr/>
          <p:nvPr/>
        </p:nvSpPr>
        <p:spPr>
          <a:xfrm flipV="1">
            <a:off x="2556000" y="2421000"/>
            <a:ext cx="576000" cy="21600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Line 25"/>
          <p:cNvSpPr/>
          <p:nvPr/>
        </p:nvSpPr>
        <p:spPr>
          <a:xfrm>
            <a:off x="2484360" y="3068640"/>
            <a:ext cx="863640" cy="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Line 26"/>
          <p:cNvSpPr/>
          <p:nvPr/>
        </p:nvSpPr>
        <p:spPr>
          <a:xfrm flipV="1">
            <a:off x="2484360" y="3860640"/>
            <a:ext cx="432000" cy="43200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Line 27"/>
          <p:cNvSpPr/>
          <p:nvPr/>
        </p:nvSpPr>
        <p:spPr>
          <a:xfrm flipV="1">
            <a:off x="2556000" y="4436640"/>
            <a:ext cx="431640" cy="14436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Line 28"/>
          <p:cNvSpPr/>
          <p:nvPr/>
        </p:nvSpPr>
        <p:spPr>
          <a:xfrm>
            <a:off x="2556000" y="4869000"/>
            <a:ext cx="360360" cy="21564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Line 29"/>
          <p:cNvSpPr/>
          <p:nvPr/>
        </p:nvSpPr>
        <p:spPr>
          <a:xfrm>
            <a:off x="6156360" y="1773360"/>
            <a:ext cx="3603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Line 30"/>
          <p:cNvSpPr/>
          <p:nvPr/>
        </p:nvSpPr>
        <p:spPr>
          <a:xfrm>
            <a:off x="6516720" y="1773360"/>
            <a:ext cx="0" cy="28728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Line 31"/>
          <p:cNvSpPr/>
          <p:nvPr/>
        </p:nvSpPr>
        <p:spPr>
          <a:xfrm>
            <a:off x="6227640" y="3068640"/>
            <a:ext cx="2890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Line 32"/>
          <p:cNvSpPr/>
          <p:nvPr/>
        </p:nvSpPr>
        <p:spPr>
          <a:xfrm flipV="1">
            <a:off x="6516720" y="2781360"/>
            <a:ext cx="0" cy="28728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Line 33"/>
          <p:cNvSpPr/>
          <p:nvPr/>
        </p:nvSpPr>
        <p:spPr>
          <a:xfrm>
            <a:off x="7093080" y="2637000"/>
            <a:ext cx="0" cy="792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Line 34"/>
          <p:cNvSpPr/>
          <p:nvPr/>
        </p:nvSpPr>
        <p:spPr>
          <a:xfrm flipV="1">
            <a:off x="7093080" y="2565000"/>
            <a:ext cx="358560" cy="7164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Line 35"/>
          <p:cNvSpPr/>
          <p:nvPr/>
        </p:nvSpPr>
        <p:spPr>
          <a:xfrm>
            <a:off x="7093080" y="3429000"/>
            <a:ext cx="358560" cy="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Line 36"/>
          <p:cNvSpPr/>
          <p:nvPr/>
        </p:nvSpPr>
        <p:spPr>
          <a:xfrm>
            <a:off x="6588000" y="5084640"/>
            <a:ext cx="5763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Line 37"/>
          <p:cNvSpPr/>
          <p:nvPr/>
        </p:nvSpPr>
        <p:spPr>
          <a:xfrm>
            <a:off x="7164360" y="4724280"/>
            <a:ext cx="0" cy="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Line 38"/>
          <p:cNvSpPr/>
          <p:nvPr/>
        </p:nvSpPr>
        <p:spPr>
          <a:xfrm>
            <a:off x="7164360" y="4869000"/>
            <a:ext cx="0" cy="504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Line 39"/>
          <p:cNvSpPr/>
          <p:nvPr/>
        </p:nvSpPr>
        <p:spPr>
          <a:xfrm flipV="1">
            <a:off x="7164360" y="4797000"/>
            <a:ext cx="216000" cy="7164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Line 40"/>
          <p:cNvSpPr/>
          <p:nvPr/>
        </p:nvSpPr>
        <p:spPr>
          <a:xfrm>
            <a:off x="7164360" y="5373720"/>
            <a:ext cx="2160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Line 41"/>
          <p:cNvSpPr/>
          <p:nvPr/>
        </p:nvSpPr>
        <p:spPr>
          <a:xfrm>
            <a:off x="8028000" y="4869000"/>
            <a:ext cx="0" cy="36036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Line 42"/>
          <p:cNvSpPr/>
          <p:nvPr/>
        </p:nvSpPr>
        <p:spPr>
          <a:xfrm>
            <a:off x="2340000" y="6021360"/>
            <a:ext cx="936720" cy="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Line 43"/>
          <p:cNvSpPr/>
          <p:nvPr/>
        </p:nvSpPr>
        <p:spPr>
          <a:xfrm>
            <a:off x="5148360" y="5950080"/>
            <a:ext cx="5778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Line 44"/>
          <p:cNvSpPr/>
          <p:nvPr/>
        </p:nvSpPr>
        <p:spPr>
          <a:xfrm flipV="1">
            <a:off x="6227640" y="3068280"/>
            <a:ext cx="1152720" cy="7308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1465</Words>
  <Application>Microsoft Office PowerPoint</Application>
  <PresentationFormat>Экран (4:3)</PresentationFormat>
  <Paragraphs>346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DejaVu Sans</vt:lpstr>
      <vt:lpstr>Garamond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компьютер10</dc:creator>
  <dc:description/>
  <cp:lastModifiedBy>Пользователь</cp:lastModifiedBy>
  <cp:revision>26</cp:revision>
  <dcterms:created xsi:type="dcterms:W3CDTF">2011-02-09T08:19:45Z</dcterms:created>
  <dcterms:modified xsi:type="dcterms:W3CDTF">2022-10-25T18:48:24Z</dcterms:modified>
  <dc:language>en-US</dc:language>
</cp:coreProperties>
</file>