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7" r:id="rId2"/>
    <p:sldId id="263" r:id="rId3"/>
    <p:sldId id="293" r:id="rId4"/>
    <p:sldId id="298" r:id="rId5"/>
    <p:sldId id="299" r:id="rId6"/>
    <p:sldId id="300" r:id="rId7"/>
    <p:sldId id="290" r:id="rId8"/>
    <p:sldId id="289" r:id="rId9"/>
    <p:sldId id="291" r:id="rId10"/>
    <p:sldId id="262" r:id="rId11"/>
    <p:sldId id="280" r:id="rId12"/>
    <p:sldId id="296" r:id="rId13"/>
    <p:sldId id="267" r:id="rId14"/>
    <p:sldId id="272" r:id="rId15"/>
    <p:sldId id="279" r:id="rId16"/>
    <p:sldId id="284" r:id="rId17"/>
    <p:sldId id="277" r:id="rId18"/>
    <p:sldId id="271" r:id="rId19"/>
    <p:sldId id="295" r:id="rId20"/>
    <p:sldId id="269" r:id="rId21"/>
    <p:sldId id="292" r:id="rId22"/>
    <p:sldId id="278" r:id="rId23"/>
    <p:sldId id="273" r:id="rId24"/>
    <p:sldId id="275" r:id="rId25"/>
    <p:sldId id="266" r:id="rId26"/>
    <p:sldId id="259" r:id="rId27"/>
    <p:sldId id="294" r:id="rId28"/>
    <p:sldId id="274" r:id="rId29"/>
    <p:sldId id="261" r:id="rId30"/>
    <p:sldId id="260" r:id="rId31"/>
    <p:sldId id="281" r:id="rId32"/>
    <p:sldId id="287" r:id="rId33"/>
    <p:sldId id="288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600"/>
    <a:srgbClr val="CCFF66"/>
    <a:srgbClr val="268E8C"/>
    <a:srgbClr val="99CC00"/>
    <a:srgbClr val="006600"/>
    <a:srgbClr val="336600"/>
    <a:srgbClr val="FFFFFF"/>
    <a:srgbClr val="B9FA00"/>
    <a:srgbClr val="24906C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3" autoAdjust="0"/>
    <p:restoredTop sz="94660"/>
  </p:normalViewPr>
  <p:slideViewPr>
    <p:cSldViewPr>
      <p:cViewPr varScale="1">
        <p:scale>
          <a:sx n="60" d="100"/>
          <a:sy n="60" d="100"/>
        </p:scale>
        <p:origin x="-96" y="-9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9A57C-89A0-44D0-A0D1-7F1309D9452A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1C89328-42B6-48D7-AB46-04521B7586CA}">
      <dgm:prSet phldrT="[Текст]"/>
      <dgm:spPr/>
      <dgm:t>
        <a:bodyPr/>
        <a:lstStyle/>
        <a:p>
          <a:r>
            <a:rPr lang="ru-RU" b="1" dirty="0" smtClean="0"/>
            <a:t>наглядно – действенное</a:t>
          </a:r>
          <a:r>
            <a:rPr lang="ru-RU" dirty="0" smtClean="0"/>
            <a:t> </a:t>
          </a:r>
          <a:endParaRPr lang="ru-RU" dirty="0"/>
        </a:p>
      </dgm:t>
    </dgm:pt>
    <dgm:pt modelId="{7D166316-6040-4F56-A206-7F56B032EE17}" type="parTrans" cxnId="{B2F0D86E-3670-4320-8C45-548D357E3184}">
      <dgm:prSet/>
      <dgm:spPr/>
      <dgm:t>
        <a:bodyPr/>
        <a:lstStyle/>
        <a:p>
          <a:endParaRPr lang="ru-RU"/>
        </a:p>
      </dgm:t>
    </dgm:pt>
    <dgm:pt modelId="{516F34BC-C05B-4871-8D62-B43FF70A9E61}" type="sibTrans" cxnId="{B2F0D86E-3670-4320-8C45-548D357E3184}">
      <dgm:prSet/>
      <dgm:spPr/>
      <dgm:t>
        <a:bodyPr/>
        <a:lstStyle/>
        <a:p>
          <a:endParaRPr lang="ru-RU"/>
        </a:p>
      </dgm:t>
    </dgm:pt>
    <dgm:pt modelId="{22C24998-1635-4381-B396-A54B9F54A058}">
      <dgm:prSet phldrT="[Текст]"/>
      <dgm:spPr/>
      <dgm:t>
        <a:bodyPr/>
        <a:lstStyle/>
        <a:p>
          <a:r>
            <a:rPr lang="ru-RU" b="1" dirty="0" smtClean="0"/>
            <a:t>наглядно – образное</a:t>
          </a:r>
          <a:r>
            <a:rPr lang="ru-RU" dirty="0" smtClean="0"/>
            <a:t> </a:t>
          </a:r>
          <a:endParaRPr lang="ru-RU" dirty="0"/>
        </a:p>
      </dgm:t>
    </dgm:pt>
    <dgm:pt modelId="{23D3A83B-D7AB-4569-9D88-F39E6B7D2502}" type="parTrans" cxnId="{87FC9E37-E2D4-4DC2-8A5A-282BB17781C2}">
      <dgm:prSet/>
      <dgm:spPr/>
      <dgm:t>
        <a:bodyPr/>
        <a:lstStyle/>
        <a:p>
          <a:endParaRPr lang="ru-RU"/>
        </a:p>
      </dgm:t>
    </dgm:pt>
    <dgm:pt modelId="{2E910BB8-7421-4670-B8E5-0EED4D50E34B}" type="sibTrans" cxnId="{87FC9E37-E2D4-4DC2-8A5A-282BB17781C2}">
      <dgm:prSet/>
      <dgm:spPr/>
      <dgm:t>
        <a:bodyPr/>
        <a:lstStyle/>
        <a:p>
          <a:endParaRPr lang="ru-RU"/>
        </a:p>
      </dgm:t>
    </dgm:pt>
    <dgm:pt modelId="{6AFCEBF2-7C66-4DC3-843F-CE39BABE46A3}">
      <dgm:prSet phldrT="[Текст]"/>
      <dgm:spPr/>
      <dgm:t>
        <a:bodyPr/>
        <a:lstStyle/>
        <a:p>
          <a:r>
            <a:rPr lang="ru-RU" b="1" dirty="0" smtClean="0"/>
            <a:t>словесно – логическое</a:t>
          </a:r>
          <a:endParaRPr lang="ru-RU" b="1" dirty="0"/>
        </a:p>
      </dgm:t>
    </dgm:pt>
    <dgm:pt modelId="{0709B154-8D59-4154-9A60-A2D402AB0021}" type="parTrans" cxnId="{6F6F33B9-E0C2-435B-AE92-F78F00CBE14B}">
      <dgm:prSet/>
      <dgm:spPr/>
      <dgm:t>
        <a:bodyPr/>
        <a:lstStyle/>
        <a:p>
          <a:endParaRPr lang="ru-RU"/>
        </a:p>
      </dgm:t>
    </dgm:pt>
    <dgm:pt modelId="{59B85AFB-D4EE-411E-A5F8-49A9F1F40EE8}" type="sibTrans" cxnId="{6F6F33B9-E0C2-435B-AE92-F78F00CBE14B}">
      <dgm:prSet/>
      <dgm:spPr/>
      <dgm:t>
        <a:bodyPr/>
        <a:lstStyle/>
        <a:p>
          <a:endParaRPr lang="ru-RU"/>
        </a:p>
      </dgm:t>
    </dgm:pt>
    <dgm:pt modelId="{D4EE9A5D-5E44-4442-8A51-4F8E23408323}" type="pres">
      <dgm:prSet presAssocID="{0AB9A57C-89A0-44D0-A0D1-7F1309D9452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95DBB4B-2E30-4F2A-A7C3-E852F816E0A4}" type="pres">
      <dgm:prSet presAssocID="{0AB9A57C-89A0-44D0-A0D1-7F1309D9452A}" presName="pyramid" presStyleLbl="node1" presStyleIdx="0" presStyleCnt="1" custLinFactNeighborX="-22816" custLinFactNeighborY="-1772"/>
      <dgm:spPr>
        <a:solidFill>
          <a:srgbClr val="99CC00"/>
        </a:solidFill>
        <a:ln>
          <a:solidFill>
            <a:srgbClr val="268E8C"/>
          </a:solidFill>
        </a:ln>
      </dgm:spPr>
    </dgm:pt>
    <dgm:pt modelId="{D81D6BA0-9A6F-4132-900E-AEC56C0C6218}" type="pres">
      <dgm:prSet presAssocID="{0AB9A57C-89A0-44D0-A0D1-7F1309D9452A}" presName="theList" presStyleCnt="0"/>
      <dgm:spPr/>
    </dgm:pt>
    <dgm:pt modelId="{7EAC3013-1F62-4102-B394-82E47004476C}" type="pres">
      <dgm:prSet presAssocID="{E1C89328-42B6-48D7-AB46-04521B7586CA}" presName="aNode" presStyleLbl="fgAcc1" presStyleIdx="0" presStyleCnt="3" custScaleX="150786" custLinFactNeighborX="-3024" custLinFactNeighborY="19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169DA-E4AF-4EE9-ABA3-33ECDEACC032}" type="pres">
      <dgm:prSet presAssocID="{E1C89328-42B6-48D7-AB46-04521B7586CA}" presName="aSpace" presStyleCnt="0"/>
      <dgm:spPr/>
    </dgm:pt>
    <dgm:pt modelId="{68AAC259-2175-4448-9F13-2F9847CEAF5A}" type="pres">
      <dgm:prSet presAssocID="{22C24998-1635-4381-B396-A54B9F54A058}" presName="aNode" presStyleLbl="fgAcc1" presStyleIdx="1" presStyleCnt="3" custScaleX="150933" custLinFactY="4685" custLinFactNeighborX="-295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31929-1CD7-47AD-BB3F-A181BA19233C}" type="pres">
      <dgm:prSet presAssocID="{22C24998-1635-4381-B396-A54B9F54A058}" presName="aSpace" presStyleCnt="0"/>
      <dgm:spPr/>
    </dgm:pt>
    <dgm:pt modelId="{2470C9C5-4D2E-4D63-8F60-76C68D601286}" type="pres">
      <dgm:prSet presAssocID="{6AFCEBF2-7C66-4DC3-843F-CE39BABE46A3}" presName="aNode" presStyleLbl="fgAcc1" presStyleIdx="2" presStyleCnt="3" custScaleX="148918" custLinFactY="19431" custLinFactNeighborX="-39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28BB0-2765-4598-AAA6-E33D5469F245}" type="pres">
      <dgm:prSet presAssocID="{6AFCEBF2-7C66-4DC3-843F-CE39BABE46A3}" presName="aSpace" presStyleCnt="0"/>
      <dgm:spPr/>
    </dgm:pt>
  </dgm:ptLst>
  <dgm:cxnLst>
    <dgm:cxn modelId="{87FC9E37-E2D4-4DC2-8A5A-282BB17781C2}" srcId="{0AB9A57C-89A0-44D0-A0D1-7F1309D9452A}" destId="{22C24998-1635-4381-B396-A54B9F54A058}" srcOrd="1" destOrd="0" parTransId="{23D3A83B-D7AB-4569-9D88-F39E6B7D2502}" sibTransId="{2E910BB8-7421-4670-B8E5-0EED4D50E34B}"/>
    <dgm:cxn modelId="{18A121DD-FD4A-4F74-9005-B44F8A4A9E34}" type="presOf" srcId="{0AB9A57C-89A0-44D0-A0D1-7F1309D9452A}" destId="{D4EE9A5D-5E44-4442-8A51-4F8E23408323}" srcOrd="0" destOrd="0" presId="urn:microsoft.com/office/officeart/2005/8/layout/pyramid2"/>
    <dgm:cxn modelId="{6F6F33B9-E0C2-435B-AE92-F78F00CBE14B}" srcId="{0AB9A57C-89A0-44D0-A0D1-7F1309D9452A}" destId="{6AFCEBF2-7C66-4DC3-843F-CE39BABE46A3}" srcOrd="2" destOrd="0" parTransId="{0709B154-8D59-4154-9A60-A2D402AB0021}" sibTransId="{59B85AFB-D4EE-411E-A5F8-49A9F1F40EE8}"/>
    <dgm:cxn modelId="{C6BA2285-172E-45B5-B665-AA6439452CF0}" type="presOf" srcId="{E1C89328-42B6-48D7-AB46-04521B7586CA}" destId="{7EAC3013-1F62-4102-B394-82E47004476C}" srcOrd="0" destOrd="0" presId="urn:microsoft.com/office/officeart/2005/8/layout/pyramid2"/>
    <dgm:cxn modelId="{3BA84FD7-D8F2-47D3-894A-85C330207B16}" type="presOf" srcId="{22C24998-1635-4381-B396-A54B9F54A058}" destId="{68AAC259-2175-4448-9F13-2F9847CEAF5A}" srcOrd="0" destOrd="0" presId="urn:microsoft.com/office/officeart/2005/8/layout/pyramid2"/>
    <dgm:cxn modelId="{09F5DAB4-7182-48D6-B092-6BA5AD7FEE71}" type="presOf" srcId="{6AFCEBF2-7C66-4DC3-843F-CE39BABE46A3}" destId="{2470C9C5-4D2E-4D63-8F60-76C68D601286}" srcOrd="0" destOrd="0" presId="urn:microsoft.com/office/officeart/2005/8/layout/pyramid2"/>
    <dgm:cxn modelId="{B2F0D86E-3670-4320-8C45-548D357E3184}" srcId="{0AB9A57C-89A0-44D0-A0D1-7F1309D9452A}" destId="{E1C89328-42B6-48D7-AB46-04521B7586CA}" srcOrd="0" destOrd="0" parTransId="{7D166316-6040-4F56-A206-7F56B032EE17}" sibTransId="{516F34BC-C05B-4871-8D62-B43FF70A9E61}"/>
    <dgm:cxn modelId="{7F29D726-E8DB-43B4-848F-585CE63E3805}" type="presParOf" srcId="{D4EE9A5D-5E44-4442-8A51-4F8E23408323}" destId="{D95DBB4B-2E30-4F2A-A7C3-E852F816E0A4}" srcOrd="0" destOrd="0" presId="urn:microsoft.com/office/officeart/2005/8/layout/pyramid2"/>
    <dgm:cxn modelId="{49963667-4ED7-4E75-9DF6-05262919EEAA}" type="presParOf" srcId="{D4EE9A5D-5E44-4442-8A51-4F8E23408323}" destId="{D81D6BA0-9A6F-4132-900E-AEC56C0C6218}" srcOrd="1" destOrd="0" presId="urn:microsoft.com/office/officeart/2005/8/layout/pyramid2"/>
    <dgm:cxn modelId="{5CD83D92-939B-4A94-8777-1A4DCBE700BF}" type="presParOf" srcId="{D81D6BA0-9A6F-4132-900E-AEC56C0C6218}" destId="{7EAC3013-1F62-4102-B394-82E47004476C}" srcOrd="0" destOrd="0" presId="urn:microsoft.com/office/officeart/2005/8/layout/pyramid2"/>
    <dgm:cxn modelId="{28A8674B-C8CA-426B-86AA-E9C19F336921}" type="presParOf" srcId="{D81D6BA0-9A6F-4132-900E-AEC56C0C6218}" destId="{62B169DA-E4AF-4EE9-ABA3-33ECDEACC032}" srcOrd="1" destOrd="0" presId="urn:microsoft.com/office/officeart/2005/8/layout/pyramid2"/>
    <dgm:cxn modelId="{528B995E-B2EA-4382-9A9F-C5CE870FDF8D}" type="presParOf" srcId="{D81D6BA0-9A6F-4132-900E-AEC56C0C6218}" destId="{68AAC259-2175-4448-9F13-2F9847CEAF5A}" srcOrd="2" destOrd="0" presId="urn:microsoft.com/office/officeart/2005/8/layout/pyramid2"/>
    <dgm:cxn modelId="{82A0FFFC-A153-4844-9F14-4DCFC1DDFB5B}" type="presParOf" srcId="{D81D6BA0-9A6F-4132-900E-AEC56C0C6218}" destId="{CC931929-1CD7-47AD-BB3F-A181BA19233C}" srcOrd="3" destOrd="0" presId="urn:microsoft.com/office/officeart/2005/8/layout/pyramid2"/>
    <dgm:cxn modelId="{F9F818B1-AECE-47E5-AF40-9CBB5D3B5EB3}" type="presParOf" srcId="{D81D6BA0-9A6F-4132-900E-AEC56C0C6218}" destId="{2470C9C5-4D2E-4D63-8F60-76C68D601286}" srcOrd="4" destOrd="0" presId="urn:microsoft.com/office/officeart/2005/8/layout/pyramid2"/>
    <dgm:cxn modelId="{532A73B7-9021-477C-BFAF-065BA5FECCC4}" type="presParOf" srcId="{D81D6BA0-9A6F-4132-900E-AEC56C0C6218}" destId="{A3428BB0-2765-4598-AAA6-E33D5469F24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89B973-925F-4744-A905-EBC4F100CE46}" type="doc">
      <dgm:prSet loTypeId="urn:microsoft.com/office/officeart/2005/8/layout/process4" loCatId="list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90DAF8B-27E9-44AF-987C-CE16EC009F42}">
      <dgm:prSet phldrT="[Текст]" custT="1"/>
      <dgm:spPr/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4000" b="1" i="1" cap="none" spc="0" dirty="0" smtClean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Сравнение</a:t>
          </a:r>
          <a:endParaRPr lang="ru-RU" sz="4000" b="1" i="1" cap="none" spc="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7EFEFA-867D-448E-A35F-0F237F352E8A}" type="parTrans" cxnId="{E1A71F03-420F-41C8-9445-C9F12ACB5E8F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CC0DAE5A-CDB9-4832-868F-6F1E3E2F487E}" type="sibTrans" cxnId="{E1A71F03-420F-41C8-9445-C9F12ACB5E8F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DA3F400C-BFA5-404F-AD58-A709104892FE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Анализ </a:t>
          </a:r>
          <a:endParaRPr lang="ru-RU" sz="4000" b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16449BDC-9B1F-4139-9FB5-96745C0750E7}" type="parTrans" cxnId="{87D26EE2-DD0B-41BA-BAB9-DD56B39001CB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AFBECF78-1FC1-4865-861D-386DB8FBD61F}" type="sibTrans" cxnId="{87D26EE2-DD0B-41BA-BAB9-DD56B39001CB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62603264-94B1-4619-A68E-3E7307F1B1A7}">
      <dgm:prSet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Обобщение</a:t>
          </a:r>
          <a:endParaRPr lang="ru-RU" sz="4000" b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CD3F647D-1326-4EB9-A691-F5CF4C3FFDE2}" type="parTrans" cxnId="{9BB99B18-B59D-44DB-B169-C69BE7A5FF3B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10BF293E-73A6-43F8-81B2-0DA0423710C6}" type="sibTrans" cxnId="{9BB99B18-B59D-44DB-B169-C69BE7A5FF3B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DD9C7B30-F7C5-47DF-97DF-B5D01BDDF228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Синтез</a:t>
          </a:r>
          <a:endParaRPr lang="ru-RU" sz="4000" b="1" i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58E1FD83-F04B-429C-94B2-D8F5E9A4F5FC}" type="sibTrans" cxnId="{29C7A1D7-EC30-4B63-B40D-00274B729855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C02BBE4F-2CD6-425A-9B47-94C2AAE4F7A1}" type="parTrans" cxnId="{29C7A1D7-EC30-4B63-B40D-00274B729855}">
      <dgm:prSet/>
      <dgm:spPr/>
      <dgm:t>
        <a:bodyPr/>
        <a:lstStyle/>
        <a:p>
          <a:endParaRPr lang="ru-RU" b="1" cap="none" spc="0">
            <a:ln/>
            <a:solidFill>
              <a:srgbClr val="003300"/>
            </a:solidFill>
            <a:effectLst/>
          </a:endParaRPr>
        </a:p>
      </dgm:t>
    </dgm:pt>
    <dgm:pt modelId="{FB6C48D5-D092-40FD-B85D-ABEEDCC558CC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Классификация</a:t>
          </a:r>
          <a:endParaRPr lang="ru-RU" sz="4000" b="1" i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609E79FA-E6CF-471D-B120-DAD289DDB3C0}" type="parTrans" cxnId="{A0F5F252-66AE-4CB9-A7B4-93F8320FBC77}">
      <dgm:prSet/>
      <dgm:spPr/>
      <dgm:t>
        <a:bodyPr/>
        <a:lstStyle/>
        <a:p>
          <a:endParaRPr lang="ru-RU"/>
        </a:p>
      </dgm:t>
    </dgm:pt>
    <dgm:pt modelId="{3CF37911-B194-4B6D-A53D-BA021F3B3747}" type="sibTrans" cxnId="{A0F5F252-66AE-4CB9-A7B4-93F8320FBC77}">
      <dgm:prSet/>
      <dgm:spPr/>
      <dgm:t>
        <a:bodyPr/>
        <a:lstStyle/>
        <a:p>
          <a:endParaRPr lang="ru-RU"/>
        </a:p>
      </dgm:t>
    </dgm:pt>
    <dgm:pt modelId="{DBBFDFAC-3596-4B96-81F6-37084AF54B22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err="1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Сериация</a:t>
          </a:r>
          <a:endParaRPr lang="ru-RU" sz="4000" b="1" i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118F4EFB-8D5F-455A-A4E3-9E5F5C711E43}" type="parTrans" cxnId="{F5C543D7-125A-48F9-B61B-35B1060B01DF}">
      <dgm:prSet/>
      <dgm:spPr/>
      <dgm:t>
        <a:bodyPr/>
        <a:lstStyle/>
        <a:p>
          <a:endParaRPr lang="ru-RU"/>
        </a:p>
      </dgm:t>
    </dgm:pt>
    <dgm:pt modelId="{8BC018C2-5E6E-4F63-809D-30381F3AD330}" type="sibTrans" cxnId="{F5C543D7-125A-48F9-B61B-35B1060B01DF}">
      <dgm:prSet/>
      <dgm:spPr/>
      <dgm:t>
        <a:bodyPr/>
        <a:lstStyle/>
        <a:p>
          <a:endParaRPr lang="ru-RU"/>
        </a:p>
      </dgm:t>
    </dgm:pt>
    <dgm:pt modelId="{89715A73-EBCB-4A3C-9D20-5ADA7D75D59E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err="1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Анология</a:t>
          </a:r>
          <a:endParaRPr lang="ru-RU" sz="4000" b="1" i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CE830934-F8DE-4F8E-B988-F383B96EB401}" type="parTrans" cxnId="{5688C8B6-E377-4C2C-87F0-BABDE9233B91}">
      <dgm:prSet/>
      <dgm:spPr/>
      <dgm:t>
        <a:bodyPr/>
        <a:lstStyle/>
        <a:p>
          <a:endParaRPr lang="ru-RU"/>
        </a:p>
      </dgm:t>
    </dgm:pt>
    <dgm:pt modelId="{36C7564D-3C0D-4E31-8373-9C8D25A66258}" type="sibTrans" cxnId="{5688C8B6-E377-4C2C-87F0-BABDE9233B91}">
      <dgm:prSet/>
      <dgm:spPr/>
      <dgm:t>
        <a:bodyPr/>
        <a:lstStyle/>
        <a:p>
          <a:endParaRPr lang="ru-RU"/>
        </a:p>
      </dgm:t>
    </dgm:pt>
    <dgm:pt modelId="{E856645B-D568-4443-8466-4344E17E3ECC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Систематизация</a:t>
          </a:r>
          <a:endParaRPr lang="ru-RU" sz="4000" b="1" i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EBE8CBE2-27BA-45DF-8538-53D970E22FC8}" type="parTrans" cxnId="{5F04EB86-C513-4F8D-84A1-EFD2F47EBAE6}">
      <dgm:prSet/>
      <dgm:spPr/>
      <dgm:t>
        <a:bodyPr/>
        <a:lstStyle/>
        <a:p>
          <a:endParaRPr lang="ru-RU"/>
        </a:p>
      </dgm:t>
    </dgm:pt>
    <dgm:pt modelId="{12767327-639E-487E-AED0-0EFBF75DA305}" type="sibTrans" cxnId="{5F04EB86-C513-4F8D-84A1-EFD2F47EBAE6}">
      <dgm:prSet/>
      <dgm:spPr/>
      <dgm:t>
        <a:bodyPr/>
        <a:lstStyle/>
        <a:p>
          <a:endParaRPr lang="ru-RU"/>
        </a:p>
      </dgm:t>
    </dgm:pt>
    <dgm:pt modelId="{58740203-3273-46B0-9ACB-B25F3486C83B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4000" b="1" i="1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Абстрагирование</a:t>
          </a:r>
          <a:endParaRPr lang="ru-RU" sz="4000" b="1" i="1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956D37C5-8168-4E58-9B39-9E02F3F20D54}" type="parTrans" cxnId="{5CF9318F-6F72-4823-B5D8-FF524DF7B649}">
      <dgm:prSet/>
      <dgm:spPr/>
      <dgm:t>
        <a:bodyPr/>
        <a:lstStyle/>
        <a:p>
          <a:endParaRPr lang="ru-RU"/>
        </a:p>
      </dgm:t>
    </dgm:pt>
    <dgm:pt modelId="{B21DE3DC-EBAD-4190-BF16-C788B9EDC9F0}" type="sibTrans" cxnId="{5CF9318F-6F72-4823-B5D8-FF524DF7B649}">
      <dgm:prSet/>
      <dgm:spPr/>
      <dgm:t>
        <a:bodyPr/>
        <a:lstStyle/>
        <a:p>
          <a:endParaRPr lang="ru-RU"/>
        </a:p>
      </dgm:t>
    </dgm:pt>
    <dgm:pt modelId="{C1D1B543-C995-46BB-87EE-DCEF88645847}" type="pres">
      <dgm:prSet presAssocID="{F389B973-925F-4744-A905-EBC4F100CE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D6A39D-47CD-4B95-8691-8626989851A2}" type="pres">
      <dgm:prSet presAssocID="{58740203-3273-46B0-9ACB-B25F3486C83B}" presName="boxAndChildren" presStyleCnt="0"/>
      <dgm:spPr/>
      <dgm:t>
        <a:bodyPr/>
        <a:lstStyle/>
        <a:p>
          <a:endParaRPr lang="ru-RU"/>
        </a:p>
      </dgm:t>
    </dgm:pt>
    <dgm:pt modelId="{616F7CE6-7C94-4404-A171-51FFE4EA845D}" type="pres">
      <dgm:prSet presAssocID="{58740203-3273-46B0-9ACB-B25F3486C83B}" presName="parentTextBox" presStyleLbl="node1" presStyleIdx="0" presStyleCnt="9"/>
      <dgm:spPr/>
      <dgm:t>
        <a:bodyPr/>
        <a:lstStyle/>
        <a:p>
          <a:endParaRPr lang="ru-RU"/>
        </a:p>
      </dgm:t>
    </dgm:pt>
    <dgm:pt modelId="{EF89D273-7979-438D-A3CE-1C9DBF601903}" type="pres">
      <dgm:prSet presAssocID="{12767327-639E-487E-AED0-0EFBF75DA305}" presName="sp" presStyleCnt="0"/>
      <dgm:spPr/>
      <dgm:t>
        <a:bodyPr/>
        <a:lstStyle/>
        <a:p>
          <a:endParaRPr lang="ru-RU"/>
        </a:p>
      </dgm:t>
    </dgm:pt>
    <dgm:pt modelId="{F578A09A-FCA3-41B2-BEB0-B0D77F2C3CCB}" type="pres">
      <dgm:prSet presAssocID="{E856645B-D568-4443-8466-4344E17E3ECC}" presName="arrowAndChildren" presStyleCnt="0"/>
      <dgm:spPr/>
      <dgm:t>
        <a:bodyPr/>
        <a:lstStyle/>
        <a:p>
          <a:endParaRPr lang="ru-RU"/>
        </a:p>
      </dgm:t>
    </dgm:pt>
    <dgm:pt modelId="{344EB00E-4409-401C-934C-50A8B9DCAF13}" type="pres">
      <dgm:prSet presAssocID="{E856645B-D568-4443-8466-4344E17E3ECC}" presName="parentTextArrow" presStyleLbl="node1" presStyleIdx="1" presStyleCnt="9"/>
      <dgm:spPr/>
      <dgm:t>
        <a:bodyPr/>
        <a:lstStyle/>
        <a:p>
          <a:endParaRPr lang="ru-RU"/>
        </a:p>
      </dgm:t>
    </dgm:pt>
    <dgm:pt modelId="{753BD54C-C180-492F-8BCD-266E5D6C2596}" type="pres">
      <dgm:prSet presAssocID="{36C7564D-3C0D-4E31-8373-9C8D25A66258}" presName="sp" presStyleCnt="0"/>
      <dgm:spPr/>
      <dgm:t>
        <a:bodyPr/>
        <a:lstStyle/>
        <a:p>
          <a:endParaRPr lang="ru-RU"/>
        </a:p>
      </dgm:t>
    </dgm:pt>
    <dgm:pt modelId="{DDC0F4C3-CC1C-4548-83A1-D712643897FE}" type="pres">
      <dgm:prSet presAssocID="{89715A73-EBCB-4A3C-9D20-5ADA7D75D59E}" presName="arrowAndChildren" presStyleCnt="0"/>
      <dgm:spPr/>
      <dgm:t>
        <a:bodyPr/>
        <a:lstStyle/>
        <a:p>
          <a:endParaRPr lang="ru-RU"/>
        </a:p>
      </dgm:t>
    </dgm:pt>
    <dgm:pt modelId="{35B558D1-97F2-4AD3-BF9A-AC71948B981F}" type="pres">
      <dgm:prSet presAssocID="{89715A73-EBCB-4A3C-9D20-5ADA7D75D59E}" presName="parentTextArrow" presStyleLbl="node1" presStyleIdx="2" presStyleCnt="9"/>
      <dgm:spPr/>
      <dgm:t>
        <a:bodyPr/>
        <a:lstStyle/>
        <a:p>
          <a:endParaRPr lang="ru-RU"/>
        </a:p>
      </dgm:t>
    </dgm:pt>
    <dgm:pt modelId="{4E6FEDB9-9FA7-4AAA-A31E-8EFA750D6E99}" type="pres">
      <dgm:prSet presAssocID="{8BC018C2-5E6E-4F63-809D-30381F3AD330}" presName="sp" presStyleCnt="0"/>
      <dgm:spPr/>
      <dgm:t>
        <a:bodyPr/>
        <a:lstStyle/>
        <a:p>
          <a:endParaRPr lang="ru-RU"/>
        </a:p>
      </dgm:t>
    </dgm:pt>
    <dgm:pt modelId="{AF52493B-F802-469B-86CF-E4828070C054}" type="pres">
      <dgm:prSet presAssocID="{DBBFDFAC-3596-4B96-81F6-37084AF54B22}" presName="arrowAndChildren" presStyleCnt="0"/>
      <dgm:spPr/>
      <dgm:t>
        <a:bodyPr/>
        <a:lstStyle/>
        <a:p>
          <a:endParaRPr lang="ru-RU"/>
        </a:p>
      </dgm:t>
    </dgm:pt>
    <dgm:pt modelId="{56336671-0A03-4A52-AE4F-47E830F9B6A7}" type="pres">
      <dgm:prSet presAssocID="{DBBFDFAC-3596-4B96-81F6-37084AF54B22}" presName="parentTextArrow" presStyleLbl="node1" presStyleIdx="3" presStyleCnt="9"/>
      <dgm:spPr/>
      <dgm:t>
        <a:bodyPr/>
        <a:lstStyle/>
        <a:p>
          <a:endParaRPr lang="ru-RU"/>
        </a:p>
      </dgm:t>
    </dgm:pt>
    <dgm:pt modelId="{876DEAF5-8175-4F00-B06D-8C168A4B475B}" type="pres">
      <dgm:prSet presAssocID="{3CF37911-B194-4B6D-A53D-BA021F3B3747}" presName="sp" presStyleCnt="0"/>
      <dgm:spPr/>
      <dgm:t>
        <a:bodyPr/>
        <a:lstStyle/>
        <a:p>
          <a:endParaRPr lang="ru-RU"/>
        </a:p>
      </dgm:t>
    </dgm:pt>
    <dgm:pt modelId="{5FC59E41-1966-4E51-A8CC-191D5BD0A082}" type="pres">
      <dgm:prSet presAssocID="{FB6C48D5-D092-40FD-B85D-ABEEDCC558CC}" presName="arrowAndChildren" presStyleCnt="0"/>
      <dgm:spPr/>
      <dgm:t>
        <a:bodyPr/>
        <a:lstStyle/>
        <a:p>
          <a:endParaRPr lang="ru-RU"/>
        </a:p>
      </dgm:t>
    </dgm:pt>
    <dgm:pt modelId="{7827F227-D491-4DC2-937C-820192267EF1}" type="pres">
      <dgm:prSet presAssocID="{FB6C48D5-D092-40FD-B85D-ABEEDCC558CC}" presName="parentTextArrow" presStyleLbl="node1" presStyleIdx="4" presStyleCnt="9"/>
      <dgm:spPr/>
      <dgm:t>
        <a:bodyPr/>
        <a:lstStyle/>
        <a:p>
          <a:endParaRPr lang="ru-RU"/>
        </a:p>
      </dgm:t>
    </dgm:pt>
    <dgm:pt modelId="{928AA169-A03C-434A-8955-D04C88F7378E}" type="pres">
      <dgm:prSet presAssocID="{58E1FD83-F04B-429C-94B2-D8F5E9A4F5FC}" presName="sp" presStyleCnt="0"/>
      <dgm:spPr/>
      <dgm:t>
        <a:bodyPr/>
        <a:lstStyle/>
        <a:p>
          <a:endParaRPr lang="ru-RU"/>
        </a:p>
      </dgm:t>
    </dgm:pt>
    <dgm:pt modelId="{9E64284C-38AC-464C-8323-5B5981925DE5}" type="pres">
      <dgm:prSet presAssocID="{DD9C7B30-F7C5-47DF-97DF-B5D01BDDF228}" presName="arrowAndChildren" presStyleCnt="0"/>
      <dgm:spPr/>
      <dgm:t>
        <a:bodyPr/>
        <a:lstStyle/>
        <a:p>
          <a:endParaRPr lang="ru-RU"/>
        </a:p>
      </dgm:t>
    </dgm:pt>
    <dgm:pt modelId="{97D398A1-FD21-4893-99C6-4E4B2C298422}" type="pres">
      <dgm:prSet presAssocID="{DD9C7B30-F7C5-47DF-97DF-B5D01BDDF228}" presName="parentTextArrow" presStyleLbl="node1" presStyleIdx="5" presStyleCnt="9"/>
      <dgm:spPr/>
      <dgm:t>
        <a:bodyPr/>
        <a:lstStyle/>
        <a:p>
          <a:endParaRPr lang="ru-RU"/>
        </a:p>
      </dgm:t>
    </dgm:pt>
    <dgm:pt modelId="{D49DF77E-B7EA-4D50-B546-D2CCF2779953}" type="pres">
      <dgm:prSet presAssocID="{AFBECF78-1FC1-4865-861D-386DB8FBD61F}" presName="sp" presStyleCnt="0"/>
      <dgm:spPr/>
      <dgm:t>
        <a:bodyPr/>
        <a:lstStyle/>
        <a:p>
          <a:endParaRPr lang="ru-RU"/>
        </a:p>
      </dgm:t>
    </dgm:pt>
    <dgm:pt modelId="{8B518BAC-74A7-482A-AC66-B5FD14CC611B}" type="pres">
      <dgm:prSet presAssocID="{DA3F400C-BFA5-404F-AD58-A709104892FE}" presName="arrowAndChildren" presStyleCnt="0"/>
      <dgm:spPr/>
      <dgm:t>
        <a:bodyPr/>
        <a:lstStyle/>
        <a:p>
          <a:endParaRPr lang="ru-RU"/>
        </a:p>
      </dgm:t>
    </dgm:pt>
    <dgm:pt modelId="{1926D46F-FDFD-4B48-8D50-1D2E8B4F6060}" type="pres">
      <dgm:prSet presAssocID="{DA3F400C-BFA5-404F-AD58-A709104892FE}" presName="parentTextArrow" presStyleLbl="node1" presStyleIdx="6" presStyleCnt="9" custLinFactNeighborX="1923" custLinFactNeighborY="202"/>
      <dgm:spPr/>
      <dgm:t>
        <a:bodyPr/>
        <a:lstStyle/>
        <a:p>
          <a:endParaRPr lang="ru-RU"/>
        </a:p>
      </dgm:t>
    </dgm:pt>
    <dgm:pt modelId="{A3627E3A-E76C-4D4E-8409-AC40E7368630}" type="pres">
      <dgm:prSet presAssocID="{10BF293E-73A6-43F8-81B2-0DA0423710C6}" presName="sp" presStyleCnt="0"/>
      <dgm:spPr/>
      <dgm:t>
        <a:bodyPr/>
        <a:lstStyle/>
        <a:p>
          <a:endParaRPr lang="ru-RU"/>
        </a:p>
      </dgm:t>
    </dgm:pt>
    <dgm:pt modelId="{64D16D81-BA93-49A6-B146-639D683B340A}" type="pres">
      <dgm:prSet presAssocID="{62603264-94B1-4619-A68E-3E7307F1B1A7}" presName="arrowAndChildren" presStyleCnt="0"/>
      <dgm:spPr/>
      <dgm:t>
        <a:bodyPr/>
        <a:lstStyle/>
        <a:p>
          <a:endParaRPr lang="ru-RU"/>
        </a:p>
      </dgm:t>
    </dgm:pt>
    <dgm:pt modelId="{B37FF91E-38FB-482E-A382-EA37C28FDBC8}" type="pres">
      <dgm:prSet presAssocID="{62603264-94B1-4619-A68E-3E7307F1B1A7}" presName="parentTextArrow" presStyleLbl="node1" presStyleIdx="7" presStyleCnt="9"/>
      <dgm:spPr/>
      <dgm:t>
        <a:bodyPr/>
        <a:lstStyle/>
        <a:p>
          <a:endParaRPr lang="ru-RU"/>
        </a:p>
      </dgm:t>
    </dgm:pt>
    <dgm:pt modelId="{86EFDC13-71A7-4F39-ABF1-A5B68BFB3756}" type="pres">
      <dgm:prSet presAssocID="{CC0DAE5A-CDB9-4832-868F-6F1E3E2F487E}" presName="sp" presStyleCnt="0"/>
      <dgm:spPr/>
      <dgm:t>
        <a:bodyPr/>
        <a:lstStyle/>
        <a:p>
          <a:endParaRPr lang="ru-RU"/>
        </a:p>
      </dgm:t>
    </dgm:pt>
    <dgm:pt modelId="{2047181F-C187-4DB2-8E7E-493BB73F846D}" type="pres">
      <dgm:prSet presAssocID="{390DAF8B-27E9-44AF-987C-CE16EC009F42}" presName="arrowAndChildren" presStyleCnt="0"/>
      <dgm:spPr/>
      <dgm:t>
        <a:bodyPr/>
        <a:lstStyle/>
        <a:p>
          <a:endParaRPr lang="ru-RU"/>
        </a:p>
      </dgm:t>
    </dgm:pt>
    <dgm:pt modelId="{AC545978-A3EA-4FF0-B632-29061EE7CF25}" type="pres">
      <dgm:prSet presAssocID="{390DAF8B-27E9-44AF-987C-CE16EC009F42}" presName="parentTextArrow" presStyleLbl="node1" presStyleIdx="8" presStyleCnt="9"/>
      <dgm:spPr/>
      <dgm:t>
        <a:bodyPr/>
        <a:lstStyle/>
        <a:p>
          <a:endParaRPr lang="ru-RU"/>
        </a:p>
      </dgm:t>
    </dgm:pt>
  </dgm:ptLst>
  <dgm:cxnLst>
    <dgm:cxn modelId="{558C528B-6B72-45E8-AE45-084CB61680E2}" type="presOf" srcId="{E856645B-D568-4443-8466-4344E17E3ECC}" destId="{344EB00E-4409-401C-934C-50A8B9DCAF13}" srcOrd="0" destOrd="0" presId="urn:microsoft.com/office/officeart/2005/8/layout/process4"/>
    <dgm:cxn modelId="{A0F5F252-66AE-4CB9-A7B4-93F8320FBC77}" srcId="{F389B973-925F-4744-A905-EBC4F100CE46}" destId="{FB6C48D5-D092-40FD-B85D-ABEEDCC558CC}" srcOrd="4" destOrd="0" parTransId="{609E79FA-E6CF-471D-B120-DAD289DDB3C0}" sibTransId="{3CF37911-B194-4B6D-A53D-BA021F3B3747}"/>
    <dgm:cxn modelId="{15514820-39A4-47A8-93B1-CCB57F17C28B}" type="presOf" srcId="{DBBFDFAC-3596-4B96-81F6-37084AF54B22}" destId="{56336671-0A03-4A52-AE4F-47E830F9B6A7}" srcOrd="0" destOrd="0" presId="urn:microsoft.com/office/officeart/2005/8/layout/process4"/>
    <dgm:cxn modelId="{9BB99B18-B59D-44DB-B169-C69BE7A5FF3B}" srcId="{F389B973-925F-4744-A905-EBC4F100CE46}" destId="{62603264-94B1-4619-A68E-3E7307F1B1A7}" srcOrd="1" destOrd="0" parTransId="{CD3F647D-1326-4EB9-A691-F5CF4C3FFDE2}" sibTransId="{10BF293E-73A6-43F8-81B2-0DA0423710C6}"/>
    <dgm:cxn modelId="{CA7C2DC7-9292-4777-B825-1C94B6382BF6}" type="presOf" srcId="{DD9C7B30-F7C5-47DF-97DF-B5D01BDDF228}" destId="{97D398A1-FD21-4893-99C6-4E4B2C298422}" srcOrd="0" destOrd="0" presId="urn:microsoft.com/office/officeart/2005/8/layout/process4"/>
    <dgm:cxn modelId="{1B4BC758-E54E-4F61-BEA7-666FBDCF4481}" type="presOf" srcId="{89715A73-EBCB-4A3C-9D20-5ADA7D75D59E}" destId="{35B558D1-97F2-4AD3-BF9A-AC71948B981F}" srcOrd="0" destOrd="0" presId="urn:microsoft.com/office/officeart/2005/8/layout/process4"/>
    <dgm:cxn modelId="{87D26EE2-DD0B-41BA-BAB9-DD56B39001CB}" srcId="{F389B973-925F-4744-A905-EBC4F100CE46}" destId="{DA3F400C-BFA5-404F-AD58-A709104892FE}" srcOrd="2" destOrd="0" parTransId="{16449BDC-9B1F-4139-9FB5-96745C0750E7}" sibTransId="{AFBECF78-1FC1-4865-861D-386DB8FBD61F}"/>
    <dgm:cxn modelId="{7F526318-75C3-4C1D-84A2-1A90B7AA44BD}" type="presOf" srcId="{58740203-3273-46B0-9ACB-B25F3486C83B}" destId="{616F7CE6-7C94-4404-A171-51FFE4EA845D}" srcOrd="0" destOrd="0" presId="urn:microsoft.com/office/officeart/2005/8/layout/process4"/>
    <dgm:cxn modelId="{683303E9-3EC6-42DC-8EB4-0D4829129D8F}" type="presOf" srcId="{62603264-94B1-4619-A68E-3E7307F1B1A7}" destId="{B37FF91E-38FB-482E-A382-EA37C28FDBC8}" srcOrd="0" destOrd="0" presId="urn:microsoft.com/office/officeart/2005/8/layout/process4"/>
    <dgm:cxn modelId="{5F04EB86-C513-4F8D-84A1-EFD2F47EBAE6}" srcId="{F389B973-925F-4744-A905-EBC4F100CE46}" destId="{E856645B-D568-4443-8466-4344E17E3ECC}" srcOrd="7" destOrd="0" parTransId="{EBE8CBE2-27BA-45DF-8538-53D970E22FC8}" sibTransId="{12767327-639E-487E-AED0-0EFBF75DA305}"/>
    <dgm:cxn modelId="{7F1CA256-2EF1-4850-8552-713A29A05A88}" type="presOf" srcId="{390DAF8B-27E9-44AF-987C-CE16EC009F42}" destId="{AC545978-A3EA-4FF0-B632-29061EE7CF25}" srcOrd="0" destOrd="0" presId="urn:microsoft.com/office/officeart/2005/8/layout/process4"/>
    <dgm:cxn modelId="{5688C8B6-E377-4C2C-87F0-BABDE9233B91}" srcId="{F389B973-925F-4744-A905-EBC4F100CE46}" destId="{89715A73-EBCB-4A3C-9D20-5ADA7D75D59E}" srcOrd="6" destOrd="0" parTransId="{CE830934-F8DE-4F8E-B988-F383B96EB401}" sibTransId="{36C7564D-3C0D-4E31-8373-9C8D25A66258}"/>
    <dgm:cxn modelId="{4ADA6E2D-C724-4D5A-A208-6783A4CB7951}" type="presOf" srcId="{F389B973-925F-4744-A905-EBC4F100CE46}" destId="{C1D1B543-C995-46BB-87EE-DCEF88645847}" srcOrd="0" destOrd="0" presId="urn:microsoft.com/office/officeart/2005/8/layout/process4"/>
    <dgm:cxn modelId="{5CF9318F-6F72-4823-B5D8-FF524DF7B649}" srcId="{F389B973-925F-4744-A905-EBC4F100CE46}" destId="{58740203-3273-46B0-9ACB-B25F3486C83B}" srcOrd="8" destOrd="0" parTransId="{956D37C5-8168-4E58-9B39-9E02F3F20D54}" sibTransId="{B21DE3DC-EBAD-4190-BF16-C788B9EDC9F0}"/>
    <dgm:cxn modelId="{F5C543D7-125A-48F9-B61B-35B1060B01DF}" srcId="{F389B973-925F-4744-A905-EBC4F100CE46}" destId="{DBBFDFAC-3596-4B96-81F6-37084AF54B22}" srcOrd="5" destOrd="0" parTransId="{118F4EFB-8D5F-455A-A4E3-9E5F5C711E43}" sibTransId="{8BC018C2-5E6E-4F63-809D-30381F3AD330}"/>
    <dgm:cxn modelId="{E1A71F03-420F-41C8-9445-C9F12ACB5E8F}" srcId="{F389B973-925F-4744-A905-EBC4F100CE46}" destId="{390DAF8B-27E9-44AF-987C-CE16EC009F42}" srcOrd="0" destOrd="0" parTransId="{C97EFEFA-867D-448E-A35F-0F237F352E8A}" sibTransId="{CC0DAE5A-CDB9-4832-868F-6F1E3E2F487E}"/>
    <dgm:cxn modelId="{D11B912B-99EB-453D-92A5-4F6EE6E6F046}" type="presOf" srcId="{DA3F400C-BFA5-404F-AD58-A709104892FE}" destId="{1926D46F-FDFD-4B48-8D50-1D2E8B4F6060}" srcOrd="0" destOrd="0" presId="urn:microsoft.com/office/officeart/2005/8/layout/process4"/>
    <dgm:cxn modelId="{29C7A1D7-EC30-4B63-B40D-00274B729855}" srcId="{F389B973-925F-4744-A905-EBC4F100CE46}" destId="{DD9C7B30-F7C5-47DF-97DF-B5D01BDDF228}" srcOrd="3" destOrd="0" parTransId="{C02BBE4F-2CD6-425A-9B47-94C2AAE4F7A1}" sibTransId="{58E1FD83-F04B-429C-94B2-D8F5E9A4F5FC}"/>
    <dgm:cxn modelId="{AA75DD0C-B56A-445B-9605-9D547E11CBB8}" type="presOf" srcId="{FB6C48D5-D092-40FD-B85D-ABEEDCC558CC}" destId="{7827F227-D491-4DC2-937C-820192267EF1}" srcOrd="0" destOrd="0" presId="urn:microsoft.com/office/officeart/2005/8/layout/process4"/>
    <dgm:cxn modelId="{F03B85A7-5106-4AE3-BB3F-AE24DF6E7687}" type="presParOf" srcId="{C1D1B543-C995-46BB-87EE-DCEF88645847}" destId="{2CD6A39D-47CD-4B95-8691-8626989851A2}" srcOrd="0" destOrd="0" presId="urn:microsoft.com/office/officeart/2005/8/layout/process4"/>
    <dgm:cxn modelId="{929DE1E4-B619-410B-871C-F47E0C74DD90}" type="presParOf" srcId="{2CD6A39D-47CD-4B95-8691-8626989851A2}" destId="{616F7CE6-7C94-4404-A171-51FFE4EA845D}" srcOrd="0" destOrd="0" presId="urn:microsoft.com/office/officeart/2005/8/layout/process4"/>
    <dgm:cxn modelId="{DA072A18-5157-4931-9BD1-CB81DAC20BBA}" type="presParOf" srcId="{C1D1B543-C995-46BB-87EE-DCEF88645847}" destId="{EF89D273-7979-438D-A3CE-1C9DBF601903}" srcOrd="1" destOrd="0" presId="urn:microsoft.com/office/officeart/2005/8/layout/process4"/>
    <dgm:cxn modelId="{F93CCA7E-11F3-4477-8610-50B0991AFA6F}" type="presParOf" srcId="{C1D1B543-C995-46BB-87EE-DCEF88645847}" destId="{F578A09A-FCA3-41B2-BEB0-B0D77F2C3CCB}" srcOrd="2" destOrd="0" presId="urn:microsoft.com/office/officeart/2005/8/layout/process4"/>
    <dgm:cxn modelId="{DE256890-30CA-4A21-9793-2C00B3D4B31B}" type="presParOf" srcId="{F578A09A-FCA3-41B2-BEB0-B0D77F2C3CCB}" destId="{344EB00E-4409-401C-934C-50A8B9DCAF13}" srcOrd="0" destOrd="0" presId="urn:microsoft.com/office/officeart/2005/8/layout/process4"/>
    <dgm:cxn modelId="{2521DE20-4B1D-4AB3-A336-AB702B7AFFDC}" type="presParOf" srcId="{C1D1B543-C995-46BB-87EE-DCEF88645847}" destId="{753BD54C-C180-492F-8BCD-266E5D6C2596}" srcOrd="3" destOrd="0" presId="urn:microsoft.com/office/officeart/2005/8/layout/process4"/>
    <dgm:cxn modelId="{542D254C-A5B7-4D99-A400-2470989CF05A}" type="presParOf" srcId="{C1D1B543-C995-46BB-87EE-DCEF88645847}" destId="{DDC0F4C3-CC1C-4548-83A1-D712643897FE}" srcOrd="4" destOrd="0" presId="urn:microsoft.com/office/officeart/2005/8/layout/process4"/>
    <dgm:cxn modelId="{B617A0F1-6F04-4A09-8E87-B344769918CD}" type="presParOf" srcId="{DDC0F4C3-CC1C-4548-83A1-D712643897FE}" destId="{35B558D1-97F2-4AD3-BF9A-AC71948B981F}" srcOrd="0" destOrd="0" presId="urn:microsoft.com/office/officeart/2005/8/layout/process4"/>
    <dgm:cxn modelId="{7DEE61FD-CE4B-414D-BC47-390DB9A9B0A3}" type="presParOf" srcId="{C1D1B543-C995-46BB-87EE-DCEF88645847}" destId="{4E6FEDB9-9FA7-4AAA-A31E-8EFA750D6E99}" srcOrd="5" destOrd="0" presId="urn:microsoft.com/office/officeart/2005/8/layout/process4"/>
    <dgm:cxn modelId="{FCC545E5-3FF0-485E-B3E0-2F13769FF930}" type="presParOf" srcId="{C1D1B543-C995-46BB-87EE-DCEF88645847}" destId="{AF52493B-F802-469B-86CF-E4828070C054}" srcOrd="6" destOrd="0" presId="urn:microsoft.com/office/officeart/2005/8/layout/process4"/>
    <dgm:cxn modelId="{C8A1341D-29CB-4B7B-A8A1-FD0D036C4A5C}" type="presParOf" srcId="{AF52493B-F802-469B-86CF-E4828070C054}" destId="{56336671-0A03-4A52-AE4F-47E830F9B6A7}" srcOrd="0" destOrd="0" presId="urn:microsoft.com/office/officeart/2005/8/layout/process4"/>
    <dgm:cxn modelId="{66CD885C-B1A4-4AB1-BB92-E35C01E3035A}" type="presParOf" srcId="{C1D1B543-C995-46BB-87EE-DCEF88645847}" destId="{876DEAF5-8175-4F00-B06D-8C168A4B475B}" srcOrd="7" destOrd="0" presId="urn:microsoft.com/office/officeart/2005/8/layout/process4"/>
    <dgm:cxn modelId="{A7542844-B459-41BB-A5EC-632B1059A735}" type="presParOf" srcId="{C1D1B543-C995-46BB-87EE-DCEF88645847}" destId="{5FC59E41-1966-4E51-A8CC-191D5BD0A082}" srcOrd="8" destOrd="0" presId="urn:microsoft.com/office/officeart/2005/8/layout/process4"/>
    <dgm:cxn modelId="{298EE355-CB74-4D84-B2B7-F9F29E4D6DEC}" type="presParOf" srcId="{5FC59E41-1966-4E51-A8CC-191D5BD0A082}" destId="{7827F227-D491-4DC2-937C-820192267EF1}" srcOrd="0" destOrd="0" presId="urn:microsoft.com/office/officeart/2005/8/layout/process4"/>
    <dgm:cxn modelId="{90983D18-6586-4E4C-AF28-815E85D79D8B}" type="presParOf" srcId="{C1D1B543-C995-46BB-87EE-DCEF88645847}" destId="{928AA169-A03C-434A-8955-D04C88F7378E}" srcOrd="9" destOrd="0" presId="urn:microsoft.com/office/officeart/2005/8/layout/process4"/>
    <dgm:cxn modelId="{424D773A-3ECF-4969-9CB7-407A5945F31E}" type="presParOf" srcId="{C1D1B543-C995-46BB-87EE-DCEF88645847}" destId="{9E64284C-38AC-464C-8323-5B5981925DE5}" srcOrd="10" destOrd="0" presId="urn:microsoft.com/office/officeart/2005/8/layout/process4"/>
    <dgm:cxn modelId="{53720B97-11F6-4E93-98BE-C804CB835EF5}" type="presParOf" srcId="{9E64284C-38AC-464C-8323-5B5981925DE5}" destId="{97D398A1-FD21-4893-99C6-4E4B2C298422}" srcOrd="0" destOrd="0" presId="urn:microsoft.com/office/officeart/2005/8/layout/process4"/>
    <dgm:cxn modelId="{6BC43030-AF5C-437E-857E-9B3CD7C2033F}" type="presParOf" srcId="{C1D1B543-C995-46BB-87EE-DCEF88645847}" destId="{D49DF77E-B7EA-4D50-B546-D2CCF2779953}" srcOrd="11" destOrd="0" presId="urn:microsoft.com/office/officeart/2005/8/layout/process4"/>
    <dgm:cxn modelId="{2FC21245-2B5D-4673-B854-6FB50327BAE6}" type="presParOf" srcId="{C1D1B543-C995-46BB-87EE-DCEF88645847}" destId="{8B518BAC-74A7-482A-AC66-B5FD14CC611B}" srcOrd="12" destOrd="0" presId="urn:microsoft.com/office/officeart/2005/8/layout/process4"/>
    <dgm:cxn modelId="{5C8349F8-6E5B-4D63-AB68-F47824145D15}" type="presParOf" srcId="{8B518BAC-74A7-482A-AC66-B5FD14CC611B}" destId="{1926D46F-FDFD-4B48-8D50-1D2E8B4F6060}" srcOrd="0" destOrd="0" presId="urn:microsoft.com/office/officeart/2005/8/layout/process4"/>
    <dgm:cxn modelId="{B02606BA-856C-4AB9-BDD2-BDC02B32C9AA}" type="presParOf" srcId="{C1D1B543-C995-46BB-87EE-DCEF88645847}" destId="{A3627E3A-E76C-4D4E-8409-AC40E7368630}" srcOrd="13" destOrd="0" presId="urn:microsoft.com/office/officeart/2005/8/layout/process4"/>
    <dgm:cxn modelId="{50CED22B-CD95-4922-AAAB-136F70EE9497}" type="presParOf" srcId="{C1D1B543-C995-46BB-87EE-DCEF88645847}" destId="{64D16D81-BA93-49A6-B146-639D683B340A}" srcOrd="14" destOrd="0" presId="urn:microsoft.com/office/officeart/2005/8/layout/process4"/>
    <dgm:cxn modelId="{572E4BD4-B0DC-4A08-875D-A722D8FA9D74}" type="presParOf" srcId="{64D16D81-BA93-49A6-B146-639D683B340A}" destId="{B37FF91E-38FB-482E-A382-EA37C28FDBC8}" srcOrd="0" destOrd="0" presId="urn:microsoft.com/office/officeart/2005/8/layout/process4"/>
    <dgm:cxn modelId="{0D4CD4E9-2A47-48F2-8167-DB7B870327F6}" type="presParOf" srcId="{C1D1B543-C995-46BB-87EE-DCEF88645847}" destId="{86EFDC13-71A7-4F39-ABF1-A5B68BFB3756}" srcOrd="15" destOrd="0" presId="urn:microsoft.com/office/officeart/2005/8/layout/process4"/>
    <dgm:cxn modelId="{2B22A311-4A13-432D-94A0-05267E42A28A}" type="presParOf" srcId="{C1D1B543-C995-46BB-87EE-DCEF88645847}" destId="{2047181F-C187-4DB2-8E7E-493BB73F846D}" srcOrd="16" destOrd="0" presId="urn:microsoft.com/office/officeart/2005/8/layout/process4"/>
    <dgm:cxn modelId="{EBB595DA-EBEB-4C3F-8361-C746A9B4E677}" type="presParOf" srcId="{2047181F-C187-4DB2-8E7E-493BB73F846D}" destId="{AC545978-A3EA-4FF0-B632-29061EE7CF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D208D-44C6-448B-A479-8CEF0E2D5289}" type="doc">
      <dgm:prSet loTypeId="urn:microsoft.com/office/officeart/2005/8/layout/process4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7AC15918-AB2B-471F-9642-EE91A8896204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Организация  индивидуальных консультаций и бесед по вопросам развития ребёнка.</a:t>
          </a:r>
          <a:endParaRPr lang="ru-RU" sz="2400" b="1" dirty="0">
            <a:solidFill>
              <a:schemeClr val="tx1"/>
            </a:solidFill>
          </a:endParaRPr>
        </a:p>
      </dgm:t>
    </dgm:pt>
    <dgm:pt modelId="{8E865DB7-F231-4782-A155-DA8F0950700B}" type="parTrans" cxnId="{0540BA01-6BDE-43DB-9C73-6291F1218742}">
      <dgm:prSet/>
      <dgm:spPr/>
      <dgm:t>
        <a:bodyPr/>
        <a:lstStyle/>
        <a:p>
          <a:endParaRPr lang="ru-RU"/>
        </a:p>
      </dgm:t>
    </dgm:pt>
    <dgm:pt modelId="{FA57665F-42B4-4DD9-9EC2-75B887D89116}" type="sibTrans" cxnId="{0540BA01-6BDE-43DB-9C73-6291F1218742}">
      <dgm:prSet/>
      <dgm:spPr/>
      <dgm:t>
        <a:bodyPr/>
        <a:lstStyle/>
        <a:p>
          <a:endParaRPr lang="ru-RU"/>
        </a:p>
      </dgm:t>
    </dgm:pt>
    <dgm:pt modelId="{6E027446-E343-450C-8346-2A8B4D26022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Семейная гостиная «Готовимся к школе вместе!» участие родителей в работе по развитию логического мышления детей в дошкольном учреждении.</a:t>
          </a:r>
          <a:endParaRPr lang="ru-RU" sz="2400" b="1" dirty="0">
            <a:solidFill>
              <a:schemeClr val="tx1"/>
            </a:solidFill>
          </a:endParaRPr>
        </a:p>
      </dgm:t>
    </dgm:pt>
    <dgm:pt modelId="{9B8F8D35-F894-45AE-83C8-64ABF55BD9FD}" type="parTrans" cxnId="{EEA3327E-75FA-49F8-9862-110E3C955A67}">
      <dgm:prSet/>
      <dgm:spPr/>
      <dgm:t>
        <a:bodyPr/>
        <a:lstStyle/>
        <a:p>
          <a:endParaRPr lang="ru-RU"/>
        </a:p>
      </dgm:t>
    </dgm:pt>
    <dgm:pt modelId="{DD1012C5-F452-477C-AC38-1ED8C4EF24D9}" type="sibTrans" cxnId="{EEA3327E-75FA-49F8-9862-110E3C955A67}">
      <dgm:prSet/>
      <dgm:spPr/>
      <dgm:t>
        <a:bodyPr/>
        <a:lstStyle/>
        <a:p>
          <a:endParaRPr lang="ru-RU"/>
        </a:p>
      </dgm:t>
    </dgm:pt>
    <dgm:pt modelId="{124A1150-305E-4C72-A9A0-ACFBAFCA29BD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cs typeface="Times New Roman" pitchFamily="18" charset="0"/>
            </a:rPr>
            <a:t>Создание обогащённой развивающей среды в домашних условиях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/>
        </a:p>
      </dgm:t>
    </dgm:pt>
    <dgm:pt modelId="{30D0DDA4-2283-48A4-AF0B-780840D16F5C}" type="parTrans" cxnId="{3E55ED32-E163-4FE8-9113-F26BE901180A}">
      <dgm:prSet/>
      <dgm:spPr/>
      <dgm:t>
        <a:bodyPr/>
        <a:lstStyle/>
        <a:p>
          <a:endParaRPr lang="ru-RU"/>
        </a:p>
      </dgm:t>
    </dgm:pt>
    <dgm:pt modelId="{BE9E0F29-18F7-4935-B8ED-56AB722723DA}" type="sibTrans" cxnId="{3E55ED32-E163-4FE8-9113-F26BE901180A}">
      <dgm:prSet/>
      <dgm:spPr/>
      <dgm:t>
        <a:bodyPr/>
        <a:lstStyle/>
        <a:p>
          <a:endParaRPr lang="ru-RU"/>
        </a:p>
      </dgm:t>
    </dgm:pt>
    <dgm:pt modelId="{9B6ED598-FB9A-4D80-9CCE-BCD34054EE6E}" type="pres">
      <dgm:prSet presAssocID="{4B6D208D-44C6-448B-A479-8CEF0E2D52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DDCAC5-3BC7-4263-BF15-A2D001508CE9}" type="pres">
      <dgm:prSet presAssocID="{124A1150-305E-4C72-A9A0-ACFBAFCA29BD}" presName="boxAndChildren" presStyleCnt="0"/>
      <dgm:spPr/>
    </dgm:pt>
    <dgm:pt modelId="{DBD8B1D6-DDEA-41C7-879E-F28562A497F8}" type="pres">
      <dgm:prSet presAssocID="{124A1150-305E-4C72-A9A0-ACFBAFCA29BD}" presName="parentTextBox" presStyleLbl="node1" presStyleIdx="0" presStyleCnt="3"/>
      <dgm:spPr/>
      <dgm:t>
        <a:bodyPr/>
        <a:lstStyle/>
        <a:p>
          <a:endParaRPr lang="ru-RU"/>
        </a:p>
      </dgm:t>
    </dgm:pt>
    <dgm:pt modelId="{3BEAFD6F-860B-4C5A-B58D-E07AE95C1CE3}" type="pres">
      <dgm:prSet presAssocID="{DD1012C5-F452-477C-AC38-1ED8C4EF24D9}" presName="sp" presStyleCnt="0"/>
      <dgm:spPr/>
    </dgm:pt>
    <dgm:pt modelId="{8E81FC2A-70D3-4C40-8C0E-18EE41CAE207}" type="pres">
      <dgm:prSet presAssocID="{6E027446-E343-450C-8346-2A8B4D260223}" presName="arrowAndChildren" presStyleCnt="0"/>
      <dgm:spPr/>
    </dgm:pt>
    <dgm:pt modelId="{6DE95541-7636-4B89-9D7E-6A7DBCA04078}" type="pres">
      <dgm:prSet presAssocID="{6E027446-E343-450C-8346-2A8B4D26022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5A34AE7B-29E8-4FE5-ACD4-29CA37F1628C}" type="pres">
      <dgm:prSet presAssocID="{FA57665F-42B4-4DD9-9EC2-75B887D89116}" presName="sp" presStyleCnt="0"/>
      <dgm:spPr/>
    </dgm:pt>
    <dgm:pt modelId="{213498C0-A929-423C-B5D9-ECE1F25A6565}" type="pres">
      <dgm:prSet presAssocID="{7AC15918-AB2B-471F-9642-EE91A8896204}" presName="arrowAndChildren" presStyleCnt="0"/>
      <dgm:spPr/>
    </dgm:pt>
    <dgm:pt modelId="{6874EFD8-5A73-4AAD-8760-BB9414C2951D}" type="pres">
      <dgm:prSet presAssocID="{7AC15918-AB2B-471F-9642-EE91A8896204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1E85A142-8A0F-4DD1-B3E5-26C86625F1E0}" type="presOf" srcId="{7AC15918-AB2B-471F-9642-EE91A8896204}" destId="{6874EFD8-5A73-4AAD-8760-BB9414C2951D}" srcOrd="0" destOrd="0" presId="urn:microsoft.com/office/officeart/2005/8/layout/process4"/>
    <dgm:cxn modelId="{3E55ED32-E163-4FE8-9113-F26BE901180A}" srcId="{4B6D208D-44C6-448B-A479-8CEF0E2D5289}" destId="{124A1150-305E-4C72-A9A0-ACFBAFCA29BD}" srcOrd="2" destOrd="0" parTransId="{30D0DDA4-2283-48A4-AF0B-780840D16F5C}" sibTransId="{BE9E0F29-18F7-4935-B8ED-56AB722723DA}"/>
    <dgm:cxn modelId="{BDD70F04-896C-40C6-B35A-96B699DC8169}" type="presOf" srcId="{4B6D208D-44C6-448B-A479-8CEF0E2D5289}" destId="{9B6ED598-FB9A-4D80-9CCE-BCD34054EE6E}" srcOrd="0" destOrd="0" presId="urn:microsoft.com/office/officeart/2005/8/layout/process4"/>
    <dgm:cxn modelId="{EEA3327E-75FA-49F8-9862-110E3C955A67}" srcId="{4B6D208D-44C6-448B-A479-8CEF0E2D5289}" destId="{6E027446-E343-450C-8346-2A8B4D260223}" srcOrd="1" destOrd="0" parTransId="{9B8F8D35-F894-45AE-83C8-64ABF55BD9FD}" sibTransId="{DD1012C5-F452-477C-AC38-1ED8C4EF24D9}"/>
    <dgm:cxn modelId="{0540BA01-6BDE-43DB-9C73-6291F1218742}" srcId="{4B6D208D-44C6-448B-A479-8CEF0E2D5289}" destId="{7AC15918-AB2B-471F-9642-EE91A8896204}" srcOrd="0" destOrd="0" parTransId="{8E865DB7-F231-4782-A155-DA8F0950700B}" sibTransId="{FA57665F-42B4-4DD9-9EC2-75B887D89116}"/>
    <dgm:cxn modelId="{3C73D284-4EEA-4112-B1C0-30F41F8353B3}" type="presOf" srcId="{124A1150-305E-4C72-A9A0-ACFBAFCA29BD}" destId="{DBD8B1D6-DDEA-41C7-879E-F28562A497F8}" srcOrd="0" destOrd="0" presId="urn:microsoft.com/office/officeart/2005/8/layout/process4"/>
    <dgm:cxn modelId="{696218A4-E07F-4725-AF28-9D40207A07CF}" type="presOf" srcId="{6E027446-E343-450C-8346-2A8B4D260223}" destId="{6DE95541-7636-4B89-9D7E-6A7DBCA04078}" srcOrd="0" destOrd="0" presId="urn:microsoft.com/office/officeart/2005/8/layout/process4"/>
    <dgm:cxn modelId="{90E2CBD3-96E9-4CB7-9554-B373260A9016}" type="presParOf" srcId="{9B6ED598-FB9A-4D80-9CCE-BCD34054EE6E}" destId="{ECDDCAC5-3BC7-4263-BF15-A2D001508CE9}" srcOrd="0" destOrd="0" presId="urn:microsoft.com/office/officeart/2005/8/layout/process4"/>
    <dgm:cxn modelId="{8183AB19-84BC-4A2F-9D4F-1848D504FFC4}" type="presParOf" srcId="{ECDDCAC5-3BC7-4263-BF15-A2D001508CE9}" destId="{DBD8B1D6-DDEA-41C7-879E-F28562A497F8}" srcOrd="0" destOrd="0" presId="urn:microsoft.com/office/officeart/2005/8/layout/process4"/>
    <dgm:cxn modelId="{29BA50D0-54C8-4C99-AD79-52BA910B8E50}" type="presParOf" srcId="{9B6ED598-FB9A-4D80-9CCE-BCD34054EE6E}" destId="{3BEAFD6F-860B-4C5A-B58D-E07AE95C1CE3}" srcOrd="1" destOrd="0" presId="urn:microsoft.com/office/officeart/2005/8/layout/process4"/>
    <dgm:cxn modelId="{E56D2EB9-3A59-4FE3-9FA0-B68E1F8D4EA1}" type="presParOf" srcId="{9B6ED598-FB9A-4D80-9CCE-BCD34054EE6E}" destId="{8E81FC2A-70D3-4C40-8C0E-18EE41CAE207}" srcOrd="2" destOrd="0" presId="urn:microsoft.com/office/officeart/2005/8/layout/process4"/>
    <dgm:cxn modelId="{EBE23D36-AAAF-4419-B8B9-E6DF9FE79A0B}" type="presParOf" srcId="{8E81FC2A-70D3-4C40-8C0E-18EE41CAE207}" destId="{6DE95541-7636-4B89-9D7E-6A7DBCA04078}" srcOrd="0" destOrd="0" presId="urn:microsoft.com/office/officeart/2005/8/layout/process4"/>
    <dgm:cxn modelId="{1A1D64C2-4ECA-4ADB-BBCC-19BB60772EC6}" type="presParOf" srcId="{9B6ED598-FB9A-4D80-9CCE-BCD34054EE6E}" destId="{5A34AE7B-29E8-4FE5-ACD4-29CA37F1628C}" srcOrd="3" destOrd="0" presId="urn:microsoft.com/office/officeart/2005/8/layout/process4"/>
    <dgm:cxn modelId="{68EA0C75-7375-4D88-B9CD-17308676B1FA}" type="presParOf" srcId="{9B6ED598-FB9A-4D80-9CCE-BCD34054EE6E}" destId="{213498C0-A929-423C-B5D9-ECE1F25A6565}" srcOrd="4" destOrd="0" presId="urn:microsoft.com/office/officeart/2005/8/layout/process4"/>
    <dgm:cxn modelId="{80025D13-42BA-4347-815F-61FC58F3E4AE}" type="presParOf" srcId="{213498C0-A929-423C-B5D9-ECE1F25A6565}" destId="{6874EFD8-5A73-4AAD-8760-BB9414C2951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BCECB7-8144-4369-A7F8-663CDAFD871D}" type="doc">
      <dgm:prSet loTypeId="urn:microsoft.com/office/officeart/2005/8/layout/vList4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3843B3E-D03B-4FED-B398-4DD736F3DDE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 процессе работы над данной темой были подобраны учебные материалы, разработаны развивающие интерактивные игры, изучены теоретические и практические аспекты.</a:t>
          </a:r>
          <a:endParaRPr lang="ru-RU" sz="2000" b="1" dirty="0">
            <a:solidFill>
              <a:schemeClr val="tx1"/>
            </a:solidFill>
          </a:endParaRPr>
        </a:p>
      </dgm:t>
    </dgm:pt>
    <dgm:pt modelId="{931E11EC-467F-405F-9ADB-4D2505922B27}" type="parTrans" cxnId="{5B7EE24E-DD82-46E1-A527-86D0C51214EF}">
      <dgm:prSet/>
      <dgm:spPr/>
      <dgm:t>
        <a:bodyPr/>
        <a:lstStyle/>
        <a:p>
          <a:endParaRPr lang="ru-RU"/>
        </a:p>
      </dgm:t>
    </dgm:pt>
    <dgm:pt modelId="{B1E7CE44-9224-463D-AA3D-6046EDAF26C0}" type="sibTrans" cxnId="{5B7EE24E-DD82-46E1-A527-86D0C51214EF}">
      <dgm:prSet/>
      <dgm:spPr/>
      <dgm:t>
        <a:bodyPr/>
        <a:lstStyle/>
        <a:p>
          <a:endParaRPr lang="ru-RU"/>
        </a:p>
      </dgm:t>
    </dgm:pt>
    <dgm:pt modelId="{68FDF12A-5DA8-4504-939D-CC8EF7DB7A59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chemeClr val="tx1"/>
              </a:solidFill>
            </a:rPr>
            <a:t>Дети освоили основные мыслительные операции. Научились аргументировать свои высказывания. Повысилась познавательная активность. Увеличился интерес к логическим играм.</a:t>
          </a:r>
          <a:endParaRPr lang="ru-RU" sz="2000" b="1" dirty="0">
            <a:solidFill>
              <a:schemeClr val="tx1"/>
            </a:solidFill>
          </a:endParaRPr>
        </a:p>
      </dgm:t>
    </dgm:pt>
    <dgm:pt modelId="{C7E82F24-1945-4FC4-8226-BB082DB52E24}" type="parTrans" cxnId="{28A77589-DCDA-42F7-B076-826106222848}">
      <dgm:prSet/>
      <dgm:spPr/>
      <dgm:t>
        <a:bodyPr/>
        <a:lstStyle/>
        <a:p>
          <a:endParaRPr lang="ru-RU"/>
        </a:p>
      </dgm:t>
    </dgm:pt>
    <dgm:pt modelId="{F403B144-9982-4F70-98D9-2BCFE2B61E31}" type="sibTrans" cxnId="{28A77589-DCDA-42F7-B076-826106222848}">
      <dgm:prSet/>
      <dgm:spPr/>
      <dgm:t>
        <a:bodyPr/>
        <a:lstStyle/>
        <a:p>
          <a:endParaRPr lang="ru-RU"/>
        </a:p>
      </dgm:t>
    </dgm:pt>
    <dgm:pt modelId="{878589CE-1CF1-4CD4-AE67-CC48D63ED37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Увеличилась заинтересованность родителей в данной теме, так как интеллектуально развитый ребёнок это успешный ученик в школе. </a:t>
          </a:r>
          <a:endParaRPr lang="ru-RU" sz="2000" b="1" dirty="0">
            <a:solidFill>
              <a:schemeClr val="tx1"/>
            </a:solidFill>
          </a:endParaRPr>
        </a:p>
      </dgm:t>
    </dgm:pt>
    <dgm:pt modelId="{49B25EBB-55CA-4E3D-A77A-D15991C42D29}" type="parTrans" cxnId="{4FF2E72C-DC11-4F5D-BE7E-8A21A3B763A1}">
      <dgm:prSet/>
      <dgm:spPr/>
      <dgm:t>
        <a:bodyPr/>
        <a:lstStyle/>
        <a:p>
          <a:endParaRPr lang="ru-RU"/>
        </a:p>
      </dgm:t>
    </dgm:pt>
    <dgm:pt modelId="{00997FED-EB60-48F6-BF5E-ACE15C07EF09}" type="sibTrans" cxnId="{4FF2E72C-DC11-4F5D-BE7E-8A21A3B763A1}">
      <dgm:prSet/>
      <dgm:spPr/>
      <dgm:t>
        <a:bodyPr/>
        <a:lstStyle/>
        <a:p>
          <a:endParaRPr lang="ru-RU"/>
        </a:p>
      </dgm:t>
    </dgm:pt>
    <dgm:pt modelId="{4F22436D-A660-4578-A8DC-E793EB8A87C0}" type="pres">
      <dgm:prSet presAssocID="{53BCECB7-8144-4369-A7F8-663CDAFD871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9D4639-DA64-4B31-A55B-2EADB10B76DF}" type="pres">
      <dgm:prSet presAssocID="{63843B3E-D03B-4FED-B398-4DD736F3DDE3}" presName="comp" presStyleCnt="0"/>
      <dgm:spPr/>
    </dgm:pt>
    <dgm:pt modelId="{DD5DFDE2-2015-4FC3-BD38-CC12BE14D16B}" type="pres">
      <dgm:prSet presAssocID="{63843B3E-D03B-4FED-B398-4DD736F3DDE3}" presName="box" presStyleLbl="node1" presStyleIdx="0" presStyleCnt="3"/>
      <dgm:spPr/>
      <dgm:t>
        <a:bodyPr/>
        <a:lstStyle/>
        <a:p>
          <a:endParaRPr lang="ru-RU"/>
        </a:p>
      </dgm:t>
    </dgm:pt>
    <dgm:pt modelId="{229E0F03-4B78-4404-8656-31D1D4B0EDEA}" type="pres">
      <dgm:prSet presAssocID="{63843B3E-D03B-4FED-B398-4DD736F3DDE3}" presName="img" presStyleLbl="fgImgPlace1" presStyleIdx="0" presStyleCnt="3" custFlipHor="1" custScaleX="65908" custLinFactNeighborX="-20454" custLinFactNeighborY="8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973098A-226A-47FC-A64B-942E6C56F940}" type="pres">
      <dgm:prSet presAssocID="{63843B3E-D03B-4FED-B398-4DD736F3DDE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45E09-9361-4B46-9EC9-7E0C844037B6}" type="pres">
      <dgm:prSet presAssocID="{B1E7CE44-9224-463D-AA3D-6046EDAF26C0}" presName="spacer" presStyleCnt="0"/>
      <dgm:spPr/>
    </dgm:pt>
    <dgm:pt modelId="{E610098D-EB8B-497B-87B6-8A4EC7E0A802}" type="pres">
      <dgm:prSet presAssocID="{68FDF12A-5DA8-4504-939D-CC8EF7DB7A59}" presName="comp" presStyleCnt="0"/>
      <dgm:spPr/>
    </dgm:pt>
    <dgm:pt modelId="{07090DA2-F450-4AC7-A453-E17197BFFC8D}" type="pres">
      <dgm:prSet presAssocID="{68FDF12A-5DA8-4504-939D-CC8EF7DB7A59}" presName="box" presStyleLbl="node1" presStyleIdx="1" presStyleCnt="3"/>
      <dgm:spPr/>
      <dgm:t>
        <a:bodyPr/>
        <a:lstStyle/>
        <a:p>
          <a:endParaRPr lang="ru-RU"/>
        </a:p>
      </dgm:t>
    </dgm:pt>
    <dgm:pt modelId="{5B01EE8C-DA1B-4DDC-8853-A0B5F7FB063E}" type="pres">
      <dgm:prSet presAssocID="{68FDF12A-5DA8-4504-939D-CC8EF7DB7A59}" presName="img" presStyleLbl="fgImgPlace1" presStyleIdx="1" presStyleCnt="3" custScaleX="66322" custScaleY="113333" custLinFactNeighborX="-16322" custLinFactNeighborY="3333"/>
      <dgm:spPr>
        <a:blipFill rotWithShape="0">
          <a:blip xmlns:r="http://schemas.openxmlformats.org/officeDocument/2006/relationships" r:embed="rId2">
            <a:lum contrast="10000"/>
          </a:blip>
          <a:stretch>
            <a:fillRect/>
          </a:stretch>
        </a:blipFill>
      </dgm:spPr>
    </dgm:pt>
    <dgm:pt modelId="{740C0F9E-27AA-4F9E-A89D-652A9B7DB07F}" type="pres">
      <dgm:prSet presAssocID="{68FDF12A-5DA8-4504-939D-CC8EF7DB7A5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02F92-AEB7-49DF-8BE3-EEBCCDADBA76}" type="pres">
      <dgm:prSet presAssocID="{F403B144-9982-4F70-98D9-2BCFE2B61E31}" presName="spacer" presStyleCnt="0"/>
      <dgm:spPr/>
    </dgm:pt>
    <dgm:pt modelId="{EC9454C3-DF51-41BE-8E0A-E2E6E394EE26}" type="pres">
      <dgm:prSet presAssocID="{878589CE-1CF1-4CD4-AE67-CC48D63ED37D}" presName="comp" presStyleCnt="0"/>
      <dgm:spPr/>
    </dgm:pt>
    <dgm:pt modelId="{91D07709-686C-4186-9D6A-E338EAE3001E}" type="pres">
      <dgm:prSet presAssocID="{878589CE-1CF1-4CD4-AE67-CC48D63ED37D}" presName="box" presStyleLbl="node1" presStyleIdx="2" presStyleCnt="3"/>
      <dgm:spPr/>
      <dgm:t>
        <a:bodyPr/>
        <a:lstStyle/>
        <a:p>
          <a:endParaRPr lang="ru-RU"/>
        </a:p>
      </dgm:t>
    </dgm:pt>
    <dgm:pt modelId="{7436ABEA-9234-41E1-81A5-83C4EBC6304C}" type="pres">
      <dgm:prSet presAssocID="{878589CE-1CF1-4CD4-AE67-CC48D63ED37D}" presName="img" presStyleLbl="fgImgPlace1" presStyleIdx="2" presStyleCnt="3" custScaleX="74310" custScaleY="113551" custLinFactNeighborX="-16529" custLinFactNeighborY="-833"/>
      <dgm:spPr>
        <a:blipFill rotWithShape="0">
          <a:blip xmlns:r="http://schemas.openxmlformats.org/officeDocument/2006/relationships" r:embed="rId3">
            <a:lum contrast="10000"/>
          </a:blip>
          <a:stretch>
            <a:fillRect/>
          </a:stretch>
        </a:blipFill>
      </dgm:spPr>
    </dgm:pt>
    <dgm:pt modelId="{BA159EF1-2D94-420F-BD79-D631AC755013}" type="pres">
      <dgm:prSet presAssocID="{878589CE-1CF1-4CD4-AE67-CC48D63ED3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7EE24E-DD82-46E1-A527-86D0C51214EF}" srcId="{53BCECB7-8144-4369-A7F8-663CDAFD871D}" destId="{63843B3E-D03B-4FED-B398-4DD736F3DDE3}" srcOrd="0" destOrd="0" parTransId="{931E11EC-467F-405F-9ADB-4D2505922B27}" sibTransId="{B1E7CE44-9224-463D-AA3D-6046EDAF26C0}"/>
    <dgm:cxn modelId="{5180F921-2745-4028-8F97-B6BB980E70C4}" type="presOf" srcId="{63843B3E-D03B-4FED-B398-4DD736F3DDE3}" destId="{DD5DFDE2-2015-4FC3-BD38-CC12BE14D16B}" srcOrd="0" destOrd="0" presId="urn:microsoft.com/office/officeart/2005/8/layout/vList4"/>
    <dgm:cxn modelId="{0F6F6BA6-7249-45F8-A130-A5FC2074D09F}" type="presOf" srcId="{878589CE-1CF1-4CD4-AE67-CC48D63ED37D}" destId="{BA159EF1-2D94-420F-BD79-D631AC755013}" srcOrd="1" destOrd="0" presId="urn:microsoft.com/office/officeart/2005/8/layout/vList4"/>
    <dgm:cxn modelId="{2CBACFE3-B956-4F66-99B9-F49B01EA7D88}" type="presOf" srcId="{878589CE-1CF1-4CD4-AE67-CC48D63ED37D}" destId="{91D07709-686C-4186-9D6A-E338EAE3001E}" srcOrd="0" destOrd="0" presId="urn:microsoft.com/office/officeart/2005/8/layout/vList4"/>
    <dgm:cxn modelId="{4FF2E72C-DC11-4F5D-BE7E-8A21A3B763A1}" srcId="{53BCECB7-8144-4369-A7F8-663CDAFD871D}" destId="{878589CE-1CF1-4CD4-AE67-CC48D63ED37D}" srcOrd="2" destOrd="0" parTransId="{49B25EBB-55CA-4E3D-A77A-D15991C42D29}" sibTransId="{00997FED-EB60-48F6-BF5E-ACE15C07EF09}"/>
    <dgm:cxn modelId="{9AABDBD5-5758-45CD-A6C8-73BEDAFEFF13}" type="presOf" srcId="{68FDF12A-5DA8-4504-939D-CC8EF7DB7A59}" destId="{740C0F9E-27AA-4F9E-A89D-652A9B7DB07F}" srcOrd="1" destOrd="0" presId="urn:microsoft.com/office/officeart/2005/8/layout/vList4"/>
    <dgm:cxn modelId="{28A77589-DCDA-42F7-B076-826106222848}" srcId="{53BCECB7-8144-4369-A7F8-663CDAFD871D}" destId="{68FDF12A-5DA8-4504-939D-CC8EF7DB7A59}" srcOrd="1" destOrd="0" parTransId="{C7E82F24-1945-4FC4-8226-BB082DB52E24}" sibTransId="{F403B144-9982-4F70-98D9-2BCFE2B61E31}"/>
    <dgm:cxn modelId="{7D220FE1-B4B7-4422-B75E-40F41E537C2E}" type="presOf" srcId="{68FDF12A-5DA8-4504-939D-CC8EF7DB7A59}" destId="{07090DA2-F450-4AC7-A453-E17197BFFC8D}" srcOrd="0" destOrd="0" presId="urn:microsoft.com/office/officeart/2005/8/layout/vList4"/>
    <dgm:cxn modelId="{388FA104-2E66-48D6-BBC1-BD7926084081}" type="presOf" srcId="{63843B3E-D03B-4FED-B398-4DD736F3DDE3}" destId="{3973098A-226A-47FC-A64B-942E6C56F940}" srcOrd="1" destOrd="0" presId="urn:microsoft.com/office/officeart/2005/8/layout/vList4"/>
    <dgm:cxn modelId="{C505145F-8B8D-4D0F-9B4F-34471ECF645B}" type="presOf" srcId="{53BCECB7-8144-4369-A7F8-663CDAFD871D}" destId="{4F22436D-A660-4578-A8DC-E793EB8A87C0}" srcOrd="0" destOrd="0" presId="urn:microsoft.com/office/officeart/2005/8/layout/vList4"/>
    <dgm:cxn modelId="{17D94578-BF4B-437E-9F82-3BBEB32330CC}" type="presParOf" srcId="{4F22436D-A660-4578-A8DC-E793EB8A87C0}" destId="{3C9D4639-DA64-4B31-A55B-2EADB10B76DF}" srcOrd="0" destOrd="0" presId="urn:microsoft.com/office/officeart/2005/8/layout/vList4"/>
    <dgm:cxn modelId="{C1FC3854-19B1-485C-A024-6D7E388479D0}" type="presParOf" srcId="{3C9D4639-DA64-4B31-A55B-2EADB10B76DF}" destId="{DD5DFDE2-2015-4FC3-BD38-CC12BE14D16B}" srcOrd="0" destOrd="0" presId="urn:microsoft.com/office/officeart/2005/8/layout/vList4"/>
    <dgm:cxn modelId="{0FFA9C8E-5FF6-4349-88D3-E4C82824704B}" type="presParOf" srcId="{3C9D4639-DA64-4B31-A55B-2EADB10B76DF}" destId="{229E0F03-4B78-4404-8656-31D1D4B0EDEA}" srcOrd="1" destOrd="0" presId="urn:microsoft.com/office/officeart/2005/8/layout/vList4"/>
    <dgm:cxn modelId="{65F49C5B-46BE-4C62-8D6D-70582316DAC7}" type="presParOf" srcId="{3C9D4639-DA64-4B31-A55B-2EADB10B76DF}" destId="{3973098A-226A-47FC-A64B-942E6C56F940}" srcOrd="2" destOrd="0" presId="urn:microsoft.com/office/officeart/2005/8/layout/vList4"/>
    <dgm:cxn modelId="{FE54D3C2-2A6B-41DC-8F92-AC28033D8492}" type="presParOf" srcId="{4F22436D-A660-4578-A8DC-E793EB8A87C0}" destId="{BC045E09-9361-4B46-9EC9-7E0C844037B6}" srcOrd="1" destOrd="0" presId="urn:microsoft.com/office/officeart/2005/8/layout/vList4"/>
    <dgm:cxn modelId="{9BE408E2-8864-4A1B-A134-92BCC226C4BC}" type="presParOf" srcId="{4F22436D-A660-4578-A8DC-E793EB8A87C0}" destId="{E610098D-EB8B-497B-87B6-8A4EC7E0A802}" srcOrd="2" destOrd="0" presId="urn:microsoft.com/office/officeart/2005/8/layout/vList4"/>
    <dgm:cxn modelId="{A271A50D-B2A8-4D79-8A93-FA62549A4A99}" type="presParOf" srcId="{E610098D-EB8B-497B-87B6-8A4EC7E0A802}" destId="{07090DA2-F450-4AC7-A453-E17197BFFC8D}" srcOrd="0" destOrd="0" presId="urn:microsoft.com/office/officeart/2005/8/layout/vList4"/>
    <dgm:cxn modelId="{30CD2BE6-9640-4A8D-8878-B69AD8117CAC}" type="presParOf" srcId="{E610098D-EB8B-497B-87B6-8A4EC7E0A802}" destId="{5B01EE8C-DA1B-4DDC-8853-A0B5F7FB063E}" srcOrd="1" destOrd="0" presId="urn:microsoft.com/office/officeart/2005/8/layout/vList4"/>
    <dgm:cxn modelId="{0FEBA6AE-F058-4F85-B6FD-F8FCC9A09CD9}" type="presParOf" srcId="{E610098D-EB8B-497B-87B6-8A4EC7E0A802}" destId="{740C0F9E-27AA-4F9E-A89D-652A9B7DB07F}" srcOrd="2" destOrd="0" presId="urn:microsoft.com/office/officeart/2005/8/layout/vList4"/>
    <dgm:cxn modelId="{D7008EAC-F39E-47E1-B66E-10BE070764C0}" type="presParOf" srcId="{4F22436D-A660-4578-A8DC-E793EB8A87C0}" destId="{0E102F92-AEB7-49DF-8BE3-EEBCCDADBA76}" srcOrd="3" destOrd="0" presId="urn:microsoft.com/office/officeart/2005/8/layout/vList4"/>
    <dgm:cxn modelId="{F4E60D36-F61C-4A94-AC9F-DA1EA6693735}" type="presParOf" srcId="{4F22436D-A660-4578-A8DC-E793EB8A87C0}" destId="{EC9454C3-DF51-41BE-8E0A-E2E6E394EE26}" srcOrd="4" destOrd="0" presId="urn:microsoft.com/office/officeart/2005/8/layout/vList4"/>
    <dgm:cxn modelId="{B5C145B4-A878-4F97-BDBB-A6BED010DFBF}" type="presParOf" srcId="{EC9454C3-DF51-41BE-8E0A-E2E6E394EE26}" destId="{91D07709-686C-4186-9D6A-E338EAE3001E}" srcOrd="0" destOrd="0" presId="urn:microsoft.com/office/officeart/2005/8/layout/vList4"/>
    <dgm:cxn modelId="{A91CAFFE-CCE3-4C5B-B10E-4E41B3ED6943}" type="presParOf" srcId="{EC9454C3-DF51-41BE-8E0A-E2E6E394EE26}" destId="{7436ABEA-9234-41E1-81A5-83C4EBC6304C}" srcOrd="1" destOrd="0" presId="urn:microsoft.com/office/officeart/2005/8/layout/vList4"/>
    <dgm:cxn modelId="{3557AE4A-85B7-43FD-B5DE-55543EF3CB52}" type="presParOf" srcId="{EC9454C3-DF51-41BE-8E0A-E2E6E394EE26}" destId="{BA159EF1-2D94-420F-BD79-D631AC7550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5DBB4B-2E30-4F2A-A7C3-E852F816E0A4}">
      <dsp:nvSpPr>
        <dsp:cNvPr id="0" name=""/>
        <dsp:cNvSpPr/>
      </dsp:nvSpPr>
      <dsp:spPr>
        <a:xfrm>
          <a:off x="0" y="0"/>
          <a:ext cx="4064000" cy="4064000"/>
        </a:xfrm>
        <a:prstGeom prst="triangle">
          <a:avLst/>
        </a:prstGeom>
        <a:solidFill>
          <a:srgbClr val="99CC00"/>
        </a:solidFill>
        <a:ln w="25400" cap="flat" cmpd="sng" algn="ctr">
          <a:solidFill>
            <a:srgbClr val="268E8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C3013-1F62-4102-B394-82E47004476C}">
      <dsp:nvSpPr>
        <dsp:cNvPr id="0" name=""/>
        <dsp:cNvSpPr/>
      </dsp:nvSpPr>
      <dsp:spPr>
        <a:xfrm>
          <a:off x="1944206" y="432047"/>
          <a:ext cx="3983162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наглядно – действенное</a:t>
          </a:r>
          <a:r>
            <a:rPr lang="ru-RU" sz="2500" kern="1200" dirty="0" smtClean="0"/>
            <a:t> </a:t>
          </a:r>
          <a:endParaRPr lang="ru-RU" sz="2500" kern="1200" dirty="0"/>
        </a:p>
      </dsp:txBody>
      <dsp:txXfrm>
        <a:off x="1944206" y="432047"/>
        <a:ext cx="3983162" cy="962025"/>
      </dsp:txXfrm>
    </dsp:sp>
    <dsp:sp modelId="{68AAC259-2175-4448-9F13-2F9847CEAF5A}">
      <dsp:nvSpPr>
        <dsp:cNvPr id="0" name=""/>
        <dsp:cNvSpPr/>
      </dsp:nvSpPr>
      <dsp:spPr>
        <a:xfrm>
          <a:off x="1944220" y="1656184"/>
          <a:ext cx="3987046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наглядно – образное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1944220" y="1656184"/>
        <a:ext cx="3987046" cy="962025"/>
      </dsp:txXfrm>
    </dsp:sp>
    <dsp:sp modelId="{2470C9C5-4D2E-4D63-8F60-76C68D601286}">
      <dsp:nvSpPr>
        <dsp:cNvPr id="0" name=""/>
        <dsp:cNvSpPr/>
      </dsp:nvSpPr>
      <dsp:spPr>
        <a:xfrm>
          <a:off x="1944206" y="2880323"/>
          <a:ext cx="3933817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словесно – логическое</a:t>
          </a:r>
          <a:endParaRPr lang="ru-RU" sz="2400" b="1" kern="1200" dirty="0"/>
        </a:p>
      </dsp:txBody>
      <dsp:txXfrm>
        <a:off x="1944206" y="2880323"/>
        <a:ext cx="3933817" cy="9620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6F7CE6-7C94-4404-A171-51FFE4EA845D}">
      <dsp:nvSpPr>
        <dsp:cNvPr id="0" name=""/>
        <dsp:cNvSpPr/>
      </dsp:nvSpPr>
      <dsp:spPr>
        <a:xfrm>
          <a:off x="0" y="5436367"/>
          <a:ext cx="7200800" cy="4460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Абстрагирование</a:t>
          </a:r>
          <a:endParaRPr lang="ru-RU" sz="4000" b="1" i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0" y="5436367"/>
        <a:ext cx="7200800" cy="446049"/>
      </dsp:txXfrm>
    </dsp:sp>
    <dsp:sp modelId="{344EB00E-4409-401C-934C-50A8B9DCAF13}">
      <dsp:nvSpPr>
        <dsp:cNvPr id="0" name=""/>
        <dsp:cNvSpPr/>
      </dsp:nvSpPr>
      <dsp:spPr>
        <a:xfrm rot="10800000">
          <a:off x="0" y="4757034"/>
          <a:ext cx="7200800" cy="686024"/>
        </a:xfrm>
        <a:prstGeom prst="upArrowCallout">
          <a:avLst/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Систематизация</a:t>
          </a:r>
          <a:endParaRPr lang="ru-RU" sz="4000" b="1" i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4757034"/>
        <a:ext cx="7200800" cy="686024"/>
      </dsp:txXfrm>
    </dsp:sp>
    <dsp:sp modelId="{35B558D1-97F2-4AD3-BF9A-AC71948B981F}">
      <dsp:nvSpPr>
        <dsp:cNvPr id="0" name=""/>
        <dsp:cNvSpPr/>
      </dsp:nvSpPr>
      <dsp:spPr>
        <a:xfrm rot="10800000">
          <a:off x="0" y="4077700"/>
          <a:ext cx="7200800" cy="686024"/>
        </a:xfrm>
        <a:prstGeom prst="upArrowCallou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err="1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Анология</a:t>
          </a:r>
          <a:endParaRPr lang="ru-RU" sz="4000" b="1" i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4077700"/>
        <a:ext cx="7200800" cy="686024"/>
      </dsp:txXfrm>
    </dsp:sp>
    <dsp:sp modelId="{56336671-0A03-4A52-AE4F-47E830F9B6A7}">
      <dsp:nvSpPr>
        <dsp:cNvPr id="0" name=""/>
        <dsp:cNvSpPr/>
      </dsp:nvSpPr>
      <dsp:spPr>
        <a:xfrm rot="10800000">
          <a:off x="0" y="3398367"/>
          <a:ext cx="7200800" cy="686024"/>
        </a:xfrm>
        <a:prstGeom prst="upArrowCallout">
          <a:avLst/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err="1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Сериация</a:t>
          </a:r>
          <a:endParaRPr lang="ru-RU" sz="4000" b="1" i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3398367"/>
        <a:ext cx="7200800" cy="686024"/>
      </dsp:txXfrm>
    </dsp:sp>
    <dsp:sp modelId="{7827F227-D491-4DC2-937C-820192267EF1}">
      <dsp:nvSpPr>
        <dsp:cNvPr id="0" name=""/>
        <dsp:cNvSpPr/>
      </dsp:nvSpPr>
      <dsp:spPr>
        <a:xfrm rot="10800000">
          <a:off x="0" y="2719034"/>
          <a:ext cx="7200800" cy="686024"/>
        </a:xfrm>
        <a:prstGeom prst="upArrowCallou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Классификация</a:t>
          </a:r>
          <a:endParaRPr lang="ru-RU" sz="4000" b="1" i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2719034"/>
        <a:ext cx="7200800" cy="686024"/>
      </dsp:txXfrm>
    </dsp:sp>
    <dsp:sp modelId="{97D398A1-FD21-4893-99C6-4E4B2C298422}">
      <dsp:nvSpPr>
        <dsp:cNvPr id="0" name=""/>
        <dsp:cNvSpPr/>
      </dsp:nvSpPr>
      <dsp:spPr>
        <a:xfrm rot="10800000">
          <a:off x="0" y="2039700"/>
          <a:ext cx="7200800" cy="686024"/>
        </a:xfrm>
        <a:prstGeom prst="upArrowCallout">
          <a:avLst/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Синтез</a:t>
          </a:r>
          <a:endParaRPr lang="ru-RU" sz="4000" b="1" i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2039700"/>
        <a:ext cx="7200800" cy="686024"/>
      </dsp:txXfrm>
    </dsp:sp>
    <dsp:sp modelId="{1926D46F-FDFD-4B48-8D50-1D2E8B4F6060}">
      <dsp:nvSpPr>
        <dsp:cNvPr id="0" name=""/>
        <dsp:cNvSpPr/>
      </dsp:nvSpPr>
      <dsp:spPr>
        <a:xfrm rot="10800000">
          <a:off x="0" y="1361753"/>
          <a:ext cx="7200800" cy="686024"/>
        </a:xfrm>
        <a:prstGeom prst="upArrowCallou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Анализ </a:t>
          </a:r>
          <a:endParaRPr lang="ru-RU" sz="4000" b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1361753"/>
        <a:ext cx="7200800" cy="686024"/>
      </dsp:txXfrm>
    </dsp:sp>
    <dsp:sp modelId="{B37FF91E-38FB-482E-A382-EA37C28FDBC8}">
      <dsp:nvSpPr>
        <dsp:cNvPr id="0" name=""/>
        <dsp:cNvSpPr/>
      </dsp:nvSpPr>
      <dsp:spPr>
        <a:xfrm rot="10800000">
          <a:off x="0" y="681034"/>
          <a:ext cx="7200800" cy="686024"/>
        </a:xfrm>
        <a:prstGeom prst="upArrowCallout">
          <a:avLst/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Обобщение</a:t>
          </a:r>
          <a:endParaRPr lang="ru-RU" sz="4000" b="1" kern="1200" cap="none" spc="0" dirty="0">
            <a:ln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681034"/>
        <a:ext cx="7200800" cy="686024"/>
      </dsp:txXfrm>
    </dsp:sp>
    <dsp:sp modelId="{AC545978-A3EA-4FF0-B632-29061EE7CF25}">
      <dsp:nvSpPr>
        <dsp:cNvPr id="0" name=""/>
        <dsp:cNvSpPr/>
      </dsp:nvSpPr>
      <dsp:spPr>
        <a:xfrm rot="10800000">
          <a:off x="0" y="1700"/>
          <a:ext cx="7200800" cy="686024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cap="none" spc="0" dirty="0" smtClean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Сравнение</a:t>
          </a:r>
          <a:endParaRPr lang="ru-RU" sz="4000" b="1" i="1" kern="1200" cap="none" spc="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700"/>
        <a:ext cx="7200800" cy="6860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D8B1D6-DDEA-41C7-879E-F28562A497F8}">
      <dsp:nvSpPr>
        <dsp:cNvPr id="0" name=""/>
        <dsp:cNvSpPr/>
      </dsp:nvSpPr>
      <dsp:spPr>
        <a:xfrm>
          <a:off x="0" y="3089641"/>
          <a:ext cx="8424936" cy="101408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cs typeface="Times New Roman" pitchFamily="18" charset="0"/>
            </a:rPr>
            <a:t>Создание обогащённой развивающей среды в домашних условиях</a:t>
          </a:r>
          <a:r>
            <a:rPr lang="ru-RU" sz="2400" kern="1200" dirty="0" smtClean="0">
              <a:solidFill>
                <a:schemeClr val="tx1"/>
              </a:solidFill>
            </a:rPr>
            <a:t>.</a:t>
          </a:r>
          <a:endParaRPr lang="ru-RU" sz="2400" kern="1200" dirty="0"/>
        </a:p>
      </dsp:txBody>
      <dsp:txXfrm>
        <a:off x="0" y="3089641"/>
        <a:ext cx="8424936" cy="1014089"/>
      </dsp:txXfrm>
    </dsp:sp>
    <dsp:sp modelId="{6DE95541-7636-4B89-9D7E-6A7DBCA04078}">
      <dsp:nvSpPr>
        <dsp:cNvPr id="0" name=""/>
        <dsp:cNvSpPr/>
      </dsp:nvSpPr>
      <dsp:spPr>
        <a:xfrm rot="10800000">
          <a:off x="0" y="1545183"/>
          <a:ext cx="8424936" cy="1559669"/>
        </a:xfrm>
        <a:prstGeom prst="upArrowCallou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Семейная гостиная «Готовимся к школе вместе!» участие родителей в работе по развитию логического мышления детей в дошкольном учреждении.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0" y="1545183"/>
        <a:ext cx="8424936" cy="1559669"/>
      </dsp:txXfrm>
    </dsp:sp>
    <dsp:sp modelId="{6874EFD8-5A73-4AAD-8760-BB9414C2951D}">
      <dsp:nvSpPr>
        <dsp:cNvPr id="0" name=""/>
        <dsp:cNvSpPr/>
      </dsp:nvSpPr>
      <dsp:spPr>
        <a:xfrm rot="10800000">
          <a:off x="0" y="725"/>
          <a:ext cx="8424936" cy="1559669"/>
        </a:xfrm>
        <a:prstGeom prst="upArrowCallou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Организация  индивидуальных консультаций и бесед по вопросам развития ребёнка.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0" y="725"/>
        <a:ext cx="8424936" cy="155966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5DFDE2-2015-4FC3-BD38-CC12BE14D16B}">
      <dsp:nvSpPr>
        <dsp:cNvPr id="0" name=""/>
        <dsp:cNvSpPr/>
      </dsp:nvSpPr>
      <dsp:spPr>
        <a:xfrm>
          <a:off x="0" y="0"/>
          <a:ext cx="8712968" cy="1372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 процессе работы над данной темой были подобраны учебные материалы, разработаны развивающие интерактивные игры, изучены теоретические и практические аспекты.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879858" y="0"/>
        <a:ext cx="6833109" cy="1372652"/>
      </dsp:txXfrm>
    </dsp:sp>
    <dsp:sp modelId="{229E0F03-4B78-4404-8656-31D1D4B0EDEA}">
      <dsp:nvSpPr>
        <dsp:cNvPr id="0" name=""/>
        <dsp:cNvSpPr/>
      </dsp:nvSpPr>
      <dsp:spPr>
        <a:xfrm flipH="1">
          <a:off x="77877" y="146412"/>
          <a:ext cx="1148508" cy="10981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7090DA2-F450-4AC7-A453-E17197BFFC8D}">
      <dsp:nvSpPr>
        <dsp:cNvPr id="0" name=""/>
        <dsp:cNvSpPr/>
      </dsp:nvSpPr>
      <dsp:spPr>
        <a:xfrm>
          <a:off x="0" y="1509917"/>
          <a:ext cx="8712968" cy="1372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Дети освоили основные мыслительные операции. Научились аргументировать свои высказывания. Повысилась познавательная активность. Увеличился интерес к логическим играм.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879858" y="1509917"/>
        <a:ext cx="6833109" cy="1372652"/>
      </dsp:txXfrm>
    </dsp:sp>
    <dsp:sp modelId="{5B01EE8C-DA1B-4DDC-8853-A0B5F7FB063E}">
      <dsp:nvSpPr>
        <dsp:cNvPr id="0" name=""/>
        <dsp:cNvSpPr/>
      </dsp:nvSpPr>
      <dsp:spPr>
        <a:xfrm>
          <a:off x="146274" y="1610577"/>
          <a:ext cx="1155722" cy="12445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contrast="10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D07709-686C-4186-9D6A-E338EAE3001E}">
      <dsp:nvSpPr>
        <dsp:cNvPr id="0" name=""/>
        <dsp:cNvSpPr/>
      </dsp:nvSpPr>
      <dsp:spPr>
        <a:xfrm>
          <a:off x="0" y="3019835"/>
          <a:ext cx="8712968" cy="1372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Увеличилась заинтересованность родителей в данной теме, так как интеллектуально развитый ребёнок это успешный ученик в школе.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879858" y="3019835"/>
        <a:ext cx="6833109" cy="1372652"/>
      </dsp:txXfrm>
    </dsp:sp>
    <dsp:sp modelId="{7436ABEA-9234-41E1-81A5-83C4EBC6304C}">
      <dsp:nvSpPr>
        <dsp:cNvPr id="0" name=""/>
        <dsp:cNvSpPr/>
      </dsp:nvSpPr>
      <dsp:spPr>
        <a:xfrm>
          <a:off x="73068" y="3073550"/>
          <a:ext cx="1294921" cy="1246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contrast="10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4A0B8-12E6-4285-BA91-AC9BFE3DAA83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0884E-34C5-4CCE-A50E-8731D612AD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0884E-34C5-4CCE-A50E-8731D612AD4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spc="59" dirty="0" smtClean="0">
              <a:ln w="3175" cmpd="sng">
                <a:solidFill>
                  <a:srgbClr val="00206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rgbClr val="EBF5FF"/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spc="59" dirty="0" smtClean="0">
              <a:ln w="3175" cmpd="sng">
                <a:solidFill>
                  <a:srgbClr val="002060"/>
                </a:solidFill>
                <a:prstDash val="solid"/>
              </a:ln>
              <a:solidFill>
                <a:srgbClr val="669900"/>
              </a:solidFill>
              <a:effectLst>
                <a:glow rad="228600">
                  <a:srgbClr val="CCFF66"/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9" dirty="0" smtClean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Муниципальное </a:t>
            </a:r>
            <a:r>
              <a:rPr lang="ru-RU" sz="1600" b="1" spc="59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бюджетное дошкольное образовательное учреждение детский сад </a:t>
            </a:r>
            <a:r>
              <a:rPr lang="ru-RU" sz="1600" b="1" spc="59" dirty="0" err="1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общеразвивающего</a:t>
            </a:r>
            <a:r>
              <a:rPr lang="ru-RU" sz="1600" b="1" spc="59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 вида (художественно-эстетического приоритетного направления развития воспитанников) второй </a:t>
            </a:r>
            <a:r>
              <a:rPr lang="ru-RU" sz="1600" b="1" spc="59" dirty="0" smtClean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категории № </a:t>
            </a:r>
            <a:r>
              <a:rPr lang="ru-RU" sz="1600" b="1" spc="59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6 «Сказка»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9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669900"/>
                </a:solidFill>
                <a:effectLst>
                  <a:glow rad="228600">
                    <a:srgbClr val="CCFF66"/>
                  </a:glow>
                </a:effectLst>
                <a:latin typeface="+mn-lt"/>
                <a:cs typeface="+mn-cs"/>
              </a:rPr>
              <a:t>г. Белая Калитва Ростовская область.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4083918"/>
            <a:ext cx="664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31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rgbClr val="CCFF66"/>
                  </a:glow>
                </a:effectLst>
                <a:latin typeface="+mj-lt"/>
              </a:rPr>
              <a:t>Автор</a:t>
            </a:r>
          </a:p>
          <a:p>
            <a:pPr algn="ctr"/>
            <a:r>
              <a:rPr lang="ru-RU" sz="2000" b="1" dirty="0" smtClean="0">
                <a:ln w="31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rgbClr val="CCFF66"/>
                  </a:glow>
                </a:effectLst>
                <a:latin typeface="+mj-lt"/>
              </a:rPr>
              <a:t>воспитатель:</a:t>
            </a:r>
            <a:r>
              <a:rPr lang="ru-RU" sz="2000" b="1" dirty="0" smtClean="0">
                <a:ln w="31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CCFF66"/>
                  </a:glow>
                </a:effectLst>
                <a:latin typeface="+mj-lt"/>
              </a:rPr>
              <a:t> </a:t>
            </a:r>
            <a:r>
              <a:rPr lang="ru-RU" sz="2000" b="1" dirty="0" err="1" smtClean="0">
                <a:ln w="317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336600"/>
                </a:solidFill>
                <a:effectLst>
                  <a:glow rad="228600">
                    <a:srgbClr val="CCFF66"/>
                  </a:glow>
                </a:effectLst>
                <a:latin typeface="+mj-lt"/>
              </a:rPr>
              <a:t>Семиглазова</a:t>
            </a:r>
            <a:r>
              <a:rPr lang="ru-RU" sz="2000" b="1" dirty="0" smtClean="0">
                <a:ln w="317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336600"/>
                </a:solidFill>
                <a:effectLst>
                  <a:glow rad="228600">
                    <a:srgbClr val="CCFF66"/>
                  </a:glow>
                </a:effectLst>
                <a:latin typeface="+mj-lt"/>
              </a:rPr>
              <a:t> Олеся Петровна. </a:t>
            </a:r>
            <a:endParaRPr lang="ru-RU" sz="2000" b="1" dirty="0">
              <a:ln w="317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336600"/>
              </a:solidFill>
              <a:effectLst>
                <a:glow rad="228600">
                  <a:srgbClr val="CCFF66"/>
                </a:glo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548" y="1851670"/>
            <a:ext cx="813690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5380">
              <a:defRPr/>
            </a:pPr>
            <a:r>
              <a:rPr lang="ru-RU" sz="3400" b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228600">
                    <a:srgbClr val="CCFF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элементарных математических представлений у </a:t>
            </a:r>
            <a:r>
              <a:rPr lang="ru-RU" sz="3400" b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228600">
                    <a:srgbClr val="CCFF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 дошкольного возраста через игры и познавательные задания».</a:t>
            </a:r>
            <a:endParaRPr lang="ru-RU" sz="3400" b="1" dirty="0">
              <a:ln>
                <a:solidFill>
                  <a:srgbClr val="003300"/>
                </a:solidFill>
              </a:ln>
              <a:solidFill>
                <a:srgbClr val="008000"/>
              </a:solidFill>
              <a:effectLst>
                <a:glow rad="228600">
                  <a:srgbClr val="CCFF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4780" y="1275606"/>
            <a:ext cx="1888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3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mtClean="0">
                <a:ln>
                  <a:solidFill>
                    <a:srgbClr val="0033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Семинар:</a:t>
            </a:r>
            <a:endParaRPr lang="ru-RU" sz="3200" b="1" dirty="0">
              <a:ln>
                <a:solidFill>
                  <a:srgbClr val="0033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3" name="Picture 7" descr="D:\садик 2016-2017\1 конкурс воспипатель детского сада\Конкурс воспитателей дс Сказка 2017\Новая папка (2)\фото 6.04\уголок группы\20170406_18323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701" t="5201"/>
          <a:stretch>
            <a:fillRect/>
          </a:stretch>
        </p:blipFill>
        <p:spPr bwMode="auto">
          <a:xfrm>
            <a:off x="6372200" y="3075806"/>
            <a:ext cx="2664296" cy="192707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8" descr="D:\садик 2016-2017\1 конкурс воспипатель детского сада\Конкурс воспитателей дс Сказка 2017\Новая папка (2)\фото 6.04\уголок группы\20170406_183157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b="3801"/>
          <a:stretch>
            <a:fillRect/>
          </a:stretch>
        </p:blipFill>
        <p:spPr bwMode="auto">
          <a:xfrm>
            <a:off x="179512" y="771550"/>
            <a:ext cx="2736304" cy="190206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D:\садик 2016-2017\1 конкурс воспипатель детского сада\Конкурс воспитателей дс Сказка 2017\Новая папка (2)\фото 6.04\уголок группы\20170406_182715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t="2401"/>
          <a:stretch>
            <a:fillRect/>
          </a:stretch>
        </p:blipFill>
        <p:spPr bwMode="auto">
          <a:xfrm>
            <a:off x="179512" y="3147814"/>
            <a:ext cx="2669664" cy="185885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:\садик 2016-2017\1 конкурс воспипатель детского сада\Конкурс воспитателей дс Сказка 2017\Новая папка (2)\фото 6.04\уголок группы\20170406_183016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t="3801" b="3801"/>
          <a:stretch>
            <a:fillRect/>
          </a:stretch>
        </p:blipFill>
        <p:spPr bwMode="auto">
          <a:xfrm>
            <a:off x="6300192" y="771550"/>
            <a:ext cx="2683941" cy="185994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endParaRPr lang="ru-RU" sz="2000" b="1" dirty="0" smtClean="0">
              <a:solidFill>
                <a:srgbClr val="0066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234600"/>
                </a:solidFill>
              </a:rPr>
              <a:t>Предметно – развивающая среда по развитию логического мышления</a:t>
            </a:r>
          </a:p>
          <a:p>
            <a:pPr algn="ctr"/>
            <a:endParaRPr lang="ru-RU" sz="2400" b="1" dirty="0" smtClean="0">
              <a:solidFill>
                <a:srgbClr val="234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742295"/>
            <a:ext cx="33123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Лучшему пониманию материала дошкольниками поможет  развивающая среда группы с приоритетной развивающей направленностью.</a:t>
            </a:r>
          </a:p>
          <a:p>
            <a:r>
              <a:rPr lang="ru-RU" sz="1400" b="1" dirty="0" smtClean="0"/>
              <a:t>В группе организована «Зона занимательной математики», в которой находятся игры, пособия и материалы. Созданию уголка предшествовал подбор игрового материала, согласно возрастными возможностям и уровням развития детей. В уголке размещены: настольно-печатные игры, игры для развития логического мышления, головоломки, логические задачи и кубики, лабиринты; игры на составление целого из частей, на воссоздание фигур-силуэтов из специальных наборов фигур.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5122" name="Picture 2" descr="D:\садик 2016-2017\1 конкурс воспипатель детского сада\Конкурс воспитателей дс Сказка 2017\Новая папка (2)\Новая папка\20170407_091308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60098" y="1203598"/>
            <a:ext cx="3552395" cy="26642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55526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800" b="1" dirty="0" smtClean="0">
                <a:solidFill>
                  <a:srgbClr val="234600"/>
                </a:solidFill>
              </a:rPr>
              <a:t>Дидактическая игра «Парные коврики»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627534"/>
            <a:ext cx="5184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Сравнение</a:t>
            </a:r>
            <a:r>
              <a:rPr lang="ru-RU" sz="1200" dirty="0" smtClean="0"/>
              <a:t> – сопоставление предметов с целью выявления признаков сходства или признаков различия.</a:t>
            </a:r>
          </a:p>
          <a:p>
            <a:pPr algn="just"/>
            <a:r>
              <a:rPr lang="ru-RU" sz="1200" dirty="0" smtClean="0"/>
              <a:t>Для того чтобы научить ребенка сравнивать, ему необходимо помочь овладеть следующими умениями. </a:t>
            </a:r>
          </a:p>
          <a:p>
            <a:pPr algn="just"/>
            <a:r>
              <a:rPr lang="ru-RU" sz="1200" dirty="0" smtClean="0"/>
              <a:t>1.Умение выделять признаки (свойства) одного объекта на основе сопоставления его с другим объектом.  </a:t>
            </a:r>
          </a:p>
          <a:p>
            <a:pPr algn="just"/>
            <a:r>
              <a:rPr lang="ru-RU" sz="1200" dirty="0" smtClean="0"/>
              <a:t>Дети дошкольного возраста обычно выделяют в предмете всего два – три свойства, в то время как их бесконечное множество. Чтобы ребенок смог увидеть это множество свойств он должен научиться анализировать предмет с разных  сторон, сопоставлять этот предмет с другим предметом, обладающим иными свойствами.  </a:t>
            </a:r>
          </a:p>
          <a:p>
            <a:pPr algn="just"/>
            <a:r>
              <a:rPr lang="ru-RU" sz="1200" dirty="0" smtClean="0"/>
              <a:t>2.Умение определять общие и отличительные признаки (свойства) сравниваемых объектов.  </a:t>
            </a:r>
          </a:p>
          <a:p>
            <a:pPr algn="just"/>
            <a:r>
              <a:rPr lang="ru-RU" sz="1200" dirty="0" smtClean="0"/>
              <a:t>Когда ребенок научился выделять свойства, сравнивая один предмет с другим, следует начать формирование умение определять общие и отличительные признаки предметов. В первую очередь обучить умению проводить сравнительный анализ выделенных свойств и находить их отличия. </a:t>
            </a:r>
          </a:p>
          <a:p>
            <a:pPr algn="just"/>
            <a:r>
              <a:rPr lang="ru-RU" sz="1200" dirty="0" smtClean="0"/>
              <a:t>3.Умение отличать существенные и несущественные признаки (свойства) объекта, когда существенные свойство заданы или легко находимы. </a:t>
            </a:r>
          </a:p>
          <a:p>
            <a:pPr algn="just"/>
            <a:r>
              <a:rPr lang="ru-RU" sz="1200" dirty="0" smtClean="0"/>
              <a:t>После того как ребенок научится выделять в предметах общие и отличительные свойства, можно сделать следующий шаг: научить его отличать существенные, важные свойства от несущественных, второстепенных.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800" b="1" dirty="0" smtClean="0">
                <a:solidFill>
                  <a:srgbClr val="234600"/>
                </a:solidFill>
              </a:rPr>
              <a:t>Дидактическая игра «Геометрические фигуры»</a:t>
            </a:r>
          </a:p>
        </p:txBody>
      </p:sp>
      <p:pic>
        <p:nvPicPr>
          <p:cNvPr id="55298" name="Picture 2" descr="D:\садик 2016-2017\1 конкурс воспипатель детского сада\Конкурс воспитателей дс Сказка 2017\Новая папка (2)\фото дети\image (26)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956043" y="1059582"/>
            <a:ext cx="3792421" cy="2844316"/>
          </a:xfrm>
          <a:prstGeom prst="rect">
            <a:avLst/>
          </a:prstGeom>
          <a:ln w="38100" cap="sq">
            <a:solidFill>
              <a:srgbClr val="CC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4155926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Обобщение –</a:t>
            </a:r>
            <a:r>
              <a:rPr lang="ru-RU" sz="1600" dirty="0" smtClean="0"/>
              <a:t> это мысленное объединение предметов или явлений по их общим и существенным признакам.  </a:t>
            </a:r>
          </a:p>
        </p:txBody>
      </p:sp>
      <p:pic>
        <p:nvPicPr>
          <p:cNvPr id="6" name="Picture 4" descr="D:\садик 2016-2017\1 конкурс воспипатель детского сада\Конкурс воспитателей дс Сказка 2017\Новая папка (2)\фото дети\image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9582"/>
            <a:ext cx="3840716" cy="288031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3" name="4" descr="D:\садик 2016-2017\1 конкурс воспипатель детского сада\Конкурс воспитателей дс Сказка 2017\Новая папка (2)\фото дети\image (32).jpg"/>
          <p:cNvPicPr>
            <a:picLocks noChangeAspect="1" noChangeArrowheads="1"/>
          </p:cNvPicPr>
          <p:nvPr/>
        </p:nvPicPr>
        <p:blipFill>
          <a:blip r:embed="rId3" cstate="print"/>
          <a:srcRect l="6004" r="6340"/>
          <a:stretch>
            <a:fillRect/>
          </a:stretch>
        </p:blipFill>
        <p:spPr bwMode="auto">
          <a:xfrm>
            <a:off x="179512" y="843558"/>
            <a:ext cx="4896544" cy="40475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800" b="1" dirty="0" smtClean="0">
                <a:solidFill>
                  <a:srgbClr val="234600"/>
                </a:solidFill>
              </a:rPr>
              <a:t>Дидактическая игра «Весёлая логика»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2499742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Анализ </a:t>
            </a:r>
            <a:r>
              <a:rPr lang="ru-RU" dirty="0" smtClean="0"/>
              <a:t>– логический прием, заключающийся в разделении предмета на отдельные части. Анализ проводится для выделения признаков, характеризующих данный предмет или группу предметов.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1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6147" name="Picture 3" descr="D:\садик 2016-2017\1 конкурс воспипатель детского сада\Конкурс воспитателей дс Сказка 2017\Новая папка (2)\фото 6.04\палочки\20170406_160040.jpg"/>
          <p:cNvPicPr>
            <a:picLocks noChangeAspect="1" noChangeArrowheads="1"/>
          </p:cNvPicPr>
          <p:nvPr/>
        </p:nvPicPr>
        <p:blipFill>
          <a:blip r:embed="rId3" cstate="print"/>
          <a:srcRect r="9135"/>
          <a:stretch>
            <a:fillRect/>
          </a:stretch>
        </p:blipFill>
        <p:spPr bwMode="auto">
          <a:xfrm>
            <a:off x="3203848" y="771550"/>
            <a:ext cx="2791694" cy="23042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D:\садик 2016-2017\1 конкурс воспипатель детского сада\Конкурс воспитателей дс Сказка 2017\Новая папка (2)\фото 6.04\палочки\20170406_155331.jpg"/>
          <p:cNvPicPr>
            <a:picLocks noChangeAspect="1" noChangeArrowheads="1"/>
          </p:cNvPicPr>
          <p:nvPr/>
        </p:nvPicPr>
        <p:blipFill>
          <a:blip r:embed="rId4" cstate="print"/>
          <a:srcRect t="3514" r="18500" b="1195"/>
          <a:stretch>
            <a:fillRect/>
          </a:stretch>
        </p:blipFill>
        <p:spPr bwMode="auto">
          <a:xfrm>
            <a:off x="179512" y="771550"/>
            <a:ext cx="2808310" cy="229770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D:\садик 2016-2017\1 конкурс воспипатель детского сада\Конкурс воспитателей дс Сказка 2017\Новая папка (2)\фото 6.04\палочки\20170406_160050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156176" y="758458"/>
            <a:ext cx="2824315" cy="231080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«Волшебные палочки»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3579862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Синтез</a:t>
            </a:r>
            <a:r>
              <a:rPr lang="ru-RU" dirty="0" smtClean="0"/>
              <a:t> – соединение различных элементов, частей предметов или явление в одно целое, а также мысленное сочетание отдельных их свойств (построить дом).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800" b="1" dirty="0" smtClean="0">
                <a:solidFill>
                  <a:srgbClr val="234600"/>
                </a:solidFill>
              </a:rPr>
              <a:t>Словесная игра «Кто больше назовёт?»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92687" y="4774168"/>
            <a:ext cx="175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Классификация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23020"/>
            <a:ext cx="3744416" cy="419700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•по общему названию;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•по размеру;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•по цвету;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•по форме;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•по другим признакам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не математического характера: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- что можно есть и что нельзя;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- кто летает, кто бегает, кто плавает;</a:t>
            </a:r>
          </a:p>
          <a:p>
            <a:pPr lvl="0"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- кто живет в доме и кто в лесу;</a:t>
            </a:r>
          </a:p>
        </p:txBody>
      </p:sp>
      <p:pic>
        <p:nvPicPr>
          <p:cNvPr id="4099" name="Picture 3" descr="D:\садик 2016-2017\1 конкурс воспипатель детского сада\Конкурс воспитателей дс Сказка 2017\Новая папка (2)\Новая папка\с мяч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43558"/>
            <a:ext cx="5088565" cy="381642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8" name="Picture 1" descr="D:\садик 2016-2017\1 конкурс воспипатель детского сада\Конкурс воспитателей дс Сказка 2017\Новая папка (2)\фото 6.04\вита матрешки\20170406_16441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7451" t="3801" r="20600" b="19200"/>
          <a:stretch>
            <a:fillRect/>
          </a:stretch>
        </p:blipFill>
        <p:spPr bwMode="auto">
          <a:xfrm>
            <a:off x="4355976" y="987574"/>
            <a:ext cx="4344427" cy="383967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садик 2016-2017\1 конкурс воспипатель детского сада\Конкурс воспитателей дс Сказка 2017\Новая папка (2)\фото дети\image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87574"/>
            <a:ext cx="4344427" cy="38164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800" b="1" dirty="0" smtClean="0">
                <a:solidFill>
                  <a:srgbClr val="234600"/>
                </a:solidFill>
              </a:rPr>
              <a:t>Развивающая игра«Логические цепочки»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203598"/>
            <a:ext cx="3672408" cy="3672408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lvl="0" indent="450850" algn="ctr" eaLnBrk="0" hangingPunct="0">
              <a:defRPr/>
            </a:pPr>
            <a:r>
              <a:rPr lang="ru-RU" sz="2200" b="1" dirty="0" smtClean="0">
                <a:solidFill>
                  <a:schemeClr val="tx1"/>
                </a:solidFill>
                <a:cs typeface="Arial" charset="0"/>
              </a:rPr>
              <a:t>Основные способы действия при раскладывании </a:t>
            </a:r>
            <a:r>
              <a:rPr lang="ru-RU" sz="2200" b="1" dirty="0" err="1" smtClean="0">
                <a:solidFill>
                  <a:schemeClr val="tx1"/>
                </a:solidFill>
                <a:cs typeface="Arial" charset="0"/>
              </a:rPr>
              <a:t>сериации</a:t>
            </a:r>
            <a:r>
              <a:rPr lang="ru-RU" sz="2200" b="1" dirty="0" smtClean="0">
                <a:solidFill>
                  <a:schemeClr val="tx1"/>
                </a:solidFill>
                <a:cs typeface="Arial" charset="0"/>
              </a:rPr>
              <a:t>:</a:t>
            </a:r>
          </a:p>
          <a:p>
            <a:pPr lvl="0" indent="450850" eaLnBrk="0" hangingPunct="0">
              <a:defRPr/>
            </a:pPr>
            <a:endParaRPr lang="ru-RU" sz="2200" b="1" dirty="0" smtClean="0">
              <a:solidFill>
                <a:schemeClr val="tx1"/>
              </a:solidFill>
              <a:cs typeface="Arial" charset="0"/>
            </a:endParaRPr>
          </a:p>
          <a:p>
            <a:pPr lvl="0" indent="450850" eaLnBrk="0" hangingPunct="0">
              <a:defRPr/>
            </a:pPr>
            <a:r>
              <a:rPr lang="ru-RU" sz="2200" b="1" dirty="0" smtClean="0">
                <a:solidFill>
                  <a:schemeClr val="tx1"/>
                </a:solidFill>
                <a:cs typeface="Arial" charset="0"/>
              </a:rPr>
              <a:t>1. Перебор вариантов.</a:t>
            </a:r>
          </a:p>
          <a:p>
            <a:pPr lvl="0" indent="450850" eaLnBrk="0" hangingPunct="0">
              <a:defRPr/>
            </a:pPr>
            <a:r>
              <a:rPr lang="ru-RU" sz="2200" b="1" dirty="0" smtClean="0">
                <a:solidFill>
                  <a:schemeClr val="tx1"/>
                </a:solidFill>
                <a:cs typeface="Arial" charset="0"/>
              </a:rPr>
              <a:t>2. Пробы и ошибки.</a:t>
            </a:r>
          </a:p>
          <a:p>
            <a:pPr lvl="0" indent="450850" eaLnBrk="0" hangingPunct="0">
              <a:defRPr/>
            </a:pPr>
            <a:r>
              <a:rPr lang="ru-RU" sz="2200" b="1" dirty="0" smtClean="0">
                <a:solidFill>
                  <a:schemeClr val="tx1"/>
                </a:solidFill>
                <a:cs typeface="Arial" charset="0"/>
              </a:rPr>
              <a:t>3. Практическое (наложение, приложение).</a:t>
            </a:r>
          </a:p>
          <a:p>
            <a:pPr lvl="0" indent="450850" eaLnBrk="0" hangingPunct="0">
              <a:defRPr/>
            </a:pPr>
            <a:r>
              <a:rPr lang="ru-RU" sz="2200" b="1" dirty="0" smtClean="0">
                <a:solidFill>
                  <a:schemeClr val="tx1"/>
                </a:solidFill>
                <a:cs typeface="Arial" charset="0"/>
              </a:rPr>
              <a:t>4. Зрительное соотнесение.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83105" y="4774168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Сериация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3074" name="Picture 2" descr="D:\садик 2016-2017\1 конкурс воспипатель детского сада\Конкурс воспитателей дс Сказка 2017\Новая папка (2)\с планшетом\девоч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7574"/>
            <a:ext cx="3816422" cy="286231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садик 2016-2017\1 конкурс воспипатель детского сада\Конкурс воспитателей дс Сказка 2017\Новая папка (2)\с планшетом\групп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87574"/>
            <a:ext cx="3800318" cy="285023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Развивающая игра «Аналогии», «Предметы и сюжеты».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39902"/>
            <a:ext cx="8270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Умозаключение по аналогии – </a:t>
            </a:r>
            <a:r>
              <a:rPr lang="ru-RU" dirty="0" smtClean="0"/>
              <a:t>это рассуждение, в котором из сходства двух объектов в некоторых признаках делается вывод об их сходстве и в других признаках.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«Продолжи ряд, не нарушая закономерности»</a:t>
            </a:r>
          </a:p>
        </p:txBody>
      </p:sp>
      <p:pic>
        <p:nvPicPr>
          <p:cNvPr id="5124" name="Picture 4" descr="D:\садик 2016-2017\1 конкурс воспипатель детского сада\Конкурс воспитателей дс Сказка 2017\Новая папка (2)\фото 6.04\геометрические фигуры\20170406_16135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12201" r="42650" b="12200"/>
          <a:stretch>
            <a:fillRect/>
          </a:stretch>
        </p:blipFill>
        <p:spPr bwMode="auto">
          <a:xfrm>
            <a:off x="3419872" y="2571750"/>
            <a:ext cx="2356089" cy="232935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2" descr="D:\садик 2016-2017\1 конкурс воспипатель детского сада\Конкурс воспитателей дс Сказка 2017\Новая папка (2)\фото 6.04\геометрические фигуры\20170406_161135.jpg"/>
          <p:cNvPicPr>
            <a:picLocks noChangeAspect="1" noChangeArrowheads="1"/>
          </p:cNvPicPr>
          <p:nvPr/>
        </p:nvPicPr>
        <p:blipFill>
          <a:blip r:embed="rId4" cstate="print"/>
          <a:srcRect t="15000" r="8029"/>
          <a:stretch>
            <a:fillRect/>
          </a:stretch>
        </p:blipFill>
        <p:spPr bwMode="auto">
          <a:xfrm>
            <a:off x="179512" y="2787774"/>
            <a:ext cx="3012156" cy="210209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D:\садик 2016-2017\1 конкурс воспипатель детского сада\Конкурс воспитателей дс Сказка 2017\Новая папка (2)\фото 6.04\геометрические фигуры\20170406_161105.jpg"/>
          <p:cNvPicPr>
            <a:picLocks noChangeAspect="1" noChangeArrowheads="1"/>
          </p:cNvPicPr>
          <p:nvPr/>
        </p:nvPicPr>
        <p:blipFill>
          <a:blip r:embed="rId5" cstate="print"/>
          <a:srcRect t="6601"/>
          <a:stretch>
            <a:fillRect/>
          </a:stretch>
        </p:blipFill>
        <p:spPr bwMode="auto">
          <a:xfrm>
            <a:off x="6012160" y="3147814"/>
            <a:ext cx="2520280" cy="1765445"/>
          </a:xfrm>
          <a:prstGeom prst="rect">
            <a:avLst/>
          </a:prstGeom>
          <a:ln w="38100" cap="sq">
            <a:solidFill>
              <a:srgbClr val="CC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D:\садик 2016-2017\1 конкурс воспипатель детского сада\Конкурс воспитателей дс Сказка 2017\Новая папка (2)\фото 6.04\геометрические фигуры\20170406_161704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t="5201"/>
          <a:stretch>
            <a:fillRect/>
          </a:stretch>
        </p:blipFill>
        <p:spPr bwMode="auto">
          <a:xfrm>
            <a:off x="6012160" y="843558"/>
            <a:ext cx="2993889" cy="2104174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915566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Систематизация</a:t>
            </a:r>
            <a:r>
              <a:rPr lang="ru-RU" dirty="0" smtClean="0"/>
              <a:t> – значит приводить в систему, располагать объекты в определенном порядке, устанавливать между ними определенную последовательность.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3" name="Picture 3" descr="D:\садик 2016-2017\1 конкурс воспипатель детского сада\Конкурс воспитателей дс Сказка 2017\Новая папка (2)\фото дети\image (18).jpg"/>
          <p:cNvPicPr>
            <a:picLocks noChangeAspect="1" noChangeArrowheads="1"/>
          </p:cNvPicPr>
          <p:nvPr/>
        </p:nvPicPr>
        <p:blipFill>
          <a:blip r:embed="rId3" cstate="print"/>
          <a:srcRect t="3524"/>
          <a:stretch>
            <a:fillRect/>
          </a:stretch>
        </p:blipFill>
        <p:spPr bwMode="auto">
          <a:xfrm>
            <a:off x="3419872" y="843558"/>
            <a:ext cx="5448605" cy="394243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800" b="1" dirty="0" smtClean="0">
                <a:solidFill>
                  <a:srgbClr val="234600"/>
                </a:solidFill>
              </a:rPr>
              <a:t>«Разгадай головоломку»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291830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Абстрагирование </a:t>
            </a:r>
            <a:r>
              <a:rPr lang="ru-RU" dirty="0" smtClean="0"/>
              <a:t>– отчленение, выделение общего существенного и его противопоставление частному, несущественному.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488"/>
            </a:avLst>
          </a:prstGeom>
          <a:solidFill>
            <a:srgbClr val="FFFF00">
              <a:alpha val="49804"/>
            </a:srgb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9" tIns="40814" rIns="81629" bIns="40814" anchor="ctr"/>
          <a:lstStyle/>
          <a:p>
            <a:pPr algn="ctr" defTabSz="8162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Picture 2" descr="D:\картинки для садика\пространственное представление\материал\лабиринты\aristotel-4437-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5526"/>
            <a:ext cx="2712003" cy="4053458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47864" y="483518"/>
            <a:ext cx="5472608" cy="4176464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indent="450850" eaLnBrk="0" hangingPunct="0">
              <a:defRPr/>
            </a:pPr>
            <a:r>
              <a:rPr lang="ru-RU" sz="2400" b="1" dirty="0">
                <a:solidFill>
                  <a:srgbClr val="0C4D03"/>
                </a:solidFill>
                <a:latin typeface="+mj-lt"/>
                <a:cs typeface="Times New Roman" pitchFamily="18" charset="0"/>
              </a:rPr>
              <a:t>Развитие логического мышления – это очень важный и необходимый процесс для всех</a:t>
            </a:r>
            <a:r>
              <a:rPr lang="ru-RU" sz="2400" b="1" dirty="0" smtClean="0">
                <a:solidFill>
                  <a:srgbClr val="0C4D03"/>
                </a:solidFill>
                <a:latin typeface="+mj-lt"/>
                <a:cs typeface="Times New Roman" pitchFamily="18" charset="0"/>
              </a:rPr>
              <a:t>!</a:t>
            </a:r>
          </a:p>
          <a:p>
            <a:pPr indent="450850" eaLnBrk="0" hangingPunct="0">
              <a:defRPr/>
            </a:pPr>
            <a:r>
              <a:rPr lang="ru-RU" sz="2400" b="1" dirty="0" smtClean="0">
                <a:solidFill>
                  <a:srgbClr val="0C4D03"/>
                </a:solidFill>
                <a:latin typeface="+mj-lt"/>
                <a:cs typeface="Times New Roman" pitchFamily="18" charset="0"/>
              </a:rPr>
              <a:t>Что же такое логическое мышление? Для ответа на этот вопрос нужно сначала ответить на вопрос – Что такое логика? </a:t>
            </a:r>
          </a:p>
          <a:p>
            <a:pPr indent="450850" eaLnBrk="0" hangingPunct="0">
              <a:defRPr/>
            </a:pPr>
            <a:r>
              <a:rPr lang="ru-RU" sz="2400" b="1" dirty="0" smtClean="0">
                <a:solidFill>
                  <a:srgbClr val="0C4D03"/>
                </a:solidFill>
                <a:latin typeface="+mj-lt"/>
                <a:cs typeface="Times New Roman" pitchFamily="18" charset="0"/>
              </a:rPr>
              <a:t>Логика – эта наука о законах мышления и его формах. Она возникла в 4 веке до н. э., основателем считается древнегреческий философ Аристотель. </a:t>
            </a:r>
            <a:endParaRPr lang="ru-RU" sz="2400" b="1" dirty="0">
              <a:solidFill>
                <a:srgbClr val="0C4D03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3074" name="Picture 2" descr="D:\садик 2016-2017\1 конкурс воспипатель детского сада\Конкурс воспитателей дс Сказка 2017\Новая папка (2)\фото 6.04\руся дарина\20170406_162739.jpg"/>
          <p:cNvPicPr>
            <a:picLocks noChangeAspect="1" noChangeArrowheads="1"/>
          </p:cNvPicPr>
          <p:nvPr/>
        </p:nvPicPr>
        <p:blipFill>
          <a:blip r:embed="rId3" cstate="print"/>
          <a:srcRect l="15350"/>
          <a:stretch>
            <a:fillRect/>
          </a:stretch>
        </p:blipFill>
        <p:spPr bwMode="auto">
          <a:xfrm>
            <a:off x="179512" y="1275606"/>
            <a:ext cx="4063628" cy="36004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садик 2016-2017\1 конкурс воспипатель детского сада\Конкурс воспитателей дс Сказка 2017\Новая папка (2)\фото 6.04\кубик змейка\20170406_164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275606"/>
            <a:ext cx="4485117" cy="36004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Головоломки «Объёмный лабиринт» </a:t>
            </a:r>
          </a:p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«Змейка </a:t>
            </a:r>
            <a:r>
              <a:rPr lang="ru-RU" sz="2400" b="1" dirty="0" err="1" smtClean="0">
                <a:solidFill>
                  <a:srgbClr val="234600"/>
                </a:solidFill>
              </a:rPr>
              <a:t>Рубика</a:t>
            </a:r>
            <a:r>
              <a:rPr lang="ru-RU" sz="2400" b="1" dirty="0" smtClean="0">
                <a:solidFill>
                  <a:srgbClr val="234600"/>
                </a:solidFill>
              </a:rPr>
              <a:t>», «Кубик – </a:t>
            </a:r>
            <a:r>
              <a:rPr lang="ru-RU" sz="2400" b="1" dirty="0" err="1" smtClean="0">
                <a:solidFill>
                  <a:srgbClr val="234600"/>
                </a:solidFill>
              </a:rPr>
              <a:t>Рубик</a:t>
            </a:r>
            <a:r>
              <a:rPr lang="ru-RU" sz="2400" b="1" dirty="0" smtClean="0">
                <a:solidFill>
                  <a:srgbClr val="234600"/>
                </a:solidFill>
              </a:rPr>
              <a:t>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8384" y="4803998"/>
            <a:ext cx="111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Синтез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marL="109728" lvl="0" algn="ctr"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Геометрические конструкторы или игры-головоломки на выкладывание изображений из геометрических деталей</a:t>
            </a:r>
            <a:endParaRPr lang="ru-RU" b="1" dirty="0" smtClean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97158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>
              <a:defRPr/>
            </a:pPr>
            <a:endParaRPr lang="ru-RU" dirty="0" smtClean="0"/>
          </a:p>
        </p:txBody>
      </p:sp>
      <p:grpSp>
        <p:nvGrpSpPr>
          <p:cNvPr id="5" name="Группа 4"/>
          <p:cNvGrpSpPr/>
          <p:nvPr/>
        </p:nvGrpSpPr>
        <p:grpSpPr>
          <a:xfrm>
            <a:off x="827584" y="987574"/>
            <a:ext cx="1728192" cy="2008247"/>
            <a:chOff x="467866" y="2744788"/>
            <a:chExt cx="1728192" cy="2008247"/>
          </a:xfrm>
        </p:grpSpPr>
        <p:pic>
          <p:nvPicPr>
            <p:cNvPr id="6" name="Графический объект10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7547" r="1885"/>
            <a:stretch>
              <a:fillRect/>
            </a:stretch>
          </p:blipFill>
          <p:spPr bwMode="auto">
            <a:xfrm>
              <a:off x="467866" y="2744788"/>
              <a:ext cx="1728192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539750" y="4352925"/>
              <a:ext cx="15113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2000" b="1" dirty="0"/>
                <a:t>«</a:t>
              </a:r>
              <a:r>
                <a:rPr lang="ru-RU" altLang="ru-RU" sz="2000" b="1" dirty="0" err="1"/>
                <a:t>Танграм</a:t>
              </a:r>
              <a:r>
                <a:rPr lang="ru-RU" altLang="ru-RU" sz="2000" b="1" dirty="0"/>
                <a:t>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63888" y="987574"/>
            <a:ext cx="1662113" cy="2086491"/>
            <a:chOff x="3514725" y="2636912"/>
            <a:chExt cx="1662113" cy="2086491"/>
          </a:xfrm>
        </p:grpSpPr>
        <p:pic>
          <p:nvPicPr>
            <p:cNvPr id="9" name="Графический объект13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8656" t="8225" r="9108" b="9528"/>
            <a:stretch>
              <a:fillRect/>
            </a:stretch>
          </p:blipFill>
          <p:spPr bwMode="auto">
            <a:xfrm>
              <a:off x="3635896" y="2636912"/>
              <a:ext cx="1368152" cy="1440160"/>
            </a:xfrm>
            <a:prstGeom prst="rect">
              <a:avLst/>
            </a:prstGeom>
            <a:ln w="3175" cap="sq">
              <a:solidFill>
                <a:schemeClr val="tx1"/>
              </a:solidFill>
              <a:prstDash val="solid"/>
              <a:miter lim="800000"/>
            </a:ln>
            <a:effectLst/>
          </p:spPr>
        </p:pic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3514725" y="4077072"/>
              <a:ext cx="16621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b="1" dirty="0"/>
                <a:t>«Монгольская игра»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804248" y="1059582"/>
            <a:ext cx="1656184" cy="2076510"/>
            <a:chOff x="7020496" y="2725738"/>
            <a:chExt cx="1656184" cy="2076510"/>
          </a:xfrm>
        </p:grpSpPr>
        <p:pic>
          <p:nvPicPr>
            <p:cNvPr id="12" name="Графический объект1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rcRect l="4061" r="2540"/>
            <a:stretch>
              <a:fillRect/>
            </a:stretch>
          </p:blipFill>
          <p:spPr bwMode="auto">
            <a:xfrm>
              <a:off x="7020496" y="2725738"/>
              <a:ext cx="1656184" cy="169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7092950" y="4402138"/>
              <a:ext cx="15113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2000" b="1" dirty="0"/>
                <a:t>«Пифагор»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619672" y="2931790"/>
            <a:ext cx="3049588" cy="2037482"/>
            <a:chOff x="1295400" y="4339208"/>
            <a:chExt cx="3049588" cy="2037482"/>
          </a:xfrm>
        </p:grpSpPr>
        <p:pic>
          <p:nvPicPr>
            <p:cNvPr id="15" name="Графический объект14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7252" t="4370" r="6074"/>
            <a:stretch>
              <a:fillRect/>
            </a:stretch>
          </p:blipFill>
          <p:spPr bwMode="auto">
            <a:xfrm>
              <a:off x="2159496" y="4339208"/>
              <a:ext cx="1296144" cy="157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1295400" y="5915025"/>
              <a:ext cx="3049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2400" b="1" dirty="0"/>
                <a:t>«</a:t>
              </a:r>
              <a:r>
                <a:rPr lang="ru-RU" altLang="ru-RU" sz="2400" b="1" dirty="0" err="1"/>
                <a:t>Колумбово</a:t>
              </a:r>
              <a:r>
                <a:rPr lang="ru-RU" altLang="ru-RU" sz="2400" b="1" dirty="0"/>
                <a:t> яйцо»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44008" y="2859782"/>
            <a:ext cx="2880320" cy="2023765"/>
            <a:chOff x="4715322" y="4352925"/>
            <a:chExt cx="2880320" cy="2023765"/>
          </a:xfrm>
        </p:grpSpPr>
        <p:pic>
          <p:nvPicPr>
            <p:cNvPr id="18" name="Графический объект15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291138" y="4352925"/>
              <a:ext cx="1476375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4715322" y="5915025"/>
              <a:ext cx="28803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400" b="1" dirty="0"/>
                <a:t>«Волшебный круг»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6151" name="Picture 7" descr="D:\садик 2016-2017\1 конкурс воспипатель детского сада\Конкурс воспитателей дс Сказка 2017\Новая папка (2)\фото 6.04\уголок группы\20170406_18273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12200" r="53150" b="9401"/>
          <a:stretch>
            <a:fillRect/>
          </a:stretch>
        </p:blipFill>
        <p:spPr bwMode="auto">
          <a:xfrm>
            <a:off x="1835696" y="699542"/>
            <a:ext cx="1893361" cy="2376264"/>
          </a:xfrm>
          <a:prstGeom prst="rect">
            <a:avLst/>
          </a:prstGeom>
          <a:ln w="38100" cap="sq">
            <a:solidFill>
              <a:srgbClr val="B9FA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D:\садик 2016-2017\1 конкурс воспипатель детского сада\Конкурс воспитателей дс Сказка 2017\Новая папка (2)\с воспитателями\фото дети1\image (34).jpg"/>
          <p:cNvPicPr>
            <a:picLocks noChangeAspect="1" noChangeArrowheads="1"/>
          </p:cNvPicPr>
          <p:nvPr/>
        </p:nvPicPr>
        <p:blipFill>
          <a:blip r:embed="rId4" cstate="print"/>
          <a:srcRect l="14534" t="2401" r="8934" b="3059"/>
          <a:stretch>
            <a:fillRect/>
          </a:stretch>
        </p:blipFill>
        <p:spPr bwMode="auto">
          <a:xfrm>
            <a:off x="179512" y="699542"/>
            <a:ext cx="1512168" cy="2419469"/>
          </a:xfrm>
          <a:prstGeom prst="rect">
            <a:avLst/>
          </a:prstGeom>
          <a:ln w="38100" cap="sq">
            <a:solidFill>
              <a:srgbClr val="B9FA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D:\садик 2016-2017\1 конкурс воспипатель детского сада\Конкурс воспитателей дс Сказка 2017\Новая папка (2)\с воспитателями\фото дети1\image (30)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r="9226" b="4687"/>
          <a:stretch>
            <a:fillRect/>
          </a:stretch>
        </p:blipFill>
        <p:spPr bwMode="auto">
          <a:xfrm>
            <a:off x="7256869" y="699541"/>
            <a:ext cx="1697332" cy="2376265"/>
          </a:xfrm>
          <a:prstGeom prst="rect">
            <a:avLst/>
          </a:prstGeom>
          <a:ln w="38100" cap="sq">
            <a:solidFill>
              <a:srgbClr val="B9FA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D:\садик 2016-2017\1 конкурс воспипатель детского сада\Конкурс воспитателей дс Сказка 2017\Новая папка (2)\с воспитателями\фото дети1\image (29)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923928" y="699542"/>
            <a:ext cx="3168352" cy="2353952"/>
          </a:xfrm>
          <a:prstGeom prst="rect">
            <a:avLst/>
          </a:prstGeom>
          <a:ln w="38100" cap="sq">
            <a:solidFill>
              <a:srgbClr val="B9FA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Игра "</a:t>
            </a:r>
            <a:r>
              <a:rPr lang="ru-RU" sz="2400" b="1" dirty="0" err="1" smtClean="0">
                <a:solidFill>
                  <a:srgbClr val="234600"/>
                </a:solidFill>
              </a:rPr>
              <a:t>Танграм</a:t>
            </a:r>
            <a:r>
              <a:rPr lang="ru-RU" sz="2400" b="1" dirty="0" smtClean="0">
                <a:solidFill>
                  <a:srgbClr val="234600"/>
                </a:solidFill>
              </a:rPr>
              <a:t>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572" y="343584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Такие виды игр активизировали психические процессы, вызывали у ребят живой интерес к процессу познания Конструированию. «</a:t>
            </a:r>
            <a:r>
              <a:rPr lang="ru-RU" b="1" dirty="0" err="1" smtClean="0"/>
              <a:t>Танграм</a:t>
            </a:r>
            <a:r>
              <a:rPr lang="ru-RU" b="1" dirty="0" smtClean="0"/>
              <a:t>», «Монгольская игра», «Пифагор», «</a:t>
            </a:r>
            <a:r>
              <a:rPr lang="ru-RU" b="1" dirty="0" err="1" smtClean="0"/>
              <a:t>Колумбово</a:t>
            </a:r>
            <a:r>
              <a:rPr lang="ru-RU" b="1" dirty="0" smtClean="0"/>
              <a:t> яйцо», «Волшебный круг», «Зеркальное отображение», «Помести недостающую фигуру»).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7172" name="Picture 4" descr="D:\садик 2016-2017\1 конкурс воспипатель детского сада\Конкурс воспитателей дс Сказка 2017\Новая папка (2)\фото 6.04\лера соня кира\20170406_11131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995936" y="1756287"/>
            <a:ext cx="1768100" cy="234206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D:\садик 2016-2017\1 конкурс воспипатель детского сада\Конкурс воспитателей дс Сказка 2017\Новая папка (2)\фото 6.04\даша миша\20170406_092107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940152" y="699542"/>
            <a:ext cx="3045402" cy="2246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D:\садик 2016-2017\1 конкурс воспипатель детского сада\Конкурс воспитателей дс Сказка 2017\Новая папка (2)\фото 6.04\вита лиза даша\20170406_092724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t="3801" b="10801"/>
          <a:stretch>
            <a:fillRect/>
          </a:stretch>
        </p:blipFill>
        <p:spPr bwMode="auto">
          <a:xfrm>
            <a:off x="5940152" y="3091463"/>
            <a:ext cx="3011063" cy="192856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rgbClr val="234600"/>
                </a:solidFill>
              </a:rPr>
              <a:t>Загадки, кроссворды, ребусы, лабиринты.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843558"/>
            <a:ext cx="3744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Лабиринты.  </a:t>
            </a:r>
            <a:r>
              <a:rPr lang="ru-RU" dirty="0" smtClean="0"/>
              <a:t>Используя лабиринты как одно из средств развития логического мышления. В уголке математики помещаю несложные лабиринты, для разгадывания которых требуется разрешить практическую задачу: -помочь белке найти свое гнездо; девочке выйти из леса; </a:t>
            </a:r>
            <a:r>
              <a:rPr lang="ru-RU" dirty="0" err="1" smtClean="0"/>
              <a:t>Хрюше</a:t>
            </a:r>
            <a:r>
              <a:rPr lang="ru-RU" dirty="0" smtClean="0"/>
              <a:t> пройти по лабиринту к Степашке… В процессе развивается настойчивость и умение сосредотачиваться, логически мыслить.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9219" name="Picture 3" descr="D:\садик 2016-2017\1 конкурс воспипатель детского сада\Конкурс воспитателей дс Сказка 2017\Новая папка (2)\с воспитателями\фото дети1\image (16).jpg"/>
          <p:cNvPicPr>
            <a:picLocks noChangeAspect="1" noChangeArrowheads="1"/>
          </p:cNvPicPr>
          <p:nvPr/>
        </p:nvPicPr>
        <p:blipFill>
          <a:blip r:embed="rId3" cstate="print"/>
          <a:srcRect r="9191" b="19200"/>
          <a:stretch>
            <a:fillRect/>
          </a:stretch>
        </p:blipFill>
        <p:spPr bwMode="auto">
          <a:xfrm>
            <a:off x="107504" y="771550"/>
            <a:ext cx="2840666" cy="186783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D:\садик 2016-2017\1 конкурс воспипатель детского сада\Конкурс воспитателей дс Сказка 2017\Новая папка (2)\с воспитателями\фото дети1\image.jpg"/>
          <p:cNvPicPr>
            <a:picLocks noChangeAspect="1" noChangeArrowheads="1"/>
          </p:cNvPicPr>
          <p:nvPr/>
        </p:nvPicPr>
        <p:blipFill>
          <a:blip r:embed="rId4" cstate="print"/>
          <a:srcRect t="3801" r="6951" b="15000"/>
          <a:stretch>
            <a:fillRect/>
          </a:stretch>
        </p:blipFill>
        <p:spPr bwMode="auto">
          <a:xfrm>
            <a:off x="3131840" y="1131590"/>
            <a:ext cx="2853913" cy="186783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1" name="Picture 5" descr="D:\садик 2016-2017\1 конкурс воспипатель детского сада\Конкурс воспитателей дс Сказка 2017\Новая папка (2)\с воспитателями\фото дети1\image (9).jpg"/>
          <p:cNvPicPr>
            <a:picLocks noChangeAspect="1" noChangeArrowheads="1"/>
          </p:cNvPicPr>
          <p:nvPr/>
        </p:nvPicPr>
        <p:blipFill>
          <a:blip r:embed="rId5" cstate="print"/>
          <a:srcRect l="1881" t="2401" r="7131" b="22000"/>
          <a:stretch>
            <a:fillRect/>
          </a:stretch>
        </p:blipFill>
        <p:spPr bwMode="auto">
          <a:xfrm>
            <a:off x="6166850" y="771550"/>
            <a:ext cx="2853542" cy="187220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Интерактивная игра «Логические задачи»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3147814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 игры. </a:t>
            </a:r>
            <a:r>
              <a:rPr lang="ru-RU" dirty="0" smtClean="0"/>
              <a:t>Закрепить с детьми умение находить лишний предмет и объяснить, почему он лишний. </a:t>
            </a:r>
          </a:p>
          <a:p>
            <a:r>
              <a:rPr lang="ru-RU" b="1" dirty="0" smtClean="0"/>
              <a:t>Задачи. </a:t>
            </a:r>
            <a:r>
              <a:rPr lang="ru-RU" dirty="0" smtClean="0"/>
              <a:t> Развивать словесно – логическое мышление, умение классифицировать, сравнивать, обобщать, устанавливать причинно – следственные и логические связи. Развивать монологическую и диалогическую речь. Развивать зрительное восприятие. Воспитывать внимательность.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Словесная игра «Мир вещей вокруг тебя»</a:t>
            </a:r>
          </a:p>
        </p:txBody>
      </p:sp>
      <p:pic>
        <p:nvPicPr>
          <p:cNvPr id="25601" name="Picture 1" descr="D:\1 сентября\оринтировка в пространстве\SDC142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1203598"/>
            <a:ext cx="4800533" cy="36004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92080" y="149163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Учить детей классифицировать предметы по форме, цвету, и предназначению. Упражнять детей в умении рассказывать о предмете, выделяя его наиболее характерные признаки: качество и его назначение; по описанию находить нужный предмет.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2" name="Picture 3" descr="D:\садик 2016-2017\1 конкурс воспипатель детского сада\Конкурс воспитателей дс Сказка 2017\Новая папка (2)\с воспитателями\20170327_184650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5648" r="2571"/>
          <a:stretch>
            <a:fillRect/>
          </a:stretch>
        </p:blipFill>
        <p:spPr bwMode="auto">
          <a:xfrm>
            <a:off x="467544" y="1275606"/>
            <a:ext cx="3312368" cy="2405801"/>
          </a:xfrm>
          <a:prstGeom prst="rect">
            <a:avLst/>
          </a:prstGeom>
          <a:ln w="38100" cap="sq">
            <a:solidFill>
              <a:srgbClr val="CC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D:\садик 2016-2017\1 конкурс воспипатель детского сада\Конкурс воспитателей дс Сказка 2017\Новая папка (2)\с воспитателями\с олей.jpg"/>
          <p:cNvPicPr>
            <a:picLocks noChangeAspect="1" noChangeArrowheads="1"/>
          </p:cNvPicPr>
          <p:nvPr/>
        </p:nvPicPr>
        <p:blipFill>
          <a:blip r:embed="rId4" cstate="print"/>
          <a:srcRect l="19283" t="21755" r="16937" b="13623"/>
          <a:stretch>
            <a:fillRect/>
          </a:stretch>
        </p:blipFill>
        <p:spPr bwMode="auto">
          <a:xfrm>
            <a:off x="5364088" y="1275606"/>
            <a:ext cx="3221844" cy="244827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75606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Семинар-практикум.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Тема: «Интеллектуальное развитие дошкольников 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через интерактивные игры»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393990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Цель:</a:t>
            </a:r>
            <a:r>
              <a:rPr lang="ru-RU" sz="1600" dirty="0" smtClean="0"/>
              <a:t> повышение уровня профессиональной компетентности педагогов по использованию интерактивного оборудования в образовательной деятельности с целью повышения качества образования в соответствии с требованиями ФГОС ДО. Продемонстрировать функциональные возможности интерактивной доски в работе с детьми и педагогами.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marL="109728" lvl="0" algn="ctr"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 Направления совместной деятельности педагогов и родителей по развитию логического мышления дошкольников.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23528" y="843558"/>
          <a:ext cx="842493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8195" name="Picture 2" descr="D:\садик 2016-2017\1 конкурс воспипатель детского сада\Конкурс воспитателей дс Сказка 2017\Новая папка (2)\фото дети\DSC01999.JPG"/>
          <p:cNvPicPr>
            <a:picLocks noChangeAspect="1" noChangeArrowheads="1"/>
          </p:cNvPicPr>
          <p:nvPr/>
        </p:nvPicPr>
        <p:blipFill>
          <a:blip r:embed="rId3" cstate="print"/>
          <a:srcRect l="13601" t="12201" r="25734" b="11679"/>
          <a:stretch>
            <a:fillRect/>
          </a:stretch>
        </p:blipFill>
        <p:spPr bwMode="auto">
          <a:xfrm>
            <a:off x="251520" y="1347614"/>
            <a:ext cx="4045873" cy="3384376"/>
          </a:xfrm>
          <a:prstGeom prst="rect">
            <a:avLst/>
          </a:prstGeom>
          <a:ln w="38100" cap="sq">
            <a:solidFill>
              <a:srgbClr val="CC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3" descr="D:\садик 2016-2017\1 конкурс воспипатель детского сада\Конкурс воспитателей дс Сказка 2017\Новая папка (2)\чернышкова аня\DSCN1854.JPG"/>
          <p:cNvPicPr>
            <a:picLocks noChangeAspect="1" noChangeArrowheads="1"/>
          </p:cNvPicPr>
          <p:nvPr/>
        </p:nvPicPr>
        <p:blipFill>
          <a:blip r:embed="rId4" cstate="print"/>
          <a:srcRect t="15000"/>
          <a:stretch>
            <a:fillRect/>
          </a:stretch>
        </p:blipFill>
        <p:spPr bwMode="auto">
          <a:xfrm>
            <a:off x="4572000" y="1347614"/>
            <a:ext cx="4323328" cy="338437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251520" y="1347614"/>
            <a:ext cx="8638056" cy="3384376"/>
            <a:chOff x="251520" y="1131590"/>
            <a:chExt cx="8638056" cy="3384376"/>
          </a:xfrm>
        </p:grpSpPr>
        <p:pic>
          <p:nvPicPr>
            <p:cNvPr id="8196" name="Picture 4" descr="D:\садик 2016-2017\1 конкурс воспипатель детского сада\Конкурс воспитателей дс Сказка 2017\Новая папка (2)\фото дети\DSC0199822.jpg"/>
            <p:cNvPicPr>
              <a:picLocks noChangeAspect="1" noChangeArrowheads="1"/>
            </p:cNvPicPr>
            <p:nvPr/>
          </p:nvPicPr>
          <p:blipFill>
            <a:blip r:embed="rId5" cstate="print"/>
            <a:srcRect t="15422" b="23937"/>
            <a:stretch>
              <a:fillRect/>
            </a:stretch>
          </p:blipFill>
          <p:spPr bwMode="auto">
            <a:xfrm>
              <a:off x="251520" y="1131590"/>
              <a:ext cx="4032448" cy="3384376"/>
            </a:xfrm>
            <a:prstGeom prst="rect">
              <a:avLst/>
            </a:prstGeom>
            <a:ln w="38100" cap="sq">
              <a:solidFill>
                <a:srgbClr val="CCFF6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9" name="Picture 5" descr="D:\садик 2016-2017\1 конкурс воспипатель детского сада\Конкурс воспитателей дс Сказка 2017\Новая папка (2)\чернышкова аня\аня.jpg"/>
            <p:cNvPicPr>
              <a:picLocks noChangeAspect="1" noChangeArrowheads="1"/>
            </p:cNvPicPr>
            <p:nvPr/>
          </p:nvPicPr>
          <p:blipFill>
            <a:blip r:embed="rId6" cstate="print"/>
            <a:srcRect l="3290"/>
            <a:stretch>
              <a:fillRect/>
            </a:stretch>
          </p:blipFill>
          <p:spPr bwMode="auto">
            <a:xfrm>
              <a:off x="4572000" y="1131590"/>
              <a:ext cx="4317576" cy="3348372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Разработаны компьютерные игры для детей и родителей «Веселые </a:t>
            </a:r>
            <a:r>
              <a:rPr lang="ru-RU" sz="2400" b="1" dirty="0" err="1" smtClean="0">
                <a:solidFill>
                  <a:schemeClr val="tx1"/>
                </a:solidFill>
              </a:rPr>
              <a:t>квесты</a:t>
            </a:r>
            <a:r>
              <a:rPr lang="ru-RU" sz="2400" b="1" dirty="0" smtClean="0">
                <a:solidFill>
                  <a:schemeClr val="tx1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2" name="Picture 3" descr="D:\садик 2016-2017\1 конкурс воспипатель детского сада\Конкурс воспитателей дс Сказка 2017\Гриценко Софья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67" y="788997"/>
            <a:ext cx="5616070" cy="421318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D:\садик 2016-2017\1 конкурс воспипатель детского сада\Конкурс воспитателей дс Сказка 2017\Гриценко Софь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67" y="788997"/>
            <a:ext cx="5616070" cy="421318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2" descr="D:\садик 2016-2017\1 конкурс воспипатель детского сада\Конкурс воспитателей дс Сказка 2017\собрание\20170331_174700.jpg"/>
          <p:cNvPicPr>
            <a:picLocks noChangeAspect="1" noChangeArrowheads="1"/>
          </p:cNvPicPr>
          <p:nvPr/>
        </p:nvPicPr>
        <p:blipFill>
          <a:blip r:embed="rId5" cstate="print"/>
          <a:srcRect l="16905" t="5009"/>
          <a:stretch>
            <a:fillRect/>
          </a:stretch>
        </p:blipFill>
        <p:spPr bwMode="auto">
          <a:xfrm>
            <a:off x="1763688" y="787313"/>
            <a:ext cx="5616638" cy="416939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Семейный проект «Чем занять ребенка дома?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Идеи развивающих игр и занятий»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488"/>
            </a:avLst>
          </a:prstGeom>
          <a:solidFill>
            <a:srgbClr val="FFFF00">
              <a:alpha val="49804"/>
            </a:srgb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9" tIns="40814" rIns="81629" bIns="40814" anchor="ctr"/>
          <a:lstStyle/>
          <a:p>
            <a:pPr algn="ctr" defTabSz="8162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endParaRPr lang="ru-RU" sz="2000" b="1" dirty="0" smtClean="0">
              <a:solidFill>
                <a:srgbClr val="2346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234600"/>
                </a:solidFill>
              </a:rPr>
              <a:t>«Детское мышление проходит определенные этапы в своем развитии». </a:t>
            </a:r>
          </a:p>
          <a:p>
            <a:endParaRPr lang="ru-RU" sz="2000" b="1" dirty="0" smtClean="0">
              <a:solidFill>
                <a:srgbClr val="00660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771550"/>
            <a:ext cx="2160240" cy="3731642"/>
            <a:chOff x="0" y="843558"/>
            <a:chExt cx="2160240" cy="3731642"/>
          </a:xfrm>
        </p:grpSpPr>
        <p:pic>
          <p:nvPicPr>
            <p:cNvPr id="2052" name="Picture 4" descr="D:\садик 2016-2017\1 конкурс воспипатель детского сада\Конкурс воспитателей дс Сказка 2017\Новая папка (2)\материал\n525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843558"/>
              <a:ext cx="1800200" cy="2596346"/>
            </a:xfrm>
            <a:prstGeom prst="rect">
              <a:avLst/>
            </a:prstGeom>
            <a:ln w="38100" cap="sq">
              <a:solidFill>
                <a:srgbClr val="CCFF6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0" y="3651870"/>
              <a:ext cx="2160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Анна Александровна </a:t>
              </a:r>
              <a:r>
                <a:rPr lang="ru-RU" b="1" dirty="0" err="1" smtClean="0"/>
                <a:t>Люблинская</a:t>
              </a:r>
              <a:r>
                <a:rPr lang="ru-RU" b="1" dirty="0" smtClean="0"/>
                <a:t>:</a:t>
              </a:r>
              <a:endParaRPr lang="ru-RU" b="1" dirty="0"/>
            </a:p>
          </p:txBody>
        </p:sp>
      </p:grpSp>
      <p:graphicFrame>
        <p:nvGraphicFramePr>
          <p:cNvPr id="16" name="Схема 15"/>
          <p:cNvGraphicFramePr/>
          <p:nvPr/>
        </p:nvGraphicFramePr>
        <p:xfrm>
          <a:off x="2195736" y="843558"/>
          <a:ext cx="66720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2" name="Picture 9" descr="D:\садик 2016-2017\1 конкурс воспипатель детского сада\Конкурс воспитателей дс Сказка 2017\Новая папка (2)\фото дети\родит собр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9582"/>
            <a:ext cx="3600400" cy="36004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9954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Мастер-класс «Развитие логического мышления детей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через интерактивные  игры»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987574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Мастер-класс «Развитие логического мышления детей через интерактивные  игры». </a:t>
            </a:r>
          </a:p>
          <a:p>
            <a:pPr lvl="0"/>
            <a:r>
              <a:rPr lang="ru-RU" dirty="0" smtClean="0"/>
              <a:t>обучить участников мастер-класса методам и приемам использования развивающих игр в домашних условиях.</a:t>
            </a:r>
          </a:p>
          <a:p>
            <a:pPr lvl="0"/>
            <a:r>
              <a:rPr lang="ru-RU" dirty="0" smtClean="0"/>
              <a:t>реализовать единый подход к обучению и развитию детей в семье и в детском саду.</a:t>
            </a:r>
          </a:p>
          <a:p>
            <a:pPr lvl="0"/>
            <a:r>
              <a:rPr lang="ru-RU" dirty="0" smtClean="0"/>
              <a:t>развивать интерес к образовательным технологиям, инициативу, желание применять на практике полученные знания.</a:t>
            </a:r>
          </a:p>
          <a:p>
            <a:pPr lvl="0"/>
            <a:r>
              <a:rPr lang="ru-RU" dirty="0" smtClean="0"/>
              <a:t>вызвать желание к сотрудничеству, взаимопониманию.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садик 2016-2017\1 конкурс воспипатель детского сада\Конкурс воспитателей дс Сказка 2017\Новая папка\BestHDWallpapersPack531_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55526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Мы немного подрастём, тоже в школу к вам придём!</a:t>
            </a:r>
          </a:p>
        </p:txBody>
      </p:sp>
      <p:pic>
        <p:nvPicPr>
          <p:cNvPr id="5122" name="Picture 3" descr="D:\садик 2016-2017\1 конкурс воспипатель детского сада\Конкурс воспитателей дс Сказка 2017\Новая папка (2)\школа\клосс2.jpg"/>
          <p:cNvPicPr>
            <a:picLocks noChangeAspect="1" noChangeArrowheads="1"/>
          </p:cNvPicPr>
          <p:nvPr/>
        </p:nvPicPr>
        <p:blipFill>
          <a:blip r:embed="rId3" cstate="print"/>
          <a:srcRect t="8694"/>
          <a:stretch>
            <a:fillRect/>
          </a:stretch>
        </p:blipFill>
        <p:spPr bwMode="auto">
          <a:xfrm>
            <a:off x="5436096" y="627534"/>
            <a:ext cx="3309039" cy="2736304"/>
          </a:xfrm>
          <a:prstGeom prst="rect">
            <a:avLst/>
          </a:prstGeom>
          <a:ln w="38100" cap="sq">
            <a:solidFill>
              <a:srgbClr val="CC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D:\садик 2016-2017\1 конкурс воспипатель детского сада\Конкурс воспитателей дс Сказка 2017\Новая папка (2)\школа\20170405_100845.jpg"/>
          <p:cNvPicPr>
            <a:picLocks noChangeAspect="1" noChangeArrowheads="1"/>
          </p:cNvPicPr>
          <p:nvPr/>
        </p:nvPicPr>
        <p:blipFill>
          <a:blip r:embed="rId4" cstate="print"/>
          <a:srcRect r="9746"/>
          <a:stretch>
            <a:fillRect/>
          </a:stretch>
        </p:blipFill>
        <p:spPr bwMode="auto">
          <a:xfrm>
            <a:off x="395536" y="627534"/>
            <a:ext cx="3240360" cy="269269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350785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Мы немного подрастём, тоже в школу к вам придём! Экскурсия в школу.      </a:t>
            </a:r>
            <a:r>
              <a:rPr lang="ru-RU" sz="1600" b="1" dirty="0" smtClean="0"/>
              <a:t>Цель:</a:t>
            </a:r>
            <a:r>
              <a:rPr lang="ru-RU" sz="1600" dirty="0" smtClean="0"/>
              <a:t> осуществление преемственности школы и дошкольного учреждения.</a:t>
            </a:r>
          </a:p>
          <a:p>
            <a:r>
              <a:rPr lang="ru-RU" sz="1600" dirty="0" smtClean="0"/>
              <a:t>1. Расширять представления детей о школе: здесь дети учатся читать, писать, узнают много интересного.</a:t>
            </a:r>
          </a:p>
          <a:p>
            <a:r>
              <a:rPr lang="ru-RU" sz="1600" dirty="0" smtClean="0"/>
              <a:t>2. Развивать у детей наблюдательность, внимание, умение слушать и слышать взрослого.</a:t>
            </a:r>
          </a:p>
          <a:p>
            <a:r>
              <a:rPr lang="ru-RU" sz="1600" dirty="0" smtClean="0"/>
              <a:t>3. Вызывать стремление как можно больше узнать о школьной жизни, желание учиться в школе.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</a:rPr>
              <a:t>Основные результаты данной работы.</a:t>
            </a:r>
            <a:endParaRPr lang="ru-RU" sz="25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79512" y="627534"/>
          <a:ext cx="871296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садик 2016-2017\1 конкурс воспипатель детского сада\Конкурс воспитателей дс Сказка 2017\Новая папка\Без 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51482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95486"/>
            <a:ext cx="4788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3175">
                  <a:solidFill>
                    <a:schemeClr val="bg1"/>
                  </a:solidFill>
                </a:ln>
                <a:solidFill>
                  <a:srgbClr val="268E8C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3175">
                  <a:solidFill>
                    <a:schemeClr val="bg1"/>
                  </a:solidFill>
                </a:ln>
                <a:solidFill>
                  <a:srgbClr val="268E8C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 внимание!</a:t>
            </a:r>
            <a:endParaRPr lang="ru-RU" sz="5400" b="1" spc="50" dirty="0">
              <a:ln w="3175">
                <a:solidFill>
                  <a:schemeClr val="bg1"/>
                </a:solidFill>
              </a:ln>
              <a:solidFill>
                <a:srgbClr val="268E8C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3B919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B919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3B919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B919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-9256"/>
            <a:ext cx="9144000" cy="51527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171093"/>
            <a:ext cx="8640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/>
              <a:t>- наглядно – действенное</a:t>
            </a:r>
            <a:r>
              <a:rPr lang="ru-RU" sz="1700" dirty="0" smtClean="0"/>
              <a:t> (до 3 лет); «мышление руками», позволяет дошкольникам решать практические задачи в ходе разумных, целенаправленных действий. Неслучайно уже в ясельном возрасте такое большое значение придаётся </a:t>
            </a:r>
            <a:r>
              <a:rPr lang="ru-RU" sz="1700" dirty="0" err="1" smtClean="0"/>
              <a:t>сенсорике</a:t>
            </a:r>
            <a:r>
              <a:rPr lang="ru-RU" sz="1700" dirty="0" smtClean="0"/>
              <a:t>, мелкой моторике. (Собирают пирамидки, используют в игре разного рода </a:t>
            </a:r>
            <a:r>
              <a:rPr lang="ru-RU" sz="1700" dirty="0" err="1" smtClean="0"/>
              <a:t>втулочки</a:t>
            </a:r>
            <a:r>
              <a:rPr lang="ru-RU" sz="1700" dirty="0" smtClean="0"/>
              <a:t>, учатся шнуровать и т.д. )</a:t>
            </a:r>
          </a:p>
          <a:p>
            <a:pPr algn="just"/>
            <a:r>
              <a:rPr lang="ru-RU" sz="1700" b="1" dirty="0" smtClean="0"/>
              <a:t>- наглядно – образное</a:t>
            </a:r>
            <a:r>
              <a:rPr lang="ru-RU" sz="1700" dirty="0" smtClean="0"/>
              <a:t> </a:t>
            </a:r>
            <a:r>
              <a:rPr lang="ru-RU" sz="1700" b="1" dirty="0" smtClean="0"/>
              <a:t>(от 3 до 5 лет)</a:t>
            </a:r>
            <a:r>
              <a:rPr lang="ru-RU" sz="1700" dirty="0" smtClean="0"/>
              <a:t>,  эта форма мышления характеризуется тем, что решение ряда задач может быть осуществлено ребёнком в плане манипулирования образами, без участия практических действий. Со среднего дошкольного возраста интенсивно формируются знания классификации. (Анализируя и сравнивая, дети обобщают такие понятия как «мебель», «транспорт», «посуда», «фрукты», «овощи»…). Узнают фигуру по описанию, делают простые умозаключения.</a:t>
            </a:r>
          </a:p>
          <a:p>
            <a:pPr algn="just"/>
            <a:r>
              <a:rPr lang="ru-RU" sz="1700" dirty="0" smtClean="0"/>
              <a:t>Таким образом, развитие наглядно-действенного мышления, а особенно наглядно-образного готовит почву для формирования элементов логического мышления в старшем дошкольном возрасте.</a:t>
            </a:r>
          </a:p>
          <a:p>
            <a:pPr algn="just"/>
            <a:r>
              <a:rPr lang="ru-RU" sz="1700" b="1" dirty="0" smtClean="0"/>
              <a:t>- словесно – логическое,  </a:t>
            </a:r>
            <a:r>
              <a:rPr lang="ru-RU" sz="1700" dirty="0" smtClean="0"/>
              <a:t>эта форма интеллектуальной деятельности ребенка появляется к концу дошкольного периода – к 6-7 годам. Дети оперируют абстрактными понятиями, не опираясь на наглядные или модельные формы, а основываясь на рассуждения и доказательства. Они учатся делать умозаключения. Например, из суждения о том, что промокли ноги, делается умозаключение о возможности заболеть после этого.</a:t>
            </a:r>
            <a:endParaRPr lang="ru-RU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627534"/>
            <a:ext cx="9144000" cy="4515966"/>
          </a:xfrm>
          <a:prstGeom prst="roundRect">
            <a:avLst>
              <a:gd name="adj" fmla="val 488"/>
            </a:avLst>
          </a:prstGeom>
          <a:solidFill>
            <a:srgbClr val="FFFF00">
              <a:alpha val="49804"/>
            </a:srgb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9" tIns="40814" rIns="81629" bIns="40814" anchor="ctr"/>
          <a:lstStyle/>
          <a:p>
            <a:pPr algn="ctr" defTabSz="8162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323528" y="1131589"/>
            <a:ext cx="1885300" cy="2948391"/>
            <a:chOff x="611560" y="1923678"/>
            <a:chExt cx="1728192" cy="2795538"/>
          </a:xfrm>
        </p:grpSpPr>
        <p:pic>
          <p:nvPicPr>
            <p:cNvPr id="35842" name="Picture 2" descr="http://images.myshared.ru/7/811940/slide_1.jpg"/>
            <p:cNvPicPr>
              <a:picLocks noChangeAspect="1" noChangeArrowheads="1"/>
            </p:cNvPicPr>
            <p:nvPr/>
          </p:nvPicPr>
          <p:blipFill>
            <a:blip r:embed="rId3" cstate="print"/>
            <a:srcRect l="41005" t="32307" r="25446" b="3080"/>
            <a:stretch>
              <a:fillRect/>
            </a:stretch>
          </p:blipFill>
          <p:spPr bwMode="auto">
            <a:xfrm>
              <a:off x="755576" y="1923678"/>
              <a:ext cx="1296144" cy="1872208"/>
            </a:xfrm>
            <a:prstGeom prst="rect">
              <a:avLst/>
            </a:prstGeom>
            <a:ln w="3175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611560" y="3795886"/>
              <a:ext cx="1728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Запорожец</a:t>
              </a:r>
            </a:p>
            <a:p>
              <a:pPr algn="ctr"/>
              <a:r>
                <a:rPr lang="ru-RU" b="1" dirty="0" smtClean="0"/>
                <a:t>Александр</a:t>
              </a:r>
            </a:p>
            <a:p>
              <a:pPr algn="ctr"/>
              <a:r>
                <a:rPr lang="ru-RU" b="1" dirty="0" smtClean="0"/>
                <a:t>Владимирович</a:t>
              </a:r>
              <a:endParaRPr lang="ru-RU" b="1" dirty="0"/>
            </a:p>
          </p:txBody>
        </p:sp>
      </p:grpSp>
      <p:grpSp>
        <p:nvGrpSpPr>
          <p:cNvPr id="4" name="Группа 12"/>
          <p:cNvGrpSpPr/>
          <p:nvPr/>
        </p:nvGrpSpPr>
        <p:grpSpPr>
          <a:xfrm>
            <a:off x="1979711" y="1131590"/>
            <a:ext cx="2278071" cy="3024336"/>
            <a:chOff x="971600" y="1851670"/>
            <a:chExt cx="2088232" cy="2867546"/>
          </a:xfrm>
        </p:grpSpPr>
        <p:pic>
          <p:nvPicPr>
            <p:cNvPr id="7173" name="Picture 5" descr="D:\садик 2016-2017\1 конкурс воспипатель детского сада\Конкурс воспитателей дс Сказка 2017\Новая папка (2)\материал\vyigotskiy_751x338.jpg"/>
            <p:cNvPicPr>
              <a:picLocks noChangeAspect="1" noChangeArrowheads="1"/>
            </p:cNvPicPr>
            <p:nvPr/>
          </p:nvPicPr>
          <p:blipFill>
            <a:blip r:embed="rId4" cstate="print"/>
            <a:srcRect l="5080" r="61055"/>
            <a:stretch>
              <a:fillRect/>
            </a:stretch>
          </p:blipFill>
          <p:spPr bwMode="auto">
            <a:xfrm>
              <a:off x="1547664" y="1851670"/>
              <a:ext cx="1440160" cy="1913959"/>
            </a:xfrm>
            <a:prstGeom prst="rect">
              <a:avLst/>
            </a:prstGeom>
            <a:ln w="3175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971600" y="3795886"/>
              <a:ext cx="20882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Выготский</a:t>
              </a:r>
              <a:endParaRPr lang="ru-RU" b="1" dirty="0" smtClean="0"/>
            </a:p>
            <a:p>
              <a:pPr algn="ctr"/>
              <a:r>
                <a:rPr lang="ru-RU" b="1" dirty="0" smtClean="0"/>
                <a:t>Лев </a:t>
              </a:r>
            </a:p>
            <a:p>
              <a:pPr algn="ctr"/>
              <a:r>
                <a:rPr lang="ru-RU" b="1" dirty="0" smtClean="0"/>
                <a:t>Семёнович</a:t>
              </a: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4716016" y="1131590"/>
            <a:ext cx="1728192" cy="3024336"/>
            <a:chOff x="3635896" y="1563638"/>
            <a:chExt cx="1584176" cy="2867546"/>
          </a:xfrm>
        </p:grpSpPr>
        <p:pic>
          <p:nvPicPr>
            <p:cNvPr id="7171" name="Picture 3" descr="D:\садик 2016-2017\1 конкурс воспипатель детского сада\Конкурс воспитателей дс Сказка 2017\Новая папка (2)\материал\037.jpg"/>
            <p:cNvPicPr>
              <a:picLocks noChangeAspect="1" noChangeArrowheads="1"/>
            </p:cNvPicPr>
            <p:nvPr/>
          </p:nvPicPr>
          <p:blipFill>
            <a:blip r:embed="rId5" cstate="print"/>
            <a:srcRect l="10597" t="30025" r="56288" b="15224"/>
            <a:stretch>
              <a:fillRect/>
            </a:stretch>
          </p:blipFill>
          <p:spPr bwMode="auto">
            <a:xfrm>
              <a:off x="3652156" y="1563638"/>
              <a:ext cx="1567916" cy="1944216"/>
            </a:xfrm>
            <a:prstGeom prst="rect">
              <a:avLst/>
            </a:prstGeom>
            <a:ln w="3175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635896" y="3507854"/>
              <a:ext cx="1584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Леонтьев</a:t>
              </a:r>
            </a:p>
            <a:p>
              <a:pPr algn="ctr"/>
              <a:r>
                <a:rPr lang="ru-RU" b="1" dirty="0" smtClean="0"/>
                <a:t>Алексей</a:t>
              </a:r>
            </a:p>
            <a:p>
              <a:pPr algn="ctr"/>
              <a:r>
                <a:rPr lang="ru-RU" b="1" dirty="0" smtClean="0"/>
                <a:t>Николаевич</a:t>
              </a:r>
              <a:endParaRPr lang="ru-RU" b="1" dirty="0"/>
            </a:p>
          </p:txBody>
        </p:sp>
      </p:grpSp>
      <p:grpSp>
        <p:nvGrpSpPr>
          <p:cNvPr id="6" name="Группа 16"/>
          <p:cNvGrpSpPr/>
          <p:nvPr/>
        </p:nvGrpSpPr>
        <p:grpSpPr>
          <a:xfrm>
            <a:off x="6876256" y="1131590"/>
            <a:ext cx="1728192" cy="3024336"/>
            <a:chOff x="6948264" y="195486"/>
            <a:chExt cx="1584176" cy="2867546"/>
          </a:xfrm>
        </p:grpSpPr>
        <p:pic>
          <p:nvPicPr>
            <p:cNvPr id="2" name="Рисунок 1" descr="004.jpg"/>
            <p:cNvPicPr>
              <a:picLocks noChangeAspect="1"/>
            </p:cNvPicPr>
            <p:nvPr/>
          </p:nvPicPr>
          <p:blipFill>
            <a:blip r:embed="rId6" cstate="print"/>
            <a:srcRect l="14305" t="11444" r="54224" b="29429"/>
            <a:stretch>
              <a:fillRect/>
            </a:stretch>
          </p:blipFill>
          <p:spPr>
            <a:xfrm>
              <a:off x="7020272" y="195486"/>
              <a:ext cx="1440160" cy="1957308"/>
            </a:xfrm>
            <a:prstGeom prst="rect">
              <a:avLst/>
            </a:prstGeom>
            <a:ln w="3175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948264" y="2139702"/>
              <a:ext cx="1584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Поддьяков</a:t>
              </a:r>
              <a:r>
                <a:rPr lang="ru-RU" b="1" dirty="0" smtClean="0"/>
                <a:t> </a:t>
              </a:r>
            </a:p>
            <a:p>
              <a:pPr algn="ctr"/>
              <a:r>
                <a:rPr lang="ru-RU" b="1" dirty="0" smtClean="0"/>
                <a:t>Николай </a:t>
              </a:r>
            </a:p>
            <a:p>
              <a:pPr algn="ctr"/>
              <a:r>
                <a:rPr lang="ru-RU" b="1" dirty="0" smtClean="0"/>
                <a:t>Николаевич</a:t>
              </a:r>
              <a:endParaRPr lang="ru-RU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51520" y="408391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каждом возрастном этапе создается как бы определенный «этаж», на котором формируются психические функции, важные для перехода к следующему этапу</a:t>
            </a:r>
            <a:r>
              <a:rPr lang="ru-RU" dirty="0" smtClean="0"/>
              <a:t>. Исследованием данной темы занимались представители различных направлений.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pic>
        <p:nvPicPr>
          <p:cNvPr id="2" name="Picture 2" descr="D:\садик 2016-2017\1 конкурс воспипатель детского сада\Конкурс воспитателей дс Сказка 2017\Логика\1005877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23825"/>
            <a:ext cx="1584325" cy="2276475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5" descr="D:\садик 2016-2017\1 конкурс воспипатель детского сада\Конкурс воспитателей дс Сказка 2017\Новая папка (2)\материал\img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3825"/>
            <a:ext cx="1708150" cy="230346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D:\садик 2016-2017\1 конкурс воспипатель детского сада\Конкурс воспитателей дс Сказка 2017\Новая папка (2)\материал\15e4266c8a476e7cb067da983946605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123825"/>
            <a:ext cx="1728788" cy="230346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D:\садик 2016-2017\1 конкурс воспипатель детского сада\Конкурс воспитателей дс Сказка 2017\Новая папка (2)\материал\1007155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123825"/>
            <a:ext cx="1662113" cy="230346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D:\садик 2016-2017\1 конкурс воспипатель детского сада\Конкурс воспитателей дс Сказка 2017\Новая папка (2)\материал\1012186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0971" y="2643758"/>
            <a:ext cx="1757362" cy="230505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 descr="D:\садик 2016-2017\1 конкурс воспипатель детского сада\Конкурс воспитателей дс Сказка 2017\Новая папка (2)\материал\cover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8533" y="2643758"/>
            <a:ext cx="1838325" cy="230505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0" descr="D:\садик 2016-2017\1 конкурс воспипатель детского сада\Конкурс воспитателей дс Сказка 2017\Новая папка (2)\материал\1011680160.jpg"/>
          <p:cNvPicPr>
            <a:picLocks noChangeAspect="1" noChangeArrowheads="1"/>
          </p:cNvPicPr>
          <p:nvPr/>
        </p:nvPicPr>
        <p:blipFill>
          <a:blip r:embed="rId9" cstate="print"/>
          <a:srcRect l="3312" r="3938" b="9129"/>
          <a:stretch>
            <a:fillRect/>
          </a:stretch>
        </p:blipFill>
        <p:spPr bwMode="auto">
          <a:xfrm>
            <a:off x="5436096" y="2643758"/>
            <a:ext cx="1800225" cy="22510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123479"/>
            <a:ext cx="41764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u="sng" dirty="0" smtClean="0"/>
              <a:t>Актуальность:</a:t>
            </a:r>
            <a:r>
              <a:rPr lang="ru-RU" sz="1200" dirty="0" smtClean="0"/>
              <a:t> На каждом возрастном этапе создается как бы определенный «этаж», на котором формируются психические функции, важные для перехода к следующему этапу. Таким образом, навыки, умения, приобретенные в дошкольный период, будет служить фундаментом для получения знаний и развития способностей в более старшем возрасте – в школе. И важнейшим среди этих навыков является навык логического мышления, способность «действовать в уме». Ребенку, не овладевшем приемами логического мышления, труднее будет даваться учеба – решение задач, выполнение упражнений потребует больших затрат времени и сил. В результате может пострадать здоровье ребенка, ослабнет, а то и вовсе угаснет интерес к учению.  Овладев логическими операциями, ребенок станет более внимательным, научиться мыслить ясно и четко, сумеет в нужный момент сконцентрироваться на сути проблемы, убедить других в своей правоте. Учиться станет легче, а значит, и процесс учебы, и сама школьная жизнь будут приносить радость и удовлетворение. </a:t>
            </a:r>
          </a:p>
          <a:p>
            <a:pPr algn="just"/>
            <a:r>
              <a:rPr lang="ru-RU" sz="1200" dirty="0" smtClean="0"/>
              <a:t>На  современном  этапе  дошкольного  образования  особое  внимание  уделяется  обеспечению  качества  образования  в  дошкольном  возрасте на интеллектуальное развитие детей,  что  вызывает  необходимость  поиска  способов  и  средств  развития  логических  приемов  умственных  действий,  учитывая  потребности  и  интересы  дошкольников.</a:t>
            </a:r>
          </a:p>
          <a:p>
            <a:pPr algn="just"/>
            <a:r>
              <a:rPr lang="ru-RU" sz="1200" dirty="0" smtClean="0"/>
              <a:t>  </a:t>
            </a:r>
            <a:endParaRPr lang="ru-RU" sz="1200" dirty="0"/>
          </a:p>
        </p:txBody>
      </p:sp>
      <p:pic>
        <p:nvPicPr>
          <p:cNvPr id="34821" name="Picture6" descr="D:\1 сентября\оринтировка в пространстве\SDC14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995686"/>
            <a:ext cx="2304256" cy="17281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5" descr="D:\все для садика\садик дети\SDC1199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r="-204"/>
          <a:stretch>
            <a:fillRect/>
          </a:stretch>
        </p:blipFill>
        <p:spPr bwMode="auto">
          <a:xfrm>
            <a:off x="6732240" y="123478"/>
            <a:ext cx="2304256" cy="17246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8" name="Picture 3" descr="D:\сохранить файлы\дети 2014\SDC10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95686"/>
            <a:ext cx="2304256" cy="17361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7" name="Picture 2" descr="D:\сохранить файлы\12.10.2012\IMG_20130319_1054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23478"/>
            <a:ext cx="2304256" cy="17281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488"/>
            </a:avLst>
          </a:prstGeom>
          <a:solidFill>
            <a:srgbClr val="FFFF00">
              <a:alpha val="49804"/>
            </a:srgb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9" tIns="40814" rIns="81629" bIns="40814" anchor="ctr"/>
          <a:lstStyle/>
          <a:p>
            <a:pPr algn="ctr" defTabSz="8162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275606"/>
            <a:ext cx="8784976" cy="3744416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pPr indent="450850" eaLnBrk="0" hangingPunct="0">
              <a:defRPr/>
            </a:pPr>
            <a:r>
              <a:rPr lang="ru-RU" sz="2000" b="1" u="sng" dirty="0" smtClean="0">
                <a:solidFill>
                  <a:schemeClr val="tx1"/>
                </a:solidFill>
                <a:latin typeface="+mj-lt"/>
                <a:cs typeface="Arial" charset="0"/>
              </a:rPr>
              <a:t>Задачи:</a:t>
            </a:r>
          </a:p>
          <a:p>
            <a:pPr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- </a:t>
            </a:r>
            <a:r>
              <a:rPr lang="ru-RU" sz="2000" b="1" u="sng" dirty="0" smtClean="0">
                <a:solidFill>
                  <a:schemeClr val="tx1"/>
                </a:solidFill>
                <a:latin typeface="+mj-lt"/>
                <a:cs typeface="Arial" charset="0"/>
              </a:rPr>
              <a:t>Развивать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 у детей связную речь (умение рассуждать, доказывать, делать логические выводы и умозаключения). Развивать интеллектуальную гибкость, умения выявлять и абстрагировать свойства предметов, умения сравнивать предметы. </a:t>
            </a:r>
          </a:p>
          <a:p>
            <a:pPr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 - </a:t>
            </a:r>
            <a:r>
              <a:rPr lang="ru-RU" sz="2000" b="1" u="sng" dirty="0" smtClean="0">
                <a:solidFill>
                  <a:schemeClr val="tx1"/>
                </a:solidFill>
                <a:latin typeface="+mj-lt"/>
                <a:cs typeface="Arial" charset="0"/>
              </a:rPr>
              <a:t>Формировать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 умения выполнять логические приемы умственных действий в играх (сравнение, обобщение, анализ, синтез, классификация,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сериация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,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анология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, систематизация, абстрагирование).</a:t>
            </a:r>
          </a:p>
          <a:p>
            <a:pPr indent="450850" eaLnBrk="0" hangingPunct="0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- </a:t>
            </a:r>
            <a:r>
              <a:rPr lang="ru-RU" sz="2000" b="1" u="sng" dirty="0" smtClean="0">
                <a:solidFill>
                  <a:schemeClr val="tx1"/>
                </a:solidFill>
                <a:latin typeface="+mj-lt"/>
                <a:cs typeface="Arial" charset="0"/>
              </a:rPr>
              <a:t>Воспитывать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charset="0"/>
              </a:rPr>
              <a:t> познавательную активность, любознательность, стремление к преодолению трудностей, уверенность в себе и самостоятельность.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3478"/>
            <a:ext cx="8784976" cy="1008112"/>
          </a:xfrm>
          <a:prstGeom prst="rect">
            <a:avLst/>
          </a:prstGeom>
          <a:solidFill>
            <a:srgbClr val="FFFF99">
              <a:alpha val="49804"/>
            </a:srgbClr>
          </a:solidFill>
          <a:ln w="0" cmpd="sng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90" tIns="33595" rIns="67190" bIns="33595" anchor="ctr"/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   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      </a:t>
            </a:r>
            <a:r>
              <a:rPr lang="ru-RU" sz="2000" b="1" u="sng" dirty="0" smtClean="0">
                <a:solidFill>
                  <a:schemeClr val="tx1"/>
                </a:solidFill>
              </a:rPr>
              <a:t>Цель:</a:t>
            </a:r>
            <a:r>
              <a:rPr lang="ru-RU" sz="2000" b="1" dirty="0" smtClean="0">
                <a:solidFill>
                  <a:schemeClr val="tx1"/>
                </a:solidFill>
              </a:rPr>
              <a:t> Рассмотреть, как игры и познавательные задания влияют на повышение интеллектуальных способностей детей, формирование и развитие логического мышления дошкольников.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садик 2016-2017\1 конкурс воспипатель детского сада\Конкурс воспитателей дс Сказка 2017\Новая папка\plain-backgrounds-stripe-2560x160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5152756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/>
        </p:nvGraphicFramePr>
        <p:xfrm>
          <a:off x="1043608" y="-740618"/>
          <a:ext cx="7200800" cy="588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545978-A3EA-4FF0-B632-29061EE7C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AC545978-A3EA-4FF0-B632-29061EE7C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AC545978-A3EA-4FF0-B632-29061EE7C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FF91E-38FB-482E-A382-EA37C28FD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graphicEl>
                                              <a:dgm id="{B37FF91E-38FB-482E-A382-EA37C28FD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B37FF91E-38FB-482E-A382-EA37C28FD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6D46F-FDFD-4B48-8D50-1D2E8B4F6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926D46F-FDFD-4B48-8D50-1D2E8B4F6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1926D46F-FDFD-4B48-8D50-1D2E8B4F6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D398A1-FD21-4893-99C6-4E4B2C298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97D398A1-FD21-4893-99C6-4E4B2C298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97D398A1-FD21-4893-99C6-4E4B2C298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27F227-D491-4DC2-937C-820192267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7827F227-D491-4DC2-937C-820192267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7827F227-D491-4DC2-937C-820192267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336671-0A03-4A52-AE4F-47E830F9B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56336671-0A03-4A52-AE4F-47E830F9B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56336671-0A03-4A52-AE4F-47E830F9B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558D1-97F2-4AD3-BF9A-AC71948B9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35B558D1-97F2-4AD3-BF9A-AC71948B9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35B558D1-97F2-4AD3-BF9A-AC71948B9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4EB00E-4409-401C-934C-50A8B9DCA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344EB00E-4409-401C-934C-50A8B9DCA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344EB00E-4409-401C-934C-50A8B9DCA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6F7CE6-7C94-4404-A171-51FFE4EA8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616F7CE6-7C94-4404-A171-51FFE4EA8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616F7CE6-7C94-4404-A171-51FFE4EA8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 винда</Template>
  <TotalTime>2479</TotalTime>
  <Words>1876</Words>
  <Application>Microsoft Office PowerPoint</Application>
  <PresentationFormat>Экран (16:9)</PresentationFormat>
  <Paragraphs>145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383</cp:revision>
  <dcterms:created xsi:type="dcterms:W3CDTF">2017-04-06T19:33:09Z</dcterms:created>
  <dcterms:modified xsi:type="dcterms:W3CDTF">2022-11-27T10:10:07Z</dcterms:modified>
</cp:coreProperties>
</file>