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8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42637-0405-40B1-BDC6-E0686426D5D5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B5EF7-975E-4F07-B9B3-D32A04B6E53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42637-0405-40B1-BDC6-E0686426D5D5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B5EF7-975E-4F07-B9B3-D32A04B6E5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42637-0405-40B1-BDC6-E0686426D5D5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B5EF7-975E-4F07-B9B3-D32A04B6E5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42637-0405-40B1-BDC6-E0686426D5D5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B5EF7-975E-4F07-B9B3-D32A04B6E53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42637-0405-40B1-BDC6-E0686426D5D5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B5EF7-975E-4F07-B9B3-D32A04B6E5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42637-0405-40B1-BDC6-E0686426D5D5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B5EF7-975E-4F07-B9B3-D32A04B6E53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42637-0405-40B1-BDC6-E0686426D5D5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B5EF7-975E-4F07-B9B3-D32A04B6E53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42637-0405-40B1-BDC6-E0686426D5D5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B5EF7-975E-4F07-B9B3-D32A04B6E5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42637-0405-40B1-BDC6-E0686426D5D5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B5EF7-975E-4F07-B9B3-D32A04B6E5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42637-0405-40B1-BDC6-E0686426D5D5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B5EF7-975E-4F07-B9B3-D32A04B6E5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42637-0405-40B1-BDC6-E0686426D5D5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B5EF7-975E-4F07-B9B3-D32A04B6E53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F142637-0405-40B1-BDC6-E0686426D5D5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CDB5EF7-975E-4F07-B9B3-D32A04B6E53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Разработала Гриценко </a:t>
            </a:r>
            <a:r>
              <a:rPr lang="ru-RU" dirty="0" smtClean="0"/>
              <a:t>Ольга Федоровна</a:t>
            </a:r>
            <a:endParaRPr lang="ru-RU" dirty="0" smtClean="0"/>
          </a:p>
          <a:p>
            <a:r>
              <a:rPr lang="ru-RU" dirty="0"/>
              <a:t>у</a:t>
            </a:r>
            <a:r>
              <a:rPr lang="ru-RU" dirty="0" smtClean="0"/>
              <a:t>читель информатики </a:t>
            </a:r>
            <a:r>
              <a:rPr lang="ru-RU" dirty="0" smtClean="0"/>
              <a:t>ГОУ </a:t>
            </a:r>
            <a:r>
              <a:rPr lang="ru-RU" dirty="0" err="1" smtClean="0"/>
              <a:t>Луганско</a:t>
            </a:r>
            <a:r>
              <a:rPr lang="ru-RU" dirty="0" smtClean="0"/>
              <a:t>	й Народной	 Республики </a:t>
            </a:r>
            <a:r>
              <a:rPr lang="ru-RU" dirty="0" smtClean="0"/>
              <a:t>«</a:t>
            </a:r>
            <a:r>
              <a:rPr lang="ru-RU" dirty="0" err="1" smtClean="0"/>
              <a:t>Брянковская</a:t>
            </a:r>
            <a:r>
              <a:rPr lang="ru-RU" dirty="0" smtClean="0"/>
              <a:t> СШ№</a:t>
            </a:r>
            <a:r>
              <a:rPr lang="ru-RU" dirty="0" smtClean="0"/>
              <a:t>23»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7175351" cy="1793167"/>
          </a:xfrm>
        </p:spPr>
        <p:txBody>
          <a:bodyPr/>
          <a:lstStyle/>
          <a:p>
            <a:r>
              <a:rPr lang="ru-RU" dirty="0" smtClean="0"/>
              <a:t>Основные алгоритмические конструкции </a:t>
            </a:r>
            <a:br>
              <a:rPr lang="ru-RU" dirty="0" smtClean="0"/>
            </a:br>
            <a:r>
              <a:rPr lang="ru-RU" dirty="0" smtClean="0"/>
              <a:t>8 класс ФГОС</a:t>
            </a:r>
            <a:br>
              <a:rPr lang="ru-RU" dirty="0" smtClean="0"/>
            </a:br>
            <a:r>
              <a:rPr lang="ru-RU" dirty="0" smtClean="0"/>
              <a:t>(прием «Шторка»)</a:t>
            </a:r>
            <a:endParaRPr lang="ru-RU" dirty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6732240" y="5661248"/>
            <a:ext cx="1224136" cy="64807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96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404664"/>
            <a:ext cx="75608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Определите значения переменных после выполнения алгоритмов</a:t>
            </a:r>
            <a:endParaRPr lang="ru-RU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628800"/>
            <a:ext cx="367240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a:=9</a:t>
            </a:r>
          </a:p>
          <a:p>
            <a:r>
              <a:rPr lang="en-US" sz="3600" b="1" dirty="0" smtClean="0"/>
              <a:t>b:=a mod 5</a:t>
            </a:r>
          </a:p>
          <a:p>
            <a:r>
              <a:rPr lang="en-US" sz="3600" b="1" dirty="0" smtClean="0"/>
              <a:t>b:=b*10</a:t>
            </a:r>
          </a:p>
          <a:p>
            <a:r>
              <a:rPr lang="en-US" sz="3600" b="1" dirty="0" smtClean="0"/>
              <a:t>a:=b div 5 – 3</a:t>
            </a:r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8329389"/>
              </p:ext>
            </p:extLst>
          </p:nvPr>
        </p:nvGraphicFramePr>
        <p:xfrm>
          <a:off x="4572000" y="1700808"/>
          <a:ext cx="4104456" cy="3200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4216"/>
                <a:gridCol w="21602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a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b</a:t>
                      </a:r>
                      <a:endParaRPr lang="ru-RU" sz="3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9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-</a:t>
                      </a:r>
                      <a:endParaRPr lang="ru-RU" sz="3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9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4</a:t>
                      </a:r>
                      <a:endParaRPr lang="ru-RU" sz="3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9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40</a:t>
                      </a:r>
                      <a:endParaRPr lang="ru-RU" sz="3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5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40</a:t>
                      </a:r>
                      <a:endParaRPr lang="ru-RU" sz="36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0959439"/>
              </p:ext>
            </p:extLst>
          </p:nvPr>
        </p:nvGraphicFramePr>
        <p:xfrm>
          <a:off x="4572000" y="2348880"/>
          <a:ext cx="4104456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4216"/>
                <a:gridCol w="216024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3600" b="1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Управляющая кнопка: далее 6">
            <a:hlinkClick r:id="" action="ppaction://hlinkshowjump?jump=nextslide" highlightClick="1">
              <a:snd r:embed="rId3" name="applause.wav"/>
            </a:hlinkClick>
          </p:cNvPr>
          <p:cNvSpPr/>
          <p:nvPr/>
        </p:nvSpPr>
        <p:spPr>
          <a:xfrm>
            <a:off x="6732240" y="5589240"/>
            <a:ext cx="1440160" cy="64807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1261895"/>
              </p:ext>
            </p:extLst>
          </p:nvPr>
        </p:nvGraphicFramePr>
        <p:xfrm>
          <a:off x="4572000" y="2996952"/>
          <a:ext cx="4104456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4216"/>
                <a:gridCol w="216024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3600" b="1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288673"/>
              </p:ext>
            </p:extLst>
          </p:nvPr>
        </p:nvGraphicFramePr>
        <p:xfrm>
          <a:off x="4572000" y="3598059"/>
          <a:ext cx="4104456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4216"/>
                <a:gridCol w="216024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3600" b="1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0790708"/>
              </p:ext>
            </p:extLst>
          </p:nvPr>
        </p:nvGraphicFramePr>
        <p:xfrm>
          <a:off x="4572000" y="4238139"/>
          <a:ext cx="4104456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4216"/>
                <a:gridCol w="216024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3600" b="1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0339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67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67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67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67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404664"/>
            <a:ext cx="75608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Определите значения переменных после выполнения алгоритмов</a:t>
            </a:r>
            <a:endParaRPr lang="ru-RU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628800"/>
            <a:ext cx="367240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a:=123</a:t>
            </a:r>
          </a:p>
          <a:p>
            <a:r>
              <a:rPr lang="en-US" sz="3600" b="1" dirty="0" smtClean="0"/>
              <a:t>b:=a div 10</a:t>
            </a:r>
          </a:p>
          <a:p>
            <a:r>
              <a:rPr lang="en-US" sz="3600" b="1" dirty="0" smtClean="0"/>
              <a:t>b:=b/4 + 2</a:t>
            </a:r>
          </a:p>
          <a:p>
            <a:r>
              <a:rPr lang="en-US" sz="3600" b="1" dirty="0"/>
              <a:t>b:=</a:t>
            </a:r>
            <a:r>
              <a:rPr lang="en-US" sz="3600" b="1" dirty="0" smtClean="0"/>
              <a:t>b*25 </a:t>
            </a:r>
            <a:r>
              <a:rPr lang="en-US" sz="3600" b="1" dirty="0"/>
              <a:t>+ 2</a:t>
            </a:r>
          </a:p>
          <a:p>
            <a:r>
              <a:rPr lang="en-US" sz="3600" b="1" dirty="0" smtClean="0"/>
              <a:t>a:=a + b</a:t>
            </a:r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2103045"/>
              </p:ext>
            </p:extLst>
          </p:nvPr>
        </p:nvGraphicFramePr>
        <p:xfrm>
          <a:off x="4162802" y="1556792"/>
          <a:ext cx="4104456" cy="3840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4216"/>
                <a:gridCol w="21602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a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b</a:t>
                      </a:r>
                      <a:endParaRPr lang="ru-RU" sz="3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123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-</a:t>
                      </a:r>
                      <a:endParaRPr lang="ru-RU" sz="3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123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12</a:t>
                      </a:r>
                      <a:endParaRPr lang="ru-RU" sz="3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123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5</a:t>
                      </a:r>
                      <a:endParaRPr lang="ru-RU" sz="3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123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127</a:t>
                      </a:r>
                      <a:endParaRPr lang="ru-RU" sz="3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250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127</a:t>
                      </a:r>
                      <a:endParaRPr lang="ru-RU" sz="3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Управляющая кнопка: далее 6">
            <a:hlinkClick r:id="" action="ppaction://hlinkshowjump?jump=nextslide" highlightClick="1">
              <a:snd r:embed="rId3" name="applause.wav"/>
            </a:hlinkClick>
          </p:cNvPr>
          <p:cNvSpPr/>
          <p:nvPr/>
        </p:nvSpPr>
        <p:spPr>
          <a:xfrm>
            <a:off x="6732240" y="5589240"/>
            <a:ext cx="1440160" cy="64807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683886"/>
              </p:ext>
            </p:extLst>
          </p:nvPr>
        </p:nvGraphicFramePr>
        <p:xfrm>
          <a:off x="4139952" y="2204864"/>
          <a:ext cx="4104456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4216"/>
                <a:gridCol w="216024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3600" b="1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1728460"/>
              </p:ext>
            </p:extLst>
          </p:nvPr>
        </p:nvGraphicFramePr>
        <p:xfrm>
          <a:off x="4139952" y="2845678"/>
          <a:ext cx="4104456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4216"/>
                <a:gridCol w="216024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3600" b="1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150744"/>
              </p:ext>
            </p:extLst>
          </p:nvPr>
        </p:nvGraphicFramePr>
        <p:xfrm>
          <a:off x="4139952" y="3486492"/>
          <a:ext cx="4104456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4216"/>
                <a:gridCol w="216024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3600" b="1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0740827"/>
              </p:ext>
            </p:extLst>
          </p:nvPr>
        </p:nvGraphicFramePr>
        <p:xfrm>
          <a:off x="4139952" y="4127306"/>
          <a:ext cx="4104456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4216"/>
                <a:gridCol w="216024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3600" b="1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2333027"/>
              </p:ext>
            </p:extLst>
          </p:nvPr>
        </p:nvGraphicFramePr>
        <p:xfrm>
          <a:off x="4139952" y="4768121"/>
          <a:ext cx="4104456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4216"/>
                <a:gridCol w="216024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3600" b="1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9378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67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67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67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67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3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67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404664"/>
            <a:ext cx="75608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Определите значения переменных после выполнения алгоритмов</a:t>
            </a:r>
            <a:endParaRPr lang="ru-RU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628800"/>
            <a:ext cx="367240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a:=951</a:t>
            </a:r>
          </a:p>
          <a:p>
            <a:r>
              <a:rPr lang="en-US" sz="3600" b="1" dirty="0" smtClean="0"/>
              <a:t>b:=a div 100+a        mod 100</a:t>
            </a:r>
          </a:p>
          <a:p>
            <a:r>
              <a:rPr lang="en-US" sz="3600" b="1" dirty="0" smtClean="0"/>
              <a:t>a:=a div 10</a:t>
            </a:r>
          </a:p>
          <a:p>
            <a:r>
              <a:rPr lang="en-US" sz="3600" b="1" dirty="0" smtClean="0"/>
              <a:t>a:=a mod 10</a:t>
            </a:r>
            <a:endParaRPr lang="en-US" sz="3600" b="1" dirty="0"/>
          </a:p>
          <a:p>
            <a:r>
              <a:rPr lang="en-US" sz="3600" b="1" dirty="0" smtClean="0"/>
              <a:t>a:=a + b</a:t>
            </a:r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703057"/>
              </p:ext>
            </p:extLst>
          </p:nvPr>
        </p:nvGraphicFramePr>
        <p:xfrm>
          <a:off x="4162802" y="1556792"/>
          <a:ext cx="4104456" cy="3840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4216"/>
                <a:gridCol w="21602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a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b</a:t>
                      </a:r>
                      <a:endParaRPr lang="ru-RU" sz="3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951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-</a:t>
                      </a:r>
                      <a:endParaRPr lang="ru-RU" sz="3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951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60</a:t>
                      </a:r>
                      <a:endParaRPr lang="ru-RU" sz="3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95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60</a:t>
                      </a:r>
                      <a:endParaRPr lang="ru-RU" sz="3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5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60</a:t>
                      </a:r>
                      <a:endParaRPr lang="ru-RU" sz="3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65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60</a:t>
                      </a:r>
                      <a:endParaRPr lang="ru-RU" sz="3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Управляющая кнопка: далее 6">
            <a:hlinkClick r:id="" action="ppaction://hlinkshowjump?jump=nextslide" highlightClick="1">
              <a:snd r:embed="rId3" name="applause.wav"/>
            </a:hlinkClick>
          </p:cNvPr>
          <p:cNvSpPr/>
          <p:nvPr/>
        </p:nvSpPr>
        <p:spPr>
          <a:xfrm>
            <a:off x="6732240" y="5589240"/>
            <a:ext cx="1440160" cy="64807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520976"/>
              </p:ext>
            </p:extLst>
          </p:nvPr>
        </p:nvGraphicFramePr>
        <p:xfrm>
          <a:off x="4139952" y="2204864"/>
          <a:ext cx="4104456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4216"/>
                <a:gridCol w="216024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3600" b="1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4947785"/>
              </p:ext>
            </p:extLst>
          </p:nvPr>
        </p:nvGraphicFramePr>
        <p:xfrm>
          <a:off x="4139952" y="2845678"/>
          <a:ext cx="4104456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4216"/>
                <a:gridCol w="216024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3600" b="1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2074754"/>
              </p:ext>
            </p:extLst>
          </p:nvPr>
        </p:nvGraphicFramePr>
        <p:xfrm>
          <a:off x="4139952" y="3486492"/>
          <a:ext cx="4104456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4216"/>
                <a:gridCol w="216024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3600" b="1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149882"/>
              </p:ext>
            </p:extLst>
          </p:nvPr>
        </p:nvGraphicFramePr>
        <p:xfrm>
          <a:off x="4139952" y="4127306"/>
          <a:ext cx="4104456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4216"/>
                <a:gridCol w="216024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3600" b="1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9155361"/>
              </p:ext>
            </p:extLst>
          </p:nvPr>
        </p:nvGraphicFramePr>
        <p:xfrm>
          <a:off x="4139952" y="4768121"/>
          <a:ext cx="4104456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4216"/>
                <a:gridCol w="216024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3600" b="1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5438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67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67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67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67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3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67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404664"/>
            <a:ext cx="75608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Определите значения переменных после выполнения алгоритмов</a:t>
            </a:r>
            <a:endParaRPr lang="ru-RU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628800"/>
            <a:ext cx="367240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a:=336</a:t>
            </a:r>
          </a:p>
          <a:p>
            <a:r>
              <a:rPr lang="en-US" sz="3600" b="1" dirty="0" smtClean="0"/>
              <a:t>b:=8</a:t>
            </a:r>
          </a:p>
          <a:p>
            <a:r>
              <a:rPr lang="en-US" sz="3600" b="1" dirty="0" smtClean="0"/>
              <a:t>a:=a div b</a:t>
            </a:r>
          </a:p>
          <a:p>
            <a:r>
              <a:rPr lang="en-US" sz="3600" b="1" dirty="0" smtClean="0"/>
              <a:t>a:=a mod b</a:t>
            </a:r>
            <a:endParaRPr lang="en-US" sz="3600" b="1" dirty="0"/>
          </a:p>
          <a:p>
            <a:endParaRPr lang="en-US" sz="3600" b="1" dirty="0" smtClean="0"/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340866"/>
              </p:ext>
            </p:extLst>
          </p:nvPr>
        </p:nvGraphicFramePr>
        <p:xfrm>
          <a:off x="4112518" y="1532315"/>
          <a:ext cx="4104456" cy="3200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4216"/>
                <a:gridCol w="21602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a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b</a:t>
                      </a:r>
                      <a:endParaRPr lang="ru-RU" sz="3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336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-</a:t>
                      </a:r>
                      <a:endParaRPr lang="ru-RU" sz="3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336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8</a:t>
                      </a:r>
                      <a:endParaRPr lang="ru-RU" sz="3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42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8</a:t>
                      </a:r>
                      <a:endParaRPr lang="ru-RU" sz="3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42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2</a:t>
                      </a:r>
                      <a:endParaRPr lang="ru-RU" sz="3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Управляющая кнопка: далее 6">
            <a:hlinkClick r:id="" action="ppaction://hlinkshowjump?jump=nextslide" highlightClick="1">
              <a:snd r:embed="rId3" name="applause.wav"/>
            </a:hlinkClick>
          </p:cNvPr>
          <p:cNvSpPr/>
          <p:nvPr/>
        </p:nvSpPr>
        <p:spPr>
          <a:xfrm>
            <a:off x="6732240" y="5589240"/>
            <a:ext cx="1440160" cy="64807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6376579"/>
              </p:ext>
            </p:extLst>
          </p:nvPr>
        </p:nvGraphicFramePr>
        <p:xfrm>
          <a:off x="4139952" y="2189615"/>
          <a:ext cx="4104456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4216"/>
                <a:gridCol w="216024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3600" b="1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9476434"/>
              </p:ext>
            </p:extLst>
          </p:nvPr>
        </p:nvGraphicFramePr>
        <p:xfrm>
          <a:off x="4139952" y="2830429"/>
          <a:ext cx="4104456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4216"/>
                <a:gridCol w="216024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3600" b="1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3766265"/>
              </p:ext>
            </p:extLst>
          </p:nvPr>
        </p:nvGraphicFramePr>
        <p:xfrm>
          <a:off x="4139952" y="3471243"/>
          <a:ext cx="4104456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4216"/>
                <a:gridCol w="216024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3600" b="1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433191"/>
              </p:ext>
            </p:extLst>
          </p:nvPr>
        </p:nvGraphicFramePr>
        <p:xfrm>
          <a:off x="4139952" y="4112057"/>
          <a:ext cx="4104456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4216"/>
                <a:gridCol w="216024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3600" b="1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9438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67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67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67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67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404664"/>
            <a:ext cx="75608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Определите значения переменных после выполнения алгоритмов</a:t>
            </a:r>
            <a:endParaRPr lang="ru-RU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628800"/>
            <a:ext cx="367240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a:=10</a:t>
            </a:r>
          </a:p>
          <a:p>
            <a:r>
              <a:rPr lang="en-US" sz="3600" b="1" dirty="0" smtClean="0"/>
              <a:t>b:=20</a:t>
            </a:r>
          </a:p>
          <a:p>
            <a:r>
              <a:rPr lang="en-US" sz="3600" b="1" dirty="0"/>
              <a:t>b</a:t>
            </a:r>
            <a:r>
              <a:rPr lang="en-US" sz="3600" b="1" dirty="0" smtClean="0"/>
              <a:t>:=a + b</a:t>
            </a:r>
          </a:p>
          <a:p>
            <a:r>
              <a:rPr lang="en-US" sz="3600" b="1" dirty="0" smtClean="0"/>
              <a:t>a:=b - a</a:t>
            </a:r>
            <a:endParaRPr lang="en-US" sz="3600" b="1" dirty="0"/>
          </a:p>
          <a:p>
            <a:r>
              <a:rPr lang="en-US" sz="3600" b="1" dirty="0"/>
              <a:t>b</a:t>
            </a:r>
            <a:r>
              <a:rPr lang="en-US" sz="3600" b="1" dirty="0" smtClean="0"/>
              <a:t>:=b + a</a:t>
            </a:r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2038910"/>
              </p:ext>
            </p:extLst>
          </p:nvPr>
        </p:nvGraphicFramePr>
        <p:xfrm>
          <a:off x="4162802" y="1556792"/>
          <a:ext cx="4104456" cy="3840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4216"/>
                <a:gridCol w="21602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a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b</a:t>
                      </a:r>
                      <a:endParaRPr lang="ru-RU" sz="3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10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-</a:t>
                      </a:r>
                      <a:endParaRPr lang="ru-RU" sz="3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10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20</a:t>
                      </a:r>
                      <a:endParaRPr lang="ru-RU" sz="3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10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30</a:t>
                      </a:r>
                      <a:endParaRPr lang="ru-RU" sz="3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20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30</a:t>
                      </a:r>
                      <a:endParaRPr lang="ru-RU" sz="3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20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50</a:t>
                      </a:r>
                      <a:endParaRPr lang="ru-RU" sz="3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Управляющая кнопка: далее 6">
            <a:hlinkClick r:id="" action="ppaction://hlinkshowjump?jump=nextslide" highlightClick="1">
              <a:snd r:embed="rId3" name="applause.wav"/>
            </a:hlinkClick>
            <a:hlinkHover r:id="" action="ppaction://noaction">
              <a:snd r:embed="rId3" name="applause.wav"/>
            </a:hlinkHover>
          </p:cNvPr>
          <p:cNvSpPr/>
          <p:nvPr/>
        </p:nvSpPr>
        <p:spPr>
          <a:xfrm>
            <a:off x="6732240" y="5589240"/>
            <a:ext cx="1440160" cy="64807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7772115"/>
              </p:ext>
            </p:extLst>
          </p:nvPr>
        </p:nvGraphicFramePr>
        <p:xfrm>
          <a:off x="4139952" y="2214727"/>
          <a:ext cx="4104456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4216"/>
                <a:gridCol w="216024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3600" b="1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1950208"/>
              </p:ext>
            </p:extLst>
          </p:nvPr>
        </p:nvGraphicFramePr>
        <p:xfrm>
          <a:off x="4139952" y="2855541"/>
          <a:ext cx="4104456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4216"/>
                <a:gridCol w="216024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3600" b="1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378497"/>
              </p:ext>
            </p:extLst>
          </p:nvPr>
        </p:nvGraphicFramePr>
        <p:xfrm>
          <a:off x="4139952" y="3496355"/>
          <a:ext cx="4104456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4216"/>
                <a:gridCol w="216024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3600" b="1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9999938"/>
              </p:ext>
            </p:extLst>
          </p:nvPr>
        </p:nvGraphicFramePr>
        <p:xfrm>
          <a:off x="4139952" y="4137169"/>
          <a:ext cx="4104456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4216"/>
                <a:gridCol w="216024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3600" b="1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6495646"/>
              </p:ext>
            </p:extLst>
          </p:nvPr>
        </p:nvGraphicFramePr>
        <p:xfrm>
          <a:off x="4139952" y="4768121"/>
          <a:ext cx="4104456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4216"/>
                <a:gridCol w="216024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3600" b="1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1009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67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67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67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67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3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67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620688"/>
            <a:ext cx="7848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Использованные источники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1700808"/>
            <a:ext cx="66967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err="1" smtClean="0"/>
              <a:t>Босова</a:t>
            </a:r>
            <a:r>
              <a:rPr lang="ru-RU" sz="3600" dirty="0" smtClean="0"/>
              <a:t> Л.Л., </a:t>
            </a:r>
            <a:r>
              <a:rPr lang="ru-RU" sz="3600" dirty="0" err="1" smtClean="0"/>
              <a:t>Босова</a:t>
            </a:r>
            <a:r>
              <a:rPr lang="ru-RU" sz="3600" dirty="0" smtClean="0"/>
              <a:t> А. Ю. Информатика. Рабочая тетрадь для 8 класса. Изд. Бином «Лаборатория знаний», 2014</a:t>
            </a:r>
          </a:p>
          <a:p>
            <a:r>
              <a:rPr lang="ru-RU" sz="3600" dirty="0" smtClean="0"/>
              <a:t>Задание №128 страница 83</a:t>
            </a:r>
            <a:endParaRPr lang="ru-RU" sz="3600" dirty="0"/>
          </a:p>
        </p:txBody>
      </p:sp>
      <p:sp>
        <p:nvSpPr>
          <p:cNvPr id="4" name="Управляющая кнопка: далее 3">
            <a:hlinkClick r:id="" action="ppaction://hlinkshowjump?jump=endshow" highlightClick="1">
              <a:snd r:embed="rId2" name="drumroll.wav"/>
            </a:hlinkClick>
          </p:cNvPr>
          <p:cNvSpPr/>
          <p:nvPr/>
        </p:nvSpPr>
        <p:spPr>
          <a:xfrm>
            <a:off x="5436096" y="5589240"/>
            <a:ext cx="1296144" cy="7200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35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387</TotalTime>
  <Words>231</Words>
  <Application>Microsoft Office PowerPoint</Application>
  <PresentationFormat>Экран (4:3)</PresentationFormat>
  <Paragraphs>90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Georgia</vt:lpstr>
      <vt:lpstr>Trebuchet MS</vt:lpstr>
      <vt:lpstr>Воздушный поток</vt:lpstr>
      <vt:lpstr>Основные алгоритмические конструкции  8 класс ФГОС (прием «Шторка»)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</dc:creator>
  <cp:lastModifiedBy>Учетная запись Майкрософт</cp:lastModifiedBy>
  <cp:revision>29</cp:revision>
  <dcterms:created xsi:type="dcterms:W3CDTF">2018-05-12T17:43:04Z</dcterms:created>
  <dcterms:modified xsi:type="dcterms:W3CDTF">2022-11-27T10:15:10Z</dcterms:modified>
</cp:coreProperties>
</file>