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93" r:id="rId2"/>
    <p:sldId id="256" r:id="rId3"/>
    <p:sldId id="313" r:id="rId4"/>
    <p:sldId id="296" r:id="rId5"/>
    <p:sldId id="302" r:id="rId6"/>
    <p:sldId id="297" r:id="rId7"/>
    <p:sldId id="303" r:id="rId8"/>
    <p:sldId id="257" r:id="rId9"/>
    <p:sldId id="304" r:id="rId10"/>
    <p:sldId id="305" r:id="rId11"/>
    <p:sldId id="299" r:id="rId12"/>
    <p:sldId id="307" r:id="rId13"/>
    <p:sldId id="306" r:id="rId14"/>
    <p:sldId id="308" r:id="rId15"/>
    <p:sldId id="298" r:id="rId16"/>
    <p:sldId id="309" r:id="rId17"/>
    <p:sldId id="259" r:id="rId18"/>
    <p:sldId id="310" r:id="rId19"/>
    <p:sldId id="300" r:id="rId20"/>
    <p:sldId id="311" r:id="rId21"/>
    <p:sldId id="312" r:id="rId22"/>
    <p:sldId id="301" r:id="rId23"/>
    <p:sldId id="260" r:id="rId24"/>
    <p:sldId id="261" r:id="rId25"/>
    <p:sldId id="262" r:id="rId26"/>
    <p:sldId id="263" r:id="rId27"/>
    <p:sldId id="314" r:id="rId28"/>
    <p:sldId id="264" r:id="rId29"/>
    <p:sldId id="265" r:id="rId30"/>
    <p:sldId id="266" r:id="rId31"/>
    <p:sldId id="267" r:id="rId32"/>
    <p:sldId id="323" r:id="rId33"/>
    <p:sldId id="326" r:id="rId34"/>
    <p:sldId id="324" r:id="rId35"/>
    <p:sldId id="325" r:id="rId36"/>
    <p:sldId id="327" r:id="rId37"/>
    <p:sldId id="328" r:id="rId38"/>
    <p:sldId id="329" r:id="rId39"/>
    <p:sldId id="330" r:id="rId40"/>
    <p:sldId id="316" r:id="rId41"/>
    <p:sldId id="317" r:id="rId42"/>
    <p:sldId id="331" r:id="rId43"/>
    <p:sldId id="332" r:id="rId44"/>
    <p:sldId id="333" r:id="rId45"/>
    <p:sldId id="334" r:id="rId46"/>
    <p:sldId id="335" r:id="rId47"/>
    <p:sldId id="339" r:id="rId48"/>
    <p:sldId id="340" r:id="rId49"/>
    <p:sldId id="336" r:id="rId50"/>
    <p:sldId id="337" r:id="rId51"/>
    <p:sldId id="341" r:id="rId52"/>
    <p:sldId id="342" r:id="rId53"/>
    <p:sldId id="343" r:id="rId54"/>
    <p:sldId id="344" r:id="rId55"/>
    <p:sldId id="338" r:id="rId56"/>
    <p:sldId id="345" r:id="rId57"/>
    <p:sldId id="295" r:id="rId58"/>
    <p:sldId id="348" r:id="rId59"/>
    <p:sldId id="346" r:id="rId60"/>
    <p:sldId id="347" r:id="rId6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2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7B777-7526-437A-9CEF-040ACD2B0EE6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9548-2E4A-499B-A55D-078BF7823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247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59548-2E4A-499B-A55D-078BF78234B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13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59548-2E4A-499B-A55D-078BF78234B4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77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FF48D-FB13-4EA5-B267-BB5C2FE2A1F1}" type="datetimeFigureOut">
              <a:rPr lang="ru-RU" smtClean="0"/>
              <a:t>13.11.2022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D1D7-9C72-4BD6-B3E7-EC5E3C73C2F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5208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FF48D-FB13-4EA5-B267-BB5C2FE2A1F1}" type="datetimeFigureOut">
              <a:rPr lang="ru-RU" smtClean="0"/>
              <a:t>13.11.2022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D1D7-9C72-4BD6-B3E7-EC5E3C73C2F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9143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FF48D-FB13-4EA5-B267-BB5C2FE2A1F1}" type="datetimeFigureOut">
              <a:rPr lang="ru-RU" smtClean="0"/>
              <a:t>13.11.2022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D1D7-9C72-4BD6-B3E7-EC5E3C73C2F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9439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FF48D-FB13-4EA5-B267-BB5C2FE2A1F1}" type="datetimeFigureOut">
              <a:rPr lang="ru-RU" smtClean="0"/>
              <a:t>13.11.2022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D1D7-9C72-4BD6-B3E7-EC5E3C73C2F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734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FF48D-FB13-4EA5-B267-BB5C2FE2A1F1}" type="datetimeFigureOut">
              <a:rPr lang="ru-RU" smtClean="0"/>
              <a:t>13.11.2022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D1D7-9C72-4BD6-B3E7-EC5E3C73C2F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610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FF48D-FB13-4EA5-B267-BB5C2FE2A1F1}" type="datetimeFigureOut">
              <a:rPr lang="ru-RU" smtClean="0"/>
              <a:t>13.11.2022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D1D7-9C72-4BD6-B3E7-EC5E3C73C2F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6894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FF48D-FB13-4EA5-B267-BB5C2FE2A1F1}" type="datetimeFigureOut">
              <a:rPr lang="ru-RU" smtClean="0"/>
              <a:t>13.11.2022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D1D7-9C72-4BD6-B3E7-EC5E3C73C2F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9050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FF48D-FB13-4EA5-B267-BB5C2FE2A1F1}" type="datetimeFigureOut">
              <a:rPr lang="ru-RU" smtClean="0"/>
              <a:t>13.11.2022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D1D7-9C72-4BD6-B3E7-EC5E3C73C2F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476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FF48D-FB13-4EA5-B267-BB5C2FE2A1F1}" type="datetimeFigureOut">
              <a:rPr lang="ru-RU" smtClean="0"/>
              <a:t>13.11.2022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D1D7-9C72-4BD6-B3E7-EC5E3C73C2F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322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FF48D-FB13-4EA5-B267-BB5C2FE2A1F1}" type="datetimeFigureOut">
              <a:rPr lang="ru-RU" smtClean="0"/>
              <a:t>13.11.2022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D1D7-9C72-4BD6-B3E7-EC5E3C73C2F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5485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FF48D-FB13-4EA5-B267-BB5C2FE2A1F1}" type="datetimeFigureOut">
              <a:rPr lang="ru-RU" smtClean="0"/>
              <a:t>13.11.2022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D1D7-9C72-4BD6-B3E7-EC5E3C73C2F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2054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FF48D-FB13-4EA5-B267-BB5C2FE2A1F1}" type="datetimeFigureOut">
              <a:rPr lang="ru-RU" smtClean="0"/>
              <a:t>13.11.2022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3D1D7-9C72-4BD6-B3E7-EC5E3C73C2F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444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561146" y="5534561"/>
            <a:ext cx="2630854" cy="1293503"/>
          </a:xfrm>
          <a:prstGeom prst="rect">
            <a:avLst/>
          </a:prstGeom>
          <a:solidFill>
            <a:srgbClr val="052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561146" y="5534561"/>
            <a:ext cx="2630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85000"/>
                  </a:schemeClr>
                </a:solidFill>
              </a:rPr>
              <a:t>Подготовили</a:t>
            </a:r>
          </a:p>
          <a:p>
            <a:r>
              <a:rPr lang="ru-RU" sz="1600" dirty="0" smtClean="0">
                <a:solidFill>
                  <a:schemeClr val="bg1">
                    <a:lumMod val="85000"/>
                  </a:schemeClr>
                </a:solidFill>
              </a:rPr>
              <a:t>Учителя ГОУ ЛНР «</a:t>
            </a:r>
            <a:r>
              <a:rPr lang="ru-RU" sz="1600" dirty="0" err="1" smtClean="0">
                <a:solidFill>
                  <a:schemeClr val="bg1">
                    <a:lumMod val="85000"/>
                  </a:schemeClr>
                </a:solidFill>
              </a:rPr>
              <a:t>Брянковская</a:t>
            </a:r>
            <a:r>
              <a:rPr lang="ru-RU" sz="1600" dirty="0" smtClean="0">
                <a:solidFill>
                  <a:schemeClr val="bg1">
                    <a:lumMod val="85000"/>
                  </a:schemeClr>
                </a:solidFill>
              </a:rPr>
              <a:t> СШ №1»</a:t>
            </a:r>
          </a:p>
          <a:p>
            <a:r>
              <a:rPr lang="ru-RU" sz="1600" dirty="0" err="1" smtClean="0">
                <a:solidFill>
                  <a:schemeClr val="bg1">
                    <a:lumMod val="85000"/>
                  </a:schemeClr>
                </a:solidFill>
              </a:rPr>
              <a:t>Хмылова</a:t>
            </a:r>
            <a:r>
              <a:rPr lang="ru-RU" sz="1600" dirty="0" smtClean="0">
                <a:solidFill>
                  <a:schemeClr val="bg1">
                    <a:lumMod val="85000"/>
                  </a:schemeClr>
                </a:solidFill>
              </a:rPr>
              <a:t> А.А., Луковка Н.К., Синица Т.И. </a:t>
            </a:r>
            <a:endParaRPr lang="ru-RU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19800" y="687921"/>
            <a:ext cx="7741158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Изготовление модели </a:t>
            </a:r>
          </a:p>
          <a:p>
            <a:pPr algn="ctr"/>
            <a:r>
              <a:rPr lang="ru-RU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Торта </a:t>
            </a:r>
            <a:r>
              <a:rPr lang="ru-RU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из бумаги </a:t>
            </a:r>
          </a:p>
          <a:p>
            <a:pPr algn="ctr"/>
            <a:r>
              <a:rPr lang="ru-RU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 основе разверток.</a:t>
            </a:r>
          </a:p>
          <a:p>
            <a:pPr algn="ctr"/>
            <a:r>
              <a:rPr lang="ru-RU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Применение модели </a:t>
            </a:r>
          </a:p>
          <a:p>
            <a:pPr algn="ctr"/>
            <a:r>
              <a:rPr lang="ru-RU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торта в математике</a:t>
            </a:r>
          </a:p>
          <a:p>
            <a:pPr algn="ctr"/>
            <a:r>
              <a:rPr lang="ru-RU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при повторении</a:t>
            </a:r>
            <a:endParaRPr lang="ru-RU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245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380" t="8774" r="7349" b="6507"/>
          <a:stretch/>
        </p:blipFill>
        <p:spPr>
          <a:xfrm rot="5400000">
            <a:off x="2688739" y="-1341823"/>
            <a:ext cx="6883248" cy="9566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11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04545" y="162589"/>
            <a:ext cx="10172699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Изготовление кусочка торта</a:t>
            </a:r>
          </a:p>
          <a:p>
            <a:pPr algn="ctr"/>
            <a:endParaRPr lang="ru-RU" sz="40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3. Вырезаем наш шаблон по контуру.</a:t>
            </a:r>
          </a:p>
          <a:p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При вырезании будьте внимательны и аккуратны. Чем ровнее будет вырезанная модель, тем ровнее и аккуратнее конечный результат.</a:t>
            </a:r>
          </a:p>
          <a:p>
            <a:endParaRPr lang="ru-RU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marL="742950" indent="-742950">
              <a:buAutoNum type="arabicPeriod"/>
            </a:pPr>
            <a:endParaRPr lang="ru-RU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523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2499852" y="-1143000"/>
            <a:ext cx="6858001" cy="9144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765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342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001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33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640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04545" y="162589"/>
            <a:ext cx="1017269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Изготовление кусочка торта</a:t>
            </a:r>
          </a:p>
          <a:p>
            <a:pPr algn="ctr"/>
            <a:endParaRPr lang="ru-RU" sz="40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4. Сгибаем по линиям сгиба. Все сгибы выполняем вовнутрь. </a:t>
            </a:r>
          </a:p>
          <a:p>
            <a:endParaRPr lang="ru-RU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marL="742950" indent="-742950">
              <a:buAutoNum type="arabicPeriod"/>
            </a:pPr>
            <a:endParaRPr lang="ru-RU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26" name="Picture 2" descr="https://www.idealdomik.ru/images/6-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1" r="57552" b="5564"/>
          <a:stretch/>
        </p:blipFill>
        <p:spPr bwMode="auto">
          <a:xfrm rot="16200000">
            <a:off x="4176507" y="2434148"/>
            <a:ext cx="3331968" cy="4334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50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04545" y="162589"/>
            <a:ext cx="10172699" cy="6863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Изготовление кусочка торта</a:t>
            </a:r>
          </a:p>
          <a:p>
            <a:pPr algn="ctr"/>
            <a:endParaRPr lang="ru-RU" sz="40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5</a:t>
            </a:r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 Наносим клей в места для клея (обозначены Х) и склеиваем.</a:t>
            </a:r>
          </a:p>
          <a:p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Наносите клей аккуратно. Склеивайте внимательно и неторопливо. Чем аккуратнее будет склеено, тем аккуратнее будет окончательный результат.</a:t>
            </a:r>
          </a:p>
          <a:p>
            <a:endParaRPr lang="ru-RU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marL="742950" indent="-742950">
              <a:buAutoNum type="arabicPeriod"/>
            </a:pPr>
            <a:endParaRPr lang="ru-RU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405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07224" y="-1194620"/>
            <a:ext cx="6902246" cy="9202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866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70356" y="-1143001"/>
            <a:ext cx="6858001" cy="9144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622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04545" y="162589"/>
            <a:ext cx="1017269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Изготовление кусочка торта</a:t>
            </a:r>
          </a:p>
          <a:p>
            <a:pPr algn="ctr"/>
            <a:endParaRPr lang="ru-RU" sz="40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6. Должен получиться такой кусочек торта. </a:t>
            </a:r>
          </a:p>
          <a:p>
            <a:pPr marL="742950" indent="-742950">
              <a:buAutoNum type="arabicPeriod"/>
            </a:pPr>
            <a:endParaRPr lang="ru-RU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160" t="18099" r="22524" b="16462"/>
          <a:stretch/>
        </p:blipFill>
        <p:spPr>
          <a:xfrm>
            <a:off x="2749052" y="2050384"/>
            <a:ext cx="7083684" cy="4807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765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55830" y="1015443"/>
            <a:ext cx="8589147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 первом уроке </a:t>
            </a:r>
          </a:p>
          <a:p>
            <a:pPr algn="ctr"/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вы научитесь изготавливать</a:t>
            </a:r>
          </a:p>
          <a:p>
            <a:pPr algn="ctr"/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Модель торта с помощью разверток.</a:t>
            </a:r>
          </a:p>
          <a:p>
            <a:pPr algn="ctr"/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 втором уроке </a:t>
            </a:r>
          </a:p>
          <a:p>
            <a:pPr algn="ctr"/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вы будете использовать развертки </a:t>
            </a:r>
          </a:p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для повторения тем «Окружность» и</a:t>
            </a:r>
          </a:p>
          <a:p>
            <a:pPr algn="ctr"/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«Обыкновенная дробь»</a:t>
            </a:r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87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>
            <a:off x="2588419" y="-1140618"/>
            <a:ext cx="6843715" cy="9124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111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7708" b="31875"/>
          <a:stretch/>
        </p:blipFill>
        <p:spPr>
          <a:xfrm>
            <a:off x="933450" y="0"/>
            <a:ext cx="10267950" cy="6902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096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6888" y="0"/>
            <a:ext cx="5422392" cy="6863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Молодцы!</a:t>
            </a:r>
          </a:p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Если выполнить еще 7 таких кусочков, то можно будет собрать целый торт!</a:t>
            </a:r>
          </a:p>
          <a:p>
            <a:pPr algn="ctr"/>
            <a:endParaRPr lang="ru-RU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Этот торт мы будем использовать </a:t>
            </a:r>
          </a:p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 следующем уроке.</a:t>
            </a:r>
          </a:p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 пока украсьте свои кусочки торта.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80" y="944313"/>
            <a:ext cx="6529652" cy="4897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26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45586" y="-1145381"/>
            <a:ext cx="6872288" cy="9163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898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62251" y="-1143002"/>
            <a:ext cx="6858002" cy="9144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416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671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2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830" y="452735"/>
            <a:ext cx="11038215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Второй урок.</a:t>
            </a:r>
          </a:p>
          <a:p>
            <a:pPr algn="ctr"/>
            <a:endParaRPr lang="ru-RU" sz="72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ru-RU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Применение модели торта</a:t>
            </a:r>
          </a:p>
          <a:p>
            <a:pPr algn="ctr"/>
            <a:r>
              <a:rPr lang="ru-RU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при повторении.</a:t>
            </a:r>
            <a:endParaRPr lang="ru-RU" sz="72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ru-RU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545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90500"/>
            <a:ext cx="6794500" cy="6667500"/>
            <a:chOff x="219075" y="0"/>
            <a:chExt cx="6527799" cy="6502399"/>
          </a:xfrm>
        </p:grpSpPr>
        <p:pic>
          <p:nvPicPr>
            <p:cNvPr id="2050" name="Picture 2" descr="https://catherineasquithgallery.com/uploads/posts/2021-02/1612669039_81-p-zelenii-treugolnik-na-prozrachnom-fone-10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3075" y="3022600"/>
              <a:ext cx="3479799" cy="3479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Группа 1"/>
            <p:cNvGrpSpPr/>
            <p:nvPr/>
          </p:nvGrpSpPr>
          <p:grpSpPr>
            <a:xfrm>
              <a:off x="219075" y="0"/>
              <a:ext cx="6527799" cy="6153093"/>
              <a:chOff x="219075" y="0"/>
              <a:chExt cx="6527799" cy="6153093"/>
            </a:xfrm>
          </p:grpSpPr>
          <p:pic>
            <p:nvPicPr>
              <p:cNvPr id="3" name="Picture 2" descr="https://catherineasquithgallery.com/uploads/posts/2021-02/1612669039_81-p-zelenii-treugolnik-na-prozrachnom-fone-108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1743075" y="0"/>
                <a:ext cx="3479799" cy="3479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2" descr="https://catherineasquithgallery.com/uploads/posts/2021-02/1612669039_81-p-zelenii-treugolnik-na-prozrachnom-fone-108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3267075" y="1511300"/>
                <a:ext cx="3479799" cy="3479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2" descr="https://catherineasquithgallery.com/uploads/posts/2021-02/1612669039_81-p-zelenii-treugolnik-na-prozrachnom-fone-108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19075" y="1511300"/>
                <a:ext cx="3479799" cy="3479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https://catherineasquithgallery.com/uploads/posts/2021-02/1612669039_81-p-zelenii-treugolnik-na-prozrachnom-fone-108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26428">
                <a:off x="625473" y="2657961"/>
                <a:ext cx="3479799" cy="3479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ttps://catherineasquithgallery.com/uploads/posts/2021-02/1612669039_81-p-zelenii-treugolnik-na-prozrachnom-fone-108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973572" flipH="1">
                <a:off x="2860676" y="2673294"/>
                <a:ext cx="3479799" cy="3479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https://catherineasquithgallery.com/uploads/posts/2021-02/1612669039_81-p-zelenii-treugolnik-na-prozrachnom-fone-108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26428" flipH="1" flipV="1">
                <a:off x="2877839" y="349305"/>
                <a:ext cx="3479799" cy="3479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" descr="https://catherineasquithgallery.com/uploads/posts/2021-02/1612669039_81-p-zelenii-treugolnik-na-prozrachnom-fone-108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973572" flipV="1">
                <a:off x="608310" y="333971"/>
                <a:ext cx="3479799" cy="3479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2" name="Прямоугольник 11"/>
          <p:cNvSpPr/>
          <p:nvPr/>
        </p:nvSpPr>
        <p:spPr>
          <a:xfrm>
            <a:off x="6652202" y="750689"/>
            <a:ext cx="5553508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 данном уроке 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/>
            </a:r>
            <a:b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таким образом </a:t>
            </a:r>
            <a:b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мы будем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схематически </a:t>
            </a:r>
            <a:b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представлять</a:t>
            </a:r>
            <a:b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торт из бумаги.</a:t>
            </a:r>
            <a:endParaRPr lang="ru-RU" sz="54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932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79830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Начнем с понятия дроби. </a:t>
            </a:r>
          </a:p>
          <a:p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Что такое дробь?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781429"/>
            <a:ext cx="6858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Какие бывают дроби?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5097" y="1754326"/>
            <a:ext cx="1250483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Дробь 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 математике – число, 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состоящее </a:t>
            </a:r>
          </a:p>
          <a:p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из 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одной или 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нескольких 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равных частей </a:t>
            </a:r>
            <a:endParaRPr lang="ru-RU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долей) 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единицы.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5632310"/>
            <a:ext cx="93362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Правильные и неправильные.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108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4051" y="1138535"/>
            <a:ext cx="11658513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Первый урок.</a:t>
            </a:r>
          </a:p>
          <a:p>
            <a:pPr algn="ctr"/>
            <a:endParaRPr lang="ru-RU" sz="72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ru-RU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Изготовление модели торта.</a:t>
            </a:r>
            <a:endParaRPr lang="ru-RU" sz="72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ru-RU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28" name="Picture 4" descr="https://damion.club/uploads/posts/2022-03/1647533041_17-damion-club-p-tort-risunok-yeda-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3" r="51189" b="56615"/>
          <a:stretch/>
        </p:blipFill>
        <p:spPr bwMode="auto">
          <a:xfrm>
            <a:off x="9043882" y="4292094"/>
            <a:ext cx="3148118" cy="256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damion.club/uploads/posts/2022-03/1647533041_17-damion-club-p-tort-risunok-yeda-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3" b="55761"/>
          <a:stretch/>
        </p:blipFill>
        <p:spPr bwMode="auto">
          <a:xfrm>
            <a:off x="8715375" y="858813"/>
            <a:ext cx="3590521" cy="291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damion.club/uploads/posts/2022-03/1647533041_17-damion-club-p-tort-risunok-yeda-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9" t="60511"/>
          <a:stretch/>
        </p:blipFill>
        <p:spPr bwMode="auto">
          <a:xfrm>
            <a:off x="145026" y="4516138"/>
            <a:ext cx="2882694" cy="22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54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71079" y="0"/>
            <a:ext cx="11866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Какая дробь называется правильной?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3570906"/>
            <a:ext cx="12401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Какая дробь называется неправильной?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723624"/>
            <a:ext cx="1003114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Правильные дроби – это дроби, </a:t>
            </a:r>
            <a:endParaRPr lang="ru-RU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 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которых числитель </a:t>
            </a:r>
            <a:endParaRPr lang="ru-RU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меньше 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знаменателя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272677"/>
            <a:ext cx="1075089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Неправильные дроби – это дроби, </a:t>
            </a:r>
            <a:endParaRPr lang="ru-RU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 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которых числитель </a:t>
            </a:r>
            <a:endParaRPr lang="ru-RU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равен 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или больше знаменателя.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475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190500"/>
            <a:ext cx="6794500" cy="6667500"/>
            <a:chOff x="219075" y="0"/>
            <a:chExt cx="6527799" cy="6502399"/>
          </a:xfrm>
        </p:grpSpPr>
        <p:pic>
          <p:nvPicPr>
            <p:cNvPr id="3" name="Picture 2" descr="https://catherineasquithgallery.com/uploads/posts/2021-02/1612669039_81-p-zelenii-treugolnik-na-prozrachnom-fone-10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3075" y="3022600"/>
              <a:ext cx="3479799" cy="3479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Группа 3"/>
            <p:cNvGrpSpPr/>
            <p:nvPr/>
          </p:nvGrpSpPr>
          <p:grpSpPr>
            <a:xfrm>
              <a:off x="219075" y="0"/>
              <a:ext cx="6527799" cy="6153093"/>
              <a:chOff x="219075" y="0"/>
              <a:chExt cx="6527799" cy="6153093"/>
            </a:xfrm>
          </p:grpSpPr>
          <p:pic>
            <p:nvPicPr>
              <p:cNvPr id="5" name="Picture 2" descr="https://catherineasquithgallery.com/uploads/posts/2021-02/1612669039_81-p-zelenii-treugolnik-na-prozrachnom-fone-108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1743075" y="0"/>
                <a:ext cx="3479799" cy="3479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https://catherineasquithgallery.com/uploads/posts/2021-02/1612669039_81-p-zelenii-treugolnik-na-prozrachnom-fone-108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3267075" y="1511300"/>
                <a:ext cx="3479799" cy="3479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https://catherineasquithgallery.com/uploads/posts/2021-02/1612669039_81-p-zelenii-treugolnik-na-prozrachnom-fone-108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19075" y="1511300"/>
                <a:ext cx="3479799" cy="3479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ttps://catherineasquithgallery.com/uploads/posts/2021-02/1612669039_81-p-zelenii-treugolnik-na-prozrachnom-fone-108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26428">
                <a:off x="625473" y="2657961"/>
                <a:ext cx="3479799" cy="3479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https://catherineasquithgallery.com/uploads/posts/2021-02/1612669039_81-p-zelenii-treugolnik-na-prozrachnom-fone-108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973572" flipH="1">
                <a:off x="2860676" y="2673294"/>
                <a:ext cx="3479799" cy="3479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" descr="https://catherineasquithgallery.com/uploads/posts/2021-02/1612669039_81-p-zelenii-treugolnik-na-prozrachnom-fone-108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26428" flipH="1" flipV="1">
                <a:off x="2877839" y="349305"/>
                <a:ext cx="3479799" cy="3479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https://catherineasquithgallery.com/uploads/posts/2021-02/1612669039_81-p-zelenii-treugolnik-na-prozrachnom-fone-108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973572" flipV="1">
                <a:off x="608310" y="333971"/>
                <a:ext cx="3479799" cy="3479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2" name="Прямоугольник 11"/>
          <p:cNvSpPr/>
          <p:nvPr/>
        </p:nvSpPr>
        <p:spPr>
          <a:xfrm>
            <a:off x="6794500" y="12778"/>
            <a:ext cx="5096780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Как вы думаете,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Если весь торт 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представить 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 виде дроби,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То какая это 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будет дробь?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82899" y="5426357"/>
            <a:ext cx="47371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Неправильная.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51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532245" y="32012"/>
            <a:ext cx="565975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Молодцы!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Теперь, используя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торт, покажите 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такие дроби: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7948436" y="3524249"/>
                <a:ext cx="2315812" cy="2397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800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800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8000" i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6000" dirty="0"/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8436" y="3524249"/>
                <a:ext cx="2315812" cy="2397131"/>
              </a:xfrm>
              <a:prstGeom prst="rect">
                <a:avLst/>
              </a:prstGeom>
              <a:blipFill>
                <a:blip r:embed="rId3"/>
                <a:stretch>
                  <a:fillRect b="-25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131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532245" y="32012"/>
            <a:ext cx="565975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Молодцы!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Теперь, используя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торт, покажите 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такие дроби: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8733867" y="3632438"/>
                <a:ext cx="904415" cy="2166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720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720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72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867" y="3632438"/>
                <a:ext cx="904415" cy="2166619"/>
              </a:xfrm>
              <a:prstGeom prst="rect">
                <a:avLst/>
              </a:prstGeom>
              <a:blipFill>
                <a:blip r:embed="rId3"/>
                <a:stretch>
                  <a:fillRect b="-22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2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532245" y="32012"/>
            <a:ext cx="565975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Молодцы!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Теперь, используя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торт, покажите 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такие дроби: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8733867" y="3613093"/>
                <a:ext cx="904415" cy="21738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720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720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72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867" y="3613093"/>
                <a:ext cx="904415" cy="2173865"/>
              </a:xfrm>
              <a:prstGeom prst="rect">
                <a:avLst/>
              </a:prstGeom>
              <a:blipFill>
                <a:blip r:embed="rId3"/>
                <a:stretch>
                  <a:fillRect b="-22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803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532245" y="32012"/>
            <a:ext cx="565975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Молодцы!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Теперь, используя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торт, покажите 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такие дроби: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8733867" y="3632438"/>
                <a:ext cx="904415" cy="2166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720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72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ru-RU" sz="7200" i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867" y="3632438"/>
                <a:ext cx="904415" cy="2166619"/>
              </a:xfrm>
              <a:prstGeom prst="rect">
                <a:avLst/>
              </a:prstGeom>
              <a:blipFill>
                <a:blip r:embed="rId3"/>
                <a:stretch>
                  <a:fillRect b="-22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070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532245" y="32012"/>
            <a:ext cx="565975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Молодцы!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Теперь, используя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торт, покажите 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такие дроби: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8751731" y="3758654"/>
                <a:ext cx="904415" cy="2166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720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72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ru-RU" sz="72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1731" y="3758654"/>
                <a:ext cx="904415" cy="2166619"/>
              </a:xfrm>
              <a:prstGeom prst="rect">
                <a:avLst/>
              </a:prstGeom>
              <a:blipFill>
                <a:blip r:embed="rId3"/>
                <a:stretch>
                  <a:fillRect b="-22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04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532245" y="32012"/>
            <a:ext cx="565975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Молодцы!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Теперь, используя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торт, покажите 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такие дроби: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8733867" y="3688697"/>
                <a:ext cx="904415" cy="21698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720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72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ru-RU" sz="72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867" y="3688697"/>
                <a:ext cx="904415" cy="2169825"/>
              </a:xfrm>
              <a:prstGeom prst="rect">
                <a:avLst/>
              </a:prstGeom>
              <a:blipFill>
                <a:blip r:embed="rId3"/>
                <a:stretch>
                  <a:fillRect b="-22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125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532245" y="32012"/>
            <a:ext cx="565975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Молодцы!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Теперь, используя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торт, покажите 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такие дроби: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8652632" y="3688697"/>
                <a:ext cx="904415" cy="2166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720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72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ru-RU" sz="72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2632" y="3688697"/>
                <a:ext cx="904415" cy="2166683"/>
              </a:xfrm>
              <a:prstGeom prst="rect">
                <a:avLst/>
              </a:prstGeom>
              <a:blipFill>
                <a:blip r:embed="rId3"/>
                <a:stretch>
                  <a:fillRect b="-196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505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532245" y="32012"/>
            <a:ext cx="565975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Молодцы!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Теперь, используя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торт, покажите 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такие дроби: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8733867" y="3688697"/>
                <a:ext cx="904415" cy="21738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720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72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ru-RU" sz="72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867" y="3688697"/>
                <a:ext cx="904415" cy="2173865"/>
              </a:xfrm>
              <a:prstGeom prst="rect">
                <a:avLst/>
              </a:prstGeom>
              <a:blipFill>
                <a:blip r:embed="rId3"/>
                <a:stretch>
                  <a:fillRect b="-22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020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93444" y="0"/>
            <a:ext cx="10172699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Изготовление кусочка торта</a:t>
            </a:r>
          </a:p>
          <a:p>
            <a:pPr algn="ctr"/>
            <a:endParaRPr lang="ru-RU" sz="40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 понадобится: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Шаблон кусочк</a:t>
            </a:r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 торта на плотной бумаге;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Ножницы;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Клей;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Ручка со стержнем без чернил, остро заточенный карандаш или шило;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Лента, цветы и бабочки из </a:t>
            </a:r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бумаги </a:t>
            </a:r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(для украшения).</a:t>
            </a:r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52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437540" y="-13915"/>
            <a:ext cx="5754460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Отлично!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Теперь выполним 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действие и 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покажем 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результат 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вычислений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843" y="5064398"/>
            <a:ext cx="2641846" cy="15250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t="404" r="43345"/>
          <a:stretch/>
        </p:blipFill>
        <p:spPr>
          <a:xfrm>
            <a:off x="7516844" y="5064398"/>
            <a:ext cx="1482014" cy="150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402" y="2591978"/>
            <a:ext cx="4958517" cy="18645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r="69924"/>
          <a:stretch/>
        </p:blipFill>
        <p:spPr>
          <a:xfrm>
            <a:off x="6854402" y="2591978"/>
            <a:ext cx="1491312" cy="186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2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500" y="2627960"/>
            <a:ext cx="4809342" cy="17925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r="70311"/>
          <a:stretch/>
        </p:blipFill>
        <p:spPr>
          <a:xfrm>
            <a:off x="6794500" y="2627961"/>
            <a:ext cx="1427843" cy="179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4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71643"/>
          <a:stretch/>
        </p:blipFill>
        <p:spPr>
          <a:xfrm>
            <a:off x="6822350" y="369262"/>
            <a:ext cx="2509157" cy="20853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21303" r="35236"/>
          <a:stretch/>
        </p:blipFill>
        <p:spPr>
          <a:xfrm>
            <a:off x="6822351" y="2345032"/>
            <a:ext cx="3845650" cy="20853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56570" r="-35266"/>
          <a:stretch/>
        </p:blipFill>
        <p:spPr>
          <a:xfrm>
            <a:off x="6822350" y="4430414"/>
            <a:ext cx="6963569" cy="20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2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71575"/>
          <a:stretch/>
        </p:blipFill>
        <p:spPr>
          <a:xfrm>
            <a:off x="7135916" y="522715"/>
            <a:ext cx="2328767" cy="19613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20985" r="37204"/>
          <a:stretch/>
        </p:blipFill>
        <p:spPr>
          <a:xfrm>
            <a:off x="7135916" y="2484064"/>
            <a:ext cx="3425372" cy="19613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55886"/>
          <a:stretch/>
        </p:blipFill>
        <p:spPr>
          <a:xfrm>
            <a:off x="7135916" y="4445413"/>
            <a:ext cx="3614057" cy="196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92148" y="-30571"/>
            <a:ext cx="3380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Молодцы!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39473" y="644266"/>
            <a:ext cx="5486117" cy="52629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Повторим </a:t>
            </a:r>
          </a:p>
          <a:p>
            <a:pPr algn="ctr"/>
            <a:r>
              <a:rPr lang="ru-RU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следующую тему.</a:t>
            </a:r>
          </a:p>
          <a:p>
            <a:pPr algn="ctr"/>
            <a:r>
              <a:rPr lang="ru-RU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Вспомните. </a:t>
            </a:r>
            <a:r>
              <a:rPr lang="ru-RU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Если </a:t>
            </a:r>
          </a:p>
          <a:p>
            <a:pPr algn="ctr"/>
            <a:r>
              <a:rPr lang="ru-RU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 торт посмотреть </a:t>
            </a:r>
          </a:p>
          <a:p>
            <a:pPr algn="ctr"/>
            <a:r>
              <a:rPr lang="ru-RU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сверху, то это </a:t>
            </a:r>
          </a:p>
          <a:p>
            <a:pPr algn="ctr"/>
            <a:r>
              <a:rPr lang="ru-RU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будет круг </a:t>
            </a:r>
          </a:p>
          <a:p>
            <a:pPr algn="ctr"/>
            <a:r>
              <a:rPr lang="ru-RU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или окружность?</a:t>
            </a:r>
            <a:endParaRPr lang="ru-RU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595233" y="5749448"/>
            <a:ext cx="16674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Круг.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980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714805" y="190499"/>
            <a:ext cx="5535490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Отлично!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Теперь вспомним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элементы 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окружности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 круга.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218" name="Picture 2" descr="https://img-fotki.yandex.ru/get/6607/122889864.80/0_8d7c8_b5c95ed9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93" y="3177628"/>
            <a:ext cx="6446863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943305" y="4836668"/>
            <a:ext cx="3042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Диаметр.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62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714805" y="190499"/>
            <a:ext cx="5535490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Отлично!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Теперь вспомним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элементы 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окружности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 круга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122" name="Picture 2" descr="https://img-fotki.yandex.ru/get/6607/122889864.80/0_8d7c8_b5c95ed9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29" y="3120366"/>
            <a:ext cx="3234345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46329" y="4873855"/>
            <a:ext cx="2480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Радиус.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776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714805" y="190499"/>
            <a:ext cx="5535490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Отлично!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Теперь вспомним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элементы 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окружности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 круга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098" name="Picture 2" descr="https://img-fotki.yandex.ru/get/6607/122889864.80/0_8d7c8_b5c95ed9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163">
            <a:off x="818932" y="1695410"/>
            <a:ext cx="5718088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22081" y="4873855"/>
            <a:ext cx="2213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Хорда.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545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mg-fotki.yandex.ru/get/6607/122889864.80/0_8d7c8_b5c95ed9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031" y="-29029"/>
            <a:ext cx="7169401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714805" y="190499"/>
            <a:ext cx="5535490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Отлично!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Теперь вспомним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элементы 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окружности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 круга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87556" y="5073923"/>
            <a:ext cx="4100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Касательная.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199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0"/>
            <a:ext cx="9124950" cy="6843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445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855647" y="190499"/>
            <a:ext cx="525381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Отлично!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Теперь укажите, 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что обозначено.</a:t>
            </a:r>
          </a:p>
        </p:txBody>
      </p:sp>
      <p:pic>
        <p:nvPicPr>
          <p:cNvPr id="7170" name="Picture 2" descr="https://www.ambiance-sticker.com/images/Image/sticker-origami-papillon-arc-en-ciel-ambiance-sticker-col-SAND_A04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297" y="3136773"/>
            <a:ext cx="693906" cy="69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46745" y="2835324"/>
            <a:ext cx="3964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Центр круга.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28881" y="3524249"/>
            <a:ext cx="2480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Радиус.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28881" y="4150593"/>
            <a:ext cx="3042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Диаметр.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46745" y="4839518"/>
            <a:ext cx="2213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Хорда.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28881" y="5465862"/>
            <a:ext cx="4100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Касательная.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147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855647" y="190499"/>
            <a:ext cx="525381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Отлично!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Теперь укажите, 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что обозначено.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446745" y="2835324"/>
            <a:ext cx="3964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Центр круга.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28881" y="3524249"/>
            <a:ext cx="2480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Радиус.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28881" y="4150593"/>
            <a:ext cx="3042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Диаметр.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46745" y="4839518"/>
            <a:ext cx="2213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Хорда.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28881" y="5465862"/>
            <a:ext cx="4100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Касательная.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6628" name="Picture 4" descr="https://img1.liveinternet.ru/images/attach/c/0/118/265/118265093_1__554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1337">
            <a:off x="67320" y="3233873"/>
            <a:ext cx="6493890" cy="51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27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6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8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4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855647" y="190499"/>
            <a:ext cx="525381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Отлично!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Теперь укажите, 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что обозначено.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446745" y="2835324"/>
            <a:ext cx="3964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Центр круга.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28881" y="3524249"/>
            <a:ext cx="2480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Радиус.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28881" y="4150593"/>
            <a:ext cx="3042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Диаметр.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46745" y="4839518"/>
            <a:ext cx="2213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Хорда.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28881" y="5465862"/>
            <a:ext cx="4100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Касательная.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1746" name="Picture 2" descr="https://img1.liveinternet.ru/images/attach/c/0/118/265/118265093_1__554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08" y="88090"/>
            <a:ext cx="7480956" cy="59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1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7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6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3" grpId="0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855647" y="190499"/>
            <a:ext cx="525381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Отлично!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Теперь укажите, 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что обозначено.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446745" y="2835324"/>
            <a:ext cx="3964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Центр круга.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28881" y="3524249"/>
            <a:ext cx="2480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Радиус.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28881" y="4150593"/>
            <a:ext cx="3042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Диаметр.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46745" y="4839518"/>
            <a:ext cx="2213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Хорда.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28881" y="5465862"/>
            <a:ext cx="4100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Касательная.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0722" name="Picture 2" descr="https://img1.liveinternet.ru/images/attach/c/0/118/265/118265093_1__554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1992">
            <a:off x="1002115" y="4475716"/>
            <a:ext cx="5663613" cy="45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86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2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3" grpId="0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855647" y="190499"/>
            <a:ext cx="525381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Отлично!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Теперь укажите, 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что обозначено.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446745" y="2835324"/>
            <a:ext cx="3964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Центр круга.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28881" y="3524249"/>
            <a:ext cx="2480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Радиус.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28881" y="4150593"/>
            <a:ext cx="3042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Диаметр.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46745" y="4839518"/>
            <a:ext cx="2213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Хорда.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28881" y="5465862"/>
            <a:ext cx="4100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Касательная.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9698" name="Picture 2" descr="https://img1.liveinternet.ru/images/attach/c/0/118/265/118265093_1__554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0517">
            <a:off x="475593" y="4441203"/>
            <a:ext cx="3384156" cy="26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76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6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98"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46646"/>
          <a:stretch/>
        </p:blipFill>
        <p:spPr>
          <a:xfrm>
            <a:off x="6652237" y="4615543"/>
            <a:ext cx="5539763" cy="13438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r="71647" b="55350"/>
          <a:stretch/>
        </p:blipFill>
        <p:spPr>
          <a:xfrm>
            <a:off x="7831244" y="835497"/>
            <a:ext cx="3181748" cy="227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1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65" y="3289846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6265" y="190500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943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08" y="1713265"/>
            <a:ext cx="3568154" cy="36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>
            <a:off x="423002" y="2915949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H="1">
            <a:off x="2749527" y="293167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428" flipH="1" flipV="1">
            <a:off x="2767391" y="548674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therineasquithgallery.com/uploads/posts/2021-02/1612669039_81-p-zelenii-treugolnik-na-prozrachnom-fone-1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572" flipV="1">
            <a:off x="405138" y="532951"/>
            <a:ext cx="3621970" cy="35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46160"/>
          <a:stretch/>
        </p:blipFill>
        <p:spPr>
          <a:xfrm>
            <a:off x="6794500" y="3833386"/>
            <a:ext cx="4702629" cy="2981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43254"/>
          <a:stretch/>
        </p:blipFill>
        <p:spPr>
          <a:xfrm>
            <a:off x="6670101" y="826365"/>
            <a:ext cx="4956419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6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188" y="463201"/>
            <a:ext cx="12015149" cy="59093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 этом уроке мы научились 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изготавливать модель торта из бумаги.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Научились применять модель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торта при повторении.</a:t>
            </a:r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Вспомните, что мы сегодня повторили.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Продолжите предложение.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Мы повторили . . .</a:t>
            </a:r>
            <a:endParaRPr lang="ru-RU" sz="54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446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4220" y="1509486"/>
            <a:ext cx="1101192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Теперь выберите смайлик, который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характеризует вашу работу 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 этом уроке</a:t>
            </a:r>
          </a:p>
        </p:txBody>
      </p:sp>
    </p:spTree>
    <p:extLst>
      <p:ext uri="{BB962C8B-B14F-4D97-AF65-F5344CB8AC3E}">
        <p14:creationId xmlns:p14="http://schemas.microsoft.com/office/powerpoint/2010/main" val="253407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лыбающееся лицо 5"/>
          <p:cNvSpPr/>
          <p:nvPr/>
        </p:nvSpPr>
        <p:spPr>
          <a:xfrm>
            <a:off x="604563" y="136091"/>
            <a:ext cx="2162628" cy="2128137"/>
          </a:xfrm>
          <a:prstGeom prst="smileyFac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лыбающееся лицо 6"/>
          <p:cNvSpPr/>
          <p:nvPr/>
        </p:nvSpPr>
        <p:spPr>
          <a:xfrm>
            <a:off x="5029211" y="136090"/>
            <a:ext cx="2162628" cy="2128137"/>
          </a:xfrm>
          <a:prstGeom prst="smileyFac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лыбающееся лицо 7"/>
          <p:cNvSpPr/>
          <p:nvPr/>
        </p:nvSpPr>
        <p:spPr>
          <a:xfrm>
            <a:off x="9453859" y="136089"/>
            <a:ext cx="2162628" cy="2128137"/>
          </a:xfrm>
          <a:prstGeom prst="smileyFac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7534" y="2278740"/>
            <a:ext cx="36626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 понравился. </a:t>
            </a:r>
          </a:p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Трудностей во время выполнения заданий не возникло.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95134" y="2264226"/>
            <a:ext cx="36307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Возникли затруднения при выполнении некоторых заданий.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90879" y="2278740"/>
            <a:ext cx="34587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  урока показался сложным.</a:t>
            </a:r>
          </a:p>
        </p:txBody>
      </p:sp>
    </p:spTree>
    <p:extLst>
      <p:ext uri="{BB962C8B-B14F-4D97-AF65-F5344CB8AC3E}">
        <p14:creationId xmlns:p14="http://schemas.microsoft.com/office/powerpoint/2010/main" val="306092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04545" y="162589"/>
            <a:ext cx="101726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Изготовление кусочка торта</a:t>
            </a:r>
          </a:p>
          <a:p>
            <a:pPr algn="ctr"/>
            <a:endParaRPr lang="ru-RU" sz="40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marL="742950" indent="-742950">
              <a:buAutoNum type="arabicPeriod"/>
            </a:pPr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Возьмите шаблон.</a:t>
            </a:r>
            <a:endParaRPr lang="ru-RU" sz="40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835" t="17058" r="6136" b="2830"/>
          <a:stretch/>
        </p:blipFill>
        <p:spPr>
          <a:xfrm>
            <a:off x="2104573" y="2093450"/>
            <a:ext cx="7020378" cy="4791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635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60544" y="0"/>
            <a:ext cx="10083722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Молодцы!</a:t>
            </a:r>
          </a:p>
          <a:p>
            <a:pPr algn="ctr"/>
            <a:r>
              <a:rPr lang="ru-RU" sz="8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Урок окончен!</a:t>
            </a:r>
          </a:p>
          <a:p>
            <a:pPr algn="ctr"/>
            <a:r>
              <a:rPr lang="ru-RU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Всем спасибо за урок!</a:t>
            </a:r>
            <a:endParaRPr lang="ru-RU" sz="8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2776" name="Picture 8" descr="https://xn----dtbalwjkbgdbcb4ah5e.xn--p1ai/images/2019/01/15/ehkhmblema_201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947" y="3471887"/>
            <a:ext cx="2689224" cy="33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65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04545" y="162589"/>
            <a:ext cx="10172699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Изготовление кусочка торта</a:t>
            </a:r>
          </a:p>
          <a:p>
            <a:pPr algn="ctr"/>
            <a:endParaRPr lang="ru-RU" sz="40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2. Ручкой со стержнем без чернил, карандашом или шилом прочертите все линии сгиба (выделены на рисунке).</a:t>
            </a:r>
          </a:p>
          <a:p>
            <a:pPr marL="742950" indent="-742950">
              <a:buAutoNum type="arabicPeriod"/>
            </a:pPr>
            <a:endParaRPr lang="ru-RU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Делаем это для того, чтобы легче было согнуть по линиям сгиба.</a:t>
            </a:r>
          </a:p>
        </p:txBody>
      </p:sp>
    </p:spTree>
    <p:extLst>
      <p:ext uri="{BB962C8B-B14F-4D97-AF65-F5344CB8AC3E}">
        <p14:creationId xmlns:p14="http://schemas.microsoft.com/office/powerpoint/2010/main" val="161189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5835" t="17058" r="6136" b="2830"/>
          <a:stretch/>
        </p:blipFill>
        <p:spPr>
          <a:xfrm>
            <a:off x="1125414" y="0"/>
            <a:ext cx="1004733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0" name="Группа 29"/>
          <p:cNvGrpSpPr/>
          <p:nvPr/>
        </p:nvGrpSpPr>
        <p:grpSpPr>
          <a:xfrm>
            <a:off x="2989715" y="835269"/>
            <a:ext cx="6848877" cy="4985239"/>
            <a:chOff x="2989715" y="835269"/>
            <a:chExt cx="6848877" cy="4985239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3021788" y="931985"/>
              <a:ext cx="55520" cy="105507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/>
            <p:cNvCxnSpPr/>
            <p:nvPr/>
          </p:nvCxnSpPr>
          <p:spPr>
            <a:xfrm>
              <a:off x="3003635" y="2066192"/>
              <a:ext cx="1205281" cy="303842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 flipH="1">
              <a:off x="4204519" y="1987062"/>
              <a:ext cx="1261035" cy="316523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 flipH="1">
              <a:off x="6874852" y="1811215"/>
              <a:ext cx="1237519" cy="30905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8183038" y="1811215"/>
              <a:ext cx="1594008" cy="334107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4220637" y="5104616"/>
              <a:ext cx="1015513" cy="44333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6861261" y="4938006"/>
              <a:ext cx="0" cy="67148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8138417" y="1554773"/>
              <a:ext cx="548383" cy="24437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6861261" y="4925940"/>
              <a:ext cx="2915785" cy="2263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9777046" y="5152292"/>
              <a:ext cx="61546" cy="6682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5474146" y="835269"/>
              <a:ext cx="4999" cy="11517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V="1">
              <a:off x="2989715" y="1987062"/>
              <a:ext cx="2475839" cy="106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201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507" t="13327" r="13327" b="16570"/>
          <a:stretch/>
        </p:blipFill>
        <p:spPr>
          <a:xfrm>
            <a:off x="1885950" y="0"/>
            <a:ext cx="8210550" cy="6834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269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719</Words>
  <Application>Microsoft Office PowerPoint</Application>
  <PresentationFormat>Широкоэкранный</PresentationFormat>
  <Paragraphs>223</Paragraphs>
  <Slides>60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5" baseType="lpstr">
      <vt:lpstr>Arial</vt:lpstr>
      <vt:lpstr>Calibri</vt:lpstr>
      <vt:lpstr>Calibri Light</vt:lpstr>
      <vt:lpstr>Cambria Math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STU</dc:creator>
  <cp:lastModifiedBy>STU</cp:lastModifiedBy>
  <cp:revision>128</cp:revision>
  <dcterms:created xsi:type="dcterms:W3CDTF">2022-10-29T14:59:52Z</dcterms:created>
  <dcterms:modified xsi:type="dcterms:W3CDTF">2022-11-13T21:08:03Z</dcterms:modified>
</cp:coreProperties>
</file>