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83" r:id="rId4"/>
    <p:sldId id="271" r:id="rId5"/>
    <p:sldId id="279" r:id="rId6"/>
    <p:sldId id="257" r:id="rId7"/>
    <p:sldId id="282" r:id="rId8"/>
    <p:sldId id="272" r:id="rId9"/>
    <p:sldId id="276" r:id="rId10"/>
    <p:sldId id="258" r:id="rId11"/>
    <p:sldId id="259" r:id="rId12"/>
    <p:sldId id="260" r:id="rId13"/>
    <p:sldId id="281" r:id="rId14"/>
    <p:sldId id="269" r:id="rId15"/>
    <p:sldId id="270" r:id="rId16"/>
    <p:sldId id="264" r:id="rId17"/>
    <p:sldId id="265" r:id="rId18"/>
    <p:sldId id="273" r:id="rId19"/>
    <p:sldId id="274" r:id="rId20"/>
    <p:sldId id="266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7" d="100"/>
          <a:sy n="57" d="100"/>
        </p:scale>
        <p:origin x="-1236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137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8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0414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1518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692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78470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739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512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376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4503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143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C168E-0E41-4EAA-8171-8C8589BDC23A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199CE-3EA5-4C0C-8270-5B866B7AA3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957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pedagogcentr.ru/publication%20/3/334/5163" TargetMode="External"/><Relationship Id="rId2" Type="http://schemas.openxmlformats.org/officeDocument/2006/relationships/hyperlink" Target="http://pedagogcentr.ru/publication%20/3/33/448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33405" y="548679"/>
            <a:ext cx="6710594" cy="1872209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</a:rPr>
              <a:t/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/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Живая природа глазами дошкольника (Обобщение опыта работы)</a:t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Презентация</a:t>
            </a:r>
            <a:br>
              <a:rPr lang="ru-RU" sz="3100" b="1" dirty="0" smtClean="0">
                <a:solidFill>
                  <a:srgbClr val="002060"/>
                </a:solidFill>
              </a:rPr>
            </a:br>
            <a:endParaRPr lang="ru-RU" sz="31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420888"/>
            <a:ext cx="7056784" cy="2736304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algn="r">
              <a:spcBef>
                <a:spcPts val="0"/>
              </a:spcBef>
            </a:pPr>
            <a:endParaRPr lang="ru-RU" sz="2400" b="1" dirty="0">
              <a:solidFill>
                <a:srgbClr val="002060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</a:rPr>
              <a:t>Подготовила: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Аношкина</a:t>
            </a:r>
            <a:r>
              <a:rPr lang="ru-RU" sz="2400" b="1" dirty="0" smtClean="0">
                <a:solidFill>
                  <a:srgbClr val="002060"/>
                </a:solidFill>
              </a:rPr>
              <a:t> Надежда Петровна,</a:t>
            </a:r>
          </a:p>
          <a:p>
            <a:pPr algn="r"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</a:rPr>
              <a:t> воспитатель высшей категории </a:t>
            </a:r>
          </a:p>
          <a:p>
            <a:pPr algn="r"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</a:rPr>
              <a:t>МБДОУ №80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5557882"/>
            <a:ext cx="3075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Ростов-на-Дону, 2021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1267" name="Picture 3" descr="C:\Users\Светлана\Desktop\Надя, 2019\экотуризм\depositphotos_3451859-stock-illustration-mother-nature-and-childr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433404" cy="2420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1844824"/>
            <a:ext cx="2448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Мы - Юные экологи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981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Цели и задачи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000108"/>
            <a:ext cx="8258204" cy="5429288"/>
          </a:xfrm>
        </p:spPr>
        <p:txBody>
          <a:bodyPr>
            <a:noAutofit/>
          </a:bodyPr>
          <a:lstStyle/>
          <a:p>
            <a:r>
              <a:rPr lang="ru-RU" sz="1700" b="1" dirty="0">
                <a:solidFill>
                  <a:srgbClr val="002060"/>
                </a:solidFill>
              </a:rPr>
              <a:t>Цель: </a:t>
            </a:r>
            <a:r>
              <a:rPr lang="ru-RU" sz="1700" dirty="0" smtClean="0">
                <a:solidFill>
                  <a:srgbClr val="002060"/>
                </a:solidFill>
              </a:rPr>
              <a:t>Формирование  </a:t>
            </a:r>
            <a:r>
              <a:rPr lang="ru-RU" sz="1700" dirty="0">
                <a:solidFill>
                  <a:srgbClr val="002060"/>
                </a:solidFill>
              </a:rPr>
              <a:t>экологической </a:t>
            </a:r>
            <a:r>
              <a:rPr lang="ru-RU" sz="1700" dirty="0" smtClean="0">
                <a:solidFill>
                  <a:srgbClr val="002060"/>
                </a:solidFill>
              </a:rPr>
              <a:t>культуры и духовно-нравственное воспитание детей дошкольного </a:t>
            </a:r>
            <a:r>
              <a:rPr lang="ru-RU" sz="1700" dirty="0">
                <a:solidFill>
                  <a:srgbClr val="002060"/>
                </a:solidFill>
              </a:rPr>
              <a:t>возраста. </a:t>
            </a:r>
          </a:p>
          <a:p>
            <a:r>
              <a:rPr lang="ru-RU" sz="1700" b="1" dirty="0">
                <a:solidFill>
                  <a:srgbClr val="002060"/>
                </a:solidFill>
              </a:rPr>
              <a:t>Задачи:</a:t>
            </a:r>
          </a:p>
          <a:p>
            <a:pPr lvl="0"/>
            <a:r>
              <a:rPr lang="ru-RU" sz="1700" dirty="0">
                <a:solidFill>
                  <a:srgbClr val="002060"/>
                </a:solidFill>
              </a:rPr>
              <a:t>Сформировать представления об экологической культуре.</a:t>
            </a:r>
          </a:p>
          <a:p>
            <a:pPr lvl="0"/>
            <a:r>
              <a:rPr lang="ru-RU" sz="1700" dirty="0">
                <a:solidFill>
                  <a:srgbClr val="002060"/>
                </a:solidFill>
              </a:rPr>
              <a:t>Развивать интерес к познанию окружающего мира природы Донского края. </a:t>
            </a:r>
          </a:p>
          <a:p>
            <a:pPr lvl="0"/>
            <a:r>
              <a:rPr lang="ru-RU" sz="1700" dirty="0">
                <a:solidFill>
                  <a:srgbClr val="002060"/>
                </a:solidFill>
              </a:rPr>
              <a:t>Развивать социальные способности и навыки поведения в окружающем пространстве.</a:t>
            </a:r>
          </a:p>
          <a:p>
            <a:pPr lvl="0"/>
            <a:r>
              <a:rPr lang="ru-RU" sz="1700" dirty="0">
                <a:solidFill>
                  <a:srgbClr val="002060"/>
                </a:solidFill>
              </a:rPr>
              <a:t>Создать экологическое воспитательное пространство для решения задач физического, художественного, эмоционального развития детей и формирования у них экологической </a:t>
            </a:r>
            <a:r>
              <a:rPr lang="ru-RU" sz="1700" dirty="0" smtClean="0">
                <a:solidFill>
                  <a:srgbClr val="002060"/>
                </a:solidFill>
              </a:rPr>
              <a:t>компетентности и духовно-нравственных основ личности.</a:t>
            </a:r>
            <a:endParaRPr lang="ru-RU" sz="1700" dirty="0">
              <a:solidFill>
                <a:srgbClr val="002060"/>
              </a:solidFill>
            </a:endParaRPr>
          </a:p>
          <a:p>
            <a:pPr lvl="0"/>
            <a:r>
              <a:rPr lang="ru-RU" sz="1700" dirty="0">
                <a:solidFill>
                  <a:srgbClr val="002060"/>
                </a:solidFill>
              </a:rPr>
              <a:t>Показать разнообразие флоры и фауны донского края</a:t>
            </a:r>
            <a:r>
              <a:rPr lang="ru-RU" sz="1700" dirty="0" smtClean="0">
                <a:solidFill>
                  <a:srgbClr val="002060"/>
                </a:solidFill>
              </a:rPr>
              <a:t>.</a:t>
            </a:r>
          </a:p>
          <a:p>
            <a:pPr lvl="0"/>
            <a:r>
              <a:rPr lang="ru-RU" sz="1700" dirty="0" smtClean="0">
                <a:solidFill>
                  <a:srgbClr val="002060"/>
                </a:solidFill>
              </a:rPr>
              <a:t>Научить детей проращивать семена цветов для озеленения участка детского сада и ухаживать за зелеными насаждениями.</a:t>
            </a:r>
            <a:endParaRPr lang="ru-RU" sz="1700" dirty="0">
              <a:solidFill>
                <a:srgbClr val="002060"/>
              </a:solidFill>
            </a:endParaRPr>
          </a:p>
          <a:p>
            <a:r>
              <a:rPr lang="ru-RU" sz="1700" dirty="0">
                <a:solidFill>
                  <a:srgbClr val="002060"/>
                </a:solidFill>
              </a:rPr>
              <a:t>Развивать </a:t>
            </a:r>
            <a:r>
              <a:rPr lang="ru-RU" sz="1700" dirty="0" smtClean="0">
                <a:solidFill>
                  <a:srgbClr val="002060"/>
                </a:solidFill>
              </a:rPr>
              <a:t>трудолюбие  в процессе ухода за растениями.</a:t>
            </a:r>
            <a:endParaRPr lang="ru-RU" sz="1700" dirty="0">
              <a:solidFill>
                <a:srgbClr val="002060"/>
              </a:solidFill>
            </a:endParaRPr>
          </a:p>
          <a:p>
            <a:r>
              <a:rPr lang="ru-RU" sz="1700" dirty="0">
                <a:solidFill>
                  <a:srgbClr val="002060"/>
                </a:solidFill>
              </a:rPr>
              <a:t>Воспитывать бережное отношение к природе </a:t>
            </a:r>
            <a:r>
              <a:rPr lang="ru-RU" sz="1700" dirty="0" smtClean="0">
                <a:solidFill>
                  <a:srgbClr val="002060"/>
                </a:solidFill>
              </a:rPr>
              <a:t>к  </a:t>
            </a:r>
            <a:r>
              <a:rPr lang="ru-RU" sz="1700" dirty="0">
                <a:solidFill>
                  <a:srgbClr val="002060"/>
                </a:solidFill>
              </a:rPr>
              <a:t>братьям нашим меньшим.</a:t>
            </a:r>
          </a:p>
          <a:p>
            <a:r>
              <a:rPr lang="ru-RU" sz="1700" dirty="0">
                <a:solidFill>
                  <a:srgbClr val="002060"/>
                </a:solidFill>
              </a:rPr>
              <a:t>Тренировать зрительную память и наблюдательность.</a:t>
            </a:r>
          </a:p>
          <a:p>
            <a:r>
              <a:rPr lang="ru-RU" sz="1700" dirty="0">
                <a:solidFill>
                  <a:srgbClr val="002060"/>
                </a:solidFill>
              </a:rPr>
              <a:t>Активизировать и пополнять словарь; формировать интонационную выразительность речи; </a:t>
            </a:r>
            <a:r>
              <a:rPr lang="ru-RU" sz="1700" dirty="0" smtClean="0">
                <a:solidFill>
                  <a:srgbClr val="002060"/>
                </a:solidFill>
              </a:rPr>
              <a:t>вырабатывать </a:t>
            </a:r>
            <a:r>
              <a:rPr lang="ru-RU" sz="1700" dirty="0">
                <a:solidFill>
                  <a:srgbClr val="002060"/>
                </a:solidFill>
              </a:rPr>
              <a:t>умение </a:t>
            </a:r>
            <a:r>
              <a:rPr lang="ru-RU" sz="1700" dirty="0" smtClean="0">
                <a:solidFill>
                  <a:srgbClr val="002060"/>
                </a:solidFill>
              </a:rPr>
              <a:t>слушать</a:t>
            </a:r>
            <a:r>
              <a:rPr lang="ru-RU" sz="1700" dirty="0" smtClean="0">
                <a:solidFill>
                  <a:srgbClr val="002060"/>
                </a:solidFill>
              </a:rPr>
              <a:t>,</a:t>
            </a:r>
            <a:r>
              <a:rPr lang="ru-RU" sz="1700" dirty="0" smtClean="0">
                <a:solidFill>
                  <a:srgbClr val="002060"/>
                </a:solidFill>
              </a:rPr>
              <a:t> понимать и работать в команде.</a:t>
            </a:r>
            <a:endParaRPr lang="ru-RU" sz="1700" dirty="0">
              <a:solidFill>
                <a:srgbClr val="002060"/>
              </a:solidFill>
            </a:endParaRPr>
          </a:p>
          <a:p>
            <a:endParaRPr lang="ru-RU" sz="1700" dirty="0"/>
          </a:p>
        </p:txBody>
      </p:sp>
    </p:spTree>
    <p:extLst>
      <p:ext uri="{BB962C8B-B14F-4D97-AF65-F5344CB8AC3E}">
        <p14:creationId xmlns="" xmlns:p14="http://schemas.microsoft.com/office/powerpoint/2010/main" val="154800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Пояснительная записка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Экологическая культура, как известно, это социально необходимое нравственное качество личности, включающее знания человека о природе, взаимосвязях общества и окружающей среды, способах сохранения и оказания ей помощи. Составной частью этого понятия являются нравственные и эстетические чувства, достойное поведение человека в окружающей среде, желание сохранить природу. Поэтому очень важно разбудить в детях интерес к живой природе, воспитывать любовь к ней, научить беречь окружающий мир.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 данной презентации мы обобщаем опыт нашей работы по формированию экологической культуры и духовно-нравственному воспитанию </a:t>
            </a:r>
            <a:r>
              <a:rPr lang="ru-RU" dirty="0" smtClean="0">
                <a:solidFill>
                  <a:srgbClr val="002060"/>
                </a:solidFill>
              </a:rPr>
              <a:t>дошкольников.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Ход занятия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14356"/>
            <a:ext cx="8572560" cy="541180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Дорогие дети! </a:t>
            </a:r>
          </a:p>
          <a:p>
            <a:pPr indent="34290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Сегодня мы поговорим с вами о природе и экологии. Это занятие мне помогут провести члены клуба </a:t>
            </a:r>
            <a:r>
              <a:rPr lang="ru-RU" sz="1800" dirty="0" err="1" smtClean="0">
                <a:solidFill>
                  <a:srgbClr val="002060"/>
                </a:solidFill>
              </a:rPr>
              <a:t>эколят</a:t>
            </a:r>
            <a:r>
              <a:rPr lang="ru-RU" sz="1800" dirty="0" smtClean="0">
                <a:solidFill>
                  <a:srgbClr val="002060"/>
                </a:solidFill>
              </a:rPr>
              <a:t> - дошколят «Росточек». Они расскажут вам  о своем клубе и его интересных делах.</a:t>
            </a:r>
          </a:p>
          <a:p>
            <a:pPr indent="34290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Я вам напомню, почему мы с вами решили создать клуб </a:t>
            </a:r>
            <a:r>
              <a:rPr lang="ru-RU" sz="1800" dirty="0" err="1" smtClean="0">
                <a:solidFill>
                  <a:srgbClr val="002060"/>
                </a:solidFill>
              </a:rPr>
              <a:t>эколят</a:t>
            </a:r>
            <a:r>
              <a:rPr lang="ru-RU" sz="1800" dirty="0" smtClean="0">
                <a:solidFill>
                  <a:srgbClr val="002060"/>
                </a:solidFill>
              </a:rPr>
              <a:t> -дошколят «Росточек». В детском саду вы получаете много информации  об экологии, людях, которые этим занимаются, где можно получить профессию эколога, и где работают экологи, зачем нужна эта профессия. Мы с вами узнали, что наша  планета Земля в опасности, т.к. реки высыхают, леса горят, их вырубают; реки, моря и океаны загрязнены  пластиком, отходами, гибнут  рыбы и звери. Землю нужно срочно спасать!  Спасение природы в наших руках!</a:t>
            </a:r>
          </a:p>
          <a:p>
            <a:pPr indent="34290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Люди стали создавать общественные экологические  организации и движения.  Помните их названия: Гринпис, Всемирный Фонд Дикой Природы (WWF), Зеленые и др.  Вот и у нас в детском саду действует  </a:t>
            </a:r>
            <a:r>
              <a:rPr lang="ru-RU" sz="1800" dirty="0" err="1" smtClean="0">
                <a:solidFill>
                  <a:srgbClr val="002060"/>
                </a:solidFill>
              </a:rPr>
              <a:t>экоклуб</a:t>
            </a:r>
            <a:r>
              <a:rPr lang="ru-RU" sz="1800" dirty="0" smtClean="0">
                <a:solidFill>
                  <a:srgbClr val="002060"/>
                </a:solidFill>
              </a:rPr>
              <a:t>  </a:t>
            </a:r>
            <a:r>
              <a:rPr lang="ru-RU" sz="1800" dirty="0" err="1" smtClean="0">
                <a:solidFill>
                  <a:srgbClr val="002060"/>
                </a:solidFill>
              </a:rPr>
              <a:t>эколят</a:t>
            </a:r>
            <a:r>
              <a:rPr lang="ru-RU" sz="1800" dirty="0" smtClean="0">
                <a:solidFill>
                  <a:srgbClr val="002060"/>
                </a:solidFill>
              </a:rPr>
              <a:t> – дошколят «Росточек</a:t>
            </a:r>
            <a:r>
              <a:rPr lang="ru-RU" sz="1800" dirty="0" smtClean="0">
                <a:solidFill>
                  <a:srgbClr val="002060"/>
                </a:solidFill>
              </a:rPr>
              <a:t>».</a:t>
            </a:r>
          </a:p>
          <a:p>
            <a:pPr lvl="0" indent="34290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В прошлом году мы с вами посетили городской парк и познакомились с его устройством и </a:t>
            </a:r>
            <a:r>
              <a:rPr lang="ru-RU" sz="1800" dirty="0" smtClean="0">
                <a:solidFill>
                  <a:srgbClr val="002060"/>
                </a:solidFill>
              </a:rPr>
              <a:t>историей, </a:t>
            </a:r>
            <a:r>
              <a:rPr lang="ru-RU" sz="1800" dirty="0" smtClean="0">
                <a:solidFill>
                  <a:srgbClr val="002060"/>
                </a:solidFill>
              </a:rPr>
              <a:t>посмотрели презентации о профессии эколога, о лучших парках мира и обсудили презентации о донском крае, его экологическом возрождении. </a:t>
            </a:r>
          </a:p>
          <a:p>
            <a:pPr indent="342900">
              <a:buNone/>
            </a:pPr>
            <a:endParaRPr lang="ru-RU" sz="20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4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Ход занятия (продолжение)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501122" cy="6000792"/>
          </a:xfrm>
        </p:spPr>
        <p:txBody>
          <a:bodyPr>
            <a:noAutofit/>
          </a:bodyPr>
          <a:lstStyle/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Помните</a:t>
            </a:r>
            <a:r>
              <a:rPr lang="ru-RU" sz="1600" dirty="0" smtClean="0">
                <a:solidFill>
                  <a:srgbClr val="002060"/>
                </a:solidFill>
              </a:rPr>
              <a:t>, какие экологические акции мы с вами провели в городском парке? Правильно. Это -  экологические акции: «Повесим кормушки» и «Покормим птиц». А в каких еще акциях вы участвовали? </a:t>
            </a:r>
          </a:p>
          <a:p>
            <a:pPr lvl="0"/>
            <a:r>
              <a:rPr lang="ru-RU" sz="1600" b="1" dirty="0" smtClean="0">
                <a:solidFill>
                  <a:srgbClr val="002060"/>
                </a:solidFill>
              </a:rPr>
              <a:t>Ответы детей:</a:t>
            </a:r>
            <a:r>
              <a:rPr lang="ru-RU" sz="1600" dirty="0" smtClean="0">
                <a:solidFill>
                  <a:srgbClr val="002060"/>
                </a:solidFill>
              </a:rPr>
              <a:t> День Земли; создавали плакаты на экологические темы совместно с родителями;  провели конкурс рисунков на тему: «Как прекрасен этот мир, посмотри!».</a:t>
            </a:r>
          </a:p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Я вам  напомню, что  вся наша группа принимала участие еще в двух проектах: проект «Парк будущего» и представила на конкурс свой групповой проект  «Парка будущего</a:t>
            </a:r>
            <a:r>
              <a:rPr lang="ru-RU" sz="1600" b="1" dirty="0" smtClean="0">
                <a:solidFill>
                  <a:srgbClr val="002060"/>
                </a:solidFill>
              </a:rPr>
              <a:t>» </a:t>
            </a:r>
            <a:r>
              <a:rPr lang="ru-RU" sz="1600" dirty="0" smtClean="0">
                <a:solidFill>
                  <a:srgbClr val="002060"/>
                </a:solidFill>
              </a:rPr>
              <a:t>и проект «</a:t>
            </a:r>
            <a:r>
              <a:rPr lang="ru-RU" sz="1600" dirty="0" err="1" smtClean="0">
                <a:solidFill>
                  <a:srgbClr val="002060"/>
                </a:solidFill>
              </a:rPr>
              <a:t>Эколята-дошколята</a:t>
            </a:r>
            <a:r>
              <a:rPr lang="ru-RU" sz="1600" dirty="0" smtClean="0">
                <a:solidFill>
                  <a:srgbClr val="002060"/>
                </a:solidFill>
              </a:rPr>
              <a:t>». </a:t>
            </a:r>
          </a:p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Когда мы создали  </a:t>
            </a:r>
            <a:r>
              <a:rPr lang="ru-RU" sz="1600" dirty="0" err="1" smtClean="0">
                <a:solidFill>
                  <a:srgbClr val="002060"/>
                </a:solidFill>
              </a:rPr>
              <a:t>экоклуб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эколят-дошколят</a:t>
            </a:r>
            <a:r>
              <a:rPr lang="ru-RU" sz="1600" dirty="0" smtClean="0">
                <a:solidFill>
                  <a:srgbClr val="002060"/>
                </a:solidFill>
              </a:rPr>
              <a:t> «Росточек», мы придумали свой флаг, эмблему, девиз, клятву, </a:t>
            </a:r>
            <a:r>
              <a:rPr lang="ru-RU" sz="1600" dirty="0" err="1" smtClean="0">
                <a:solidFill>
                  <a:srgbClr val="002060"/>
                </a:solidFill>
              </a:rPr>
              <a:t>речёвку</a:t>
            </a:r>
            <a:r>
              <a:rPr lang="ru-RU" sz="1600" dirty="0" smtClean="0">
                <a:solidFill>
                  <a:srgbClr val="002060"/>
                </a:solidFill>
              </a:rPr>
              <a:t>.</a:t>
            </a:r>
          </a:p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Дети, а что еще мы с вами делали на заседаниях нашего клуба?  ( ответы детей). Правильно, мы с вами создали опытно-экспериментальную </a:t>
            </a:r>
            <a:r>
              <a:rPr lang="ru-RU" sz="1600" dirty="0" err="1" smtClean="0">
                <a:solidFill>
                  <a:srgbClr val="002060"/>
                </a:solidFill>
              </a:rPr>
              <a:t>экоплощадку</a:t>
            </a:r>
            <a:r>
              <a:rPr lang="ru-RU" sz="1600" dirty="0" smtClean="0">
                <a:solidFill>
                  <a:srgbClr val="002060"/>
                </a:solidFill>
              </a:rPr>
              <a:t> и проводили эксперименты </a:t>
            </a:r>
            <a:r>
              <a:rPr lang="ru-RU" sz="1600" dirty="0" smtClean="0">
                <a:solidFill>
                  <a:srgbClr val="002060"/>
                </a:solidFill>
              </a:rPr>
              <a:t>по проращиванию </a:t>
            </a:r>
            <a:r>
              <a:rPr lang="ru-RU" sz="1600" dirty="0" smtClean="0">
                <a:solidFill>
                  <a:srgbClr val="002060"/>
                </a:solidFill>
              </a:rPr>
              <a:t>семян различных цветов и растений на подоконнике в группе, </a:t>
            </a:r>
            <a:r>
              <a:rPr lang="ru-RU" sz="1600" dirty="0" smtClean="0">
                <a:solidFill>
                  <a:srgbClr val="002060"/>
                </a:solidFill>
              </a:rPr>
              <a:t>а весной высадили </a:t>
            </a:r>
            <a:r>
              <a:rPr lang="ru-RU" sz="1600" dirty="0" smtClean="0">
                <a:solidFill>
                  <a:srgbClr val="002060"/>
                </a:solidFill>
              </a:rPr>
              <a:t>их в нашу клумбу во дворе детского сада и все лето ухаживали за цветами и растениями. </a:t>
            </a:r>
          </a:p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Вам еще не много лет, но вы уже понимаете важность работы по сохранению нашей планеты. Вы любите свой город, боретесь за его чистоту, знакомы с раздельным сбором мусора, заботитесь о птицах в зимнее время. Вы -  настоящие экологи! Вы - молодцы, </a:t>
            </a:r>
            <a:r>
              <a:rPr lang="ru-RU" sz="1600" dirty="0" smtClean="0">
                <a:solidFill>
                  <a:srgbClr val="002060"/>
                </a:solidFill>
              </a:rPr>
              <a:t>преданные </a:t>
            </a:r>
            <a:r>
              <a:rPr lang="ru-RU" sz="1600" dirty="0" smtClean="0">
                <a:solidFill>
                  <a:srgbClr val="002060"/>
                </a:solidFill>
              </a:rPr>
              <a:t>защитники природы! </a:t>
            </a:r>
            <a:r>
              <a:rPr lang="ru-RU" sz="1600" dirty="0" smtClean="0">
                <a:solidFill>
                  <a:srgbClr val="002060"/>
                </a:solidFill>
              </a:rPr>
              <a:t>Вы знаете, что и друг к  другу нужно относиться с пониманием, уважением, помогать своим товарищам , то есть жить в гармонии и с природой, и самим 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собой.</a:t>
            </a:r>
            <a:endParaRPr lang="ru-RU" sz="16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(Члены клуба продолжили рассказ о своем  клубе </a:t>
            </a:r>
            <a:r>
              <a:rPr lang="ru-RU" sz="1600" dirty="0" err="1" smtClean="0">
                <a:solidFill>
                  <a:srgbClr val="002060"/>
                </a:solidFill>
              </a:rPr>
              <a:t>эколят-дошколят</a:t>
            </a:r>
            <a:r>
              <a:rPr lang="ru-RU" sz="1600" dirty="0" smtClean="0">
                <a:solidFill>
                  <a:srgbClr val="002060"/>
                </a:solidFill>
              </a:rPr>
              <a:t> «Росточек»)</a:t>
            </a:r>
          </a:p>
          <a:p>
            <a:pPr lvl="0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Это члены нашего клуба </a:t>
            </a:r>
            <a:r>
              <a:rPr lang="ru-RU" b="1" dirty="0" err="1" smtClean="0">
                <a:solidFill>
                  <a:srgbClr val="002060"/>
                </a:solidFill>
              </a:rPr>
              <a:t>эколят</a:t>
            </a:r>
            <a:r>
              <a:rPr lang="ru-RU" b="1" dirty="0" smtClean="0">
                <a:solidFill>
                  <a:srgbClr val="002060"/>
                </a:solidFill>
              </a:rPr>
              <a:t> – дошколят «Росточек»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Светлана\Desktop\Надя, 2020\Новый Рыбаков\IMG_20200715_1636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4200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Так мы решили оформить стенд нашего клуба  </a:t>
            </a:r>
            <a:r>
              <a:rPr lang="ru-RU" sz="3600" b="1" dirty="0" err="1" smtClean="0">
                <a:solidFill>
                  <a:srgbClr val="002060"/>
                </a:solidFill>
              </a:rPr>
              <a:t>эколят</a:t>
            </a:r>
            <a:r>
              <a:rPr lang="ru-RU" sz="3600" b="1" dirty="0" smtClean="0">
                <a:solidFill>
                  <a:srgbClr val="002060"/>
                </a:solidFill>
              </a:rPr>
              <a:t> - дошколят «Росточек»</a:t>
            </a:r>
            <a:endParaRPr lang="ru-RU" sz="3600" dirty="0"/>
          </a:p>
        </p:txBody>
      </p:sp>
      <p:pic>
        <p:nvPicPr>
          <p:cNvPr id="3074" name="Picture 2" descr="C:\Users\Светлана\Desktop\1.Стенд 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600200"/>
            <a:ext cx="5214974" cy="4686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Символика  и добрые дела клуба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285860"/>
            <a:ext cx="3643306" cy="2661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6190"/>
            <a:ext cx="3071802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 descr="C:\Users\Светлана\Desktop\Клуб юных  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85860"/>
            <a:ext cx="2928926" cy="2500330"/>
          </a:xfrm>
          <a:prstGeom prst="rect">
            <a:avLst/>
          </a:prstGeom>
          <a:noFill/>
        </p:spPr>
      </p:pic>
      <p:pic>
        <p:nvPicPr>
          <p:cNvPr id="15" name="Picture 2" descr="C:\Users\Светлана\Desktop\Надя 2021\Надя, 2019\экокартинки\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3929066"/>
            <a:ext cx="3000396" cy="2928934"/>
          </a:xfrm>
          <a:prstGeom prst="rect">
            <a:avLst/>
          </a:prstGeom>
          <a:noFill/>
        </p:spPr>
      </p:pic>
      <p:pic>
        <p:nvPicPr>
          <p:cNvPr id="11" name="Picture 2" descr="C:\Users\Светлана\Desktop\речевка.jpg 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3" y="3857628"/>
            <a:ext cx="3214677" cy="3000372"/>
          </a:xfrm>
          <a:prstGeom prst="rect">
            <a:avLst/>
          </a:prstGeom>
          <a:noFill/>
        </p:spPr>
      </p:pic>
      <p:pic>
        <p:nvPicPr>
          <p:cNvPr id="12" name="Picture 2" descr="C:\Users\Светлана\Desktop\Росточек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1285860"/>
            <a:ext cx="2868724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Плакаты  для акций детского клуба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err="1" smtClean="0">
                <a:solidFill>
                  <a:srgbClr val="002060"/>
                </a:solidFill>
              </a:rPr>
              <a:t>эколята</a:t>
            </a:r>
            <a:r>
              <a:rPr lang="ru-RU" b="1" dirty="0" smtClean="0">
                <a:solidFill>
                  <a:srgbClr val="002060"/>
                </a:solidFill>
              </a:rPr>
              <a:t> – дошколята «Росточек»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3" descr="C:\Users\Светлана\Desktop\Аношкина Н.П. Экоурок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286807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274638"/>
            <a:ext cx="4968552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Так мы изучаем природу Донского края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Светлана\Desktop\Надя, 2019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8" y="1372376"/>
            <a:ext cx="2808312" cy="23029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951" y="1628800"/>
            <a:ext cx="3214574" cy="241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6" y="4166205"/>
            <a:ext cx="3384376" cy="2538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03848" cy="26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1" y="3265775"/>
            <a:ext cx="2960216" cy="2220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2" y="4375792"/>
            <a:ext cx="2825447" cy="232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6147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91272" cy="10841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Светлана\Desktop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098" y="4733764"/>
            <a:ext cx="2777781" cy="21066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ветлана\Desktop\Аношкина Н.П. Путешествуем по Донскому Краю (без фона)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4714884"/>
            <a:ext cx="2797355" cy="21431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Светлана\Desktop\Аношкина Н.П. Путешествуем по Донскому Краю (без фона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101"/>
            <a:ext cx="4248472" cy="3087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Светлана\Desktop\Аношкина Н.П. Путешествуем по Донскому Краю (без фона)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0" y="3758694"/>
            <a:ext cx="3146648" cy="23599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Светлана\Desktop\Аношкина Н.П. Путешествуем по Донскому Краю (без фона)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0"/>
            <a:ext cx="3312368" cy="2600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Светлана\Desktop\Аношкина Н.П. Путешествуем по Донскому Краю (без фона)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48880"/>
            <a:ext cx="3460932" cy="23848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7054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Чему нас научила экскурсия в городской парк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Светлана\Desktop\Мира проект\IMG-20191202-WA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40" y="1428736"/>
            <a:ext cx="2901973" cy="38692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Светлана\Desktop\Мира проект\IMG-20191202-WA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857487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426" y="1500174"/>
            <a:ext cx="2893574" cy="3566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3286124"/>
            <a:ext cx="31432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Мы увидели как работники парка подготовили растения к зиме: одни - прикопали землей, другие, наиболее теплолюбивые, перенесли в зимнюю оранжерею.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6512" y="5143512"/>
            <a:ext cx="2857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Мы развесили кормушки для птиц  и покормили их.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288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929718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Наша исследовательская работа: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«Как прорастить семена цветов для озеленения участка детского сада»</a:t>
            </a:r>
            <a:endParaRPr lang="ru-RU" sz="3200" dirty="0"/>
          </a:p>
        </p:txBody>
      </p:sp>
      <p:pic>
        <p:nvPicPr>
          <p:cNvPr id="1026" name="Picture 2" descr="C:\Users\Светлана\Desktop\р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7286676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Смотрим на итоги  нашей работы по проращиванию семян и клубней цветов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Светлана\Desktop\Надя 2021\Надя, 2019\Конкурс Экодетство\фотографии на конкурс\Итог работы на экспер. площадке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19" y="1600200"/>
            <a:ext cx="7237761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4816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Фоторепортаж </a:t>
            </a:r>
            <a:r>
              <a:rPr lang="ru-RU" b="1" dirty="0" err="1" smtClean="0">
                <a:solidFill>
                  <a:srgbClr val="002060"/>
                </a:solidFill>
              </a:rPr>
              <a:t>заседаниий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клуба </a:t>
            </a:r>
            <a:r>
              <a:rPr lang="ru-RU" b="1" dirty="0" err="1" smtClean="0">
                <a:solidFill>
                  <a:srgbClr val="002060"/>
                </a:solidFill>
              </a:rPr>
              <a:t>эколят</a:t>
            </a:r>
            <a:r>
              <a:rPr lang="ru-RU" b="1" dirty="0" smtClean="0">
                <a:solidFill>
                  <a:srgbClr val="002060"/>
                </a:solidFill>
              </a:rPr>
              <a:t> – дошколят «Росточек»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1" name="Picture 3" descr="C:\Users\Светлана\Desktop\Надя 2021\Надя, 2019\Конкурс Экодетство\фотографии на конкурс\Заседание клуба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03" y="1600200"/>
            <a:ext cx="7758793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3172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Так мы ухаживаем за нашими растениями в летнее время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194" name="Picture 2" descr="C:\Users\Светлана\Desktop\Мира проект\IMG_20200715_164301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" y="1268760"/>
            <a:ext cx="3945475" cy="2894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Светлана\Desktop\Мира проект\IMG_20200715_1643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268760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Светлана\Desktop\Мира проект\IMG_20200715_164350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149081"/>
            <a:ext cx="3744416" cy="2708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43570" y="4429132"/>
            <a:ext cx="35004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Мы изучили весь процесс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выращивания растений, начиная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с высаживания маленького семечка или клубня растения в грунт, правил полива маленьких росточков, до ухаживания уже за  взрослыми растениями и цветами.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" y="4357694"/>
            <a:ext cx="1714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Мы наслаждаемся результатами нашего кропотливого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труда.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906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3988" y="274638"/>
            <a:ext cx="4222811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Участие во всероссийском уроке «</a:t>
            </a:r>
            <a:r>
              <a:rPr lang="ru-RU" sz="2800" b="1" dirty="0" err="1" smtClean="0">
                <a:solidFill>
                  <a:srgbClr val="002060"/>
                </a:solidFill>
              </a:rPr>
              <a:t>Эколята</a:t>
            </a:r>
            <a:r>
              <a:rPr lang="ru-RU" sz="2800" b="1" dirty="0" smtClean="0">
                <a:solidFill>
                  <a:srgbClr val="002060"/>
                </a:solidFill>
              </a:rPr>
              <a:t>- молодые защитники природы»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9218" name="Picture 2" descr="C:\Users\Светлана\Desktop\Мира проект\IMG-20201123-WA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6248" cy="31432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Светлана\Desktop\Мира проект\IMG-20201123-WA0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785926"/>
            <a:ext cx="3364586" cy="24388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Светлана\Desktop\Мира проект\IMG-20201123-WA00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0372"/>
            <a:ext cx="3264707" cy="22888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Светлана\Desktop\Мира проект\IMG-20201123-WA00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4328295"/>
            <a:ext cx="2928958" cy="2392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Светлана\Desktop\Мира проект\IMG-20201123-WA001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5" y="4357694"/>
            <a:ext cx="3357555" cy="2500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214346" y="5214950"/>
            <a:ext cx="3429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Мы  общаемся с дошкольниками всей России, т.к. регулярно принимаем участие во Всероссийских акциях и конкурсах.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48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01122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Участие в Открытой (городской) научно -  практической конференции «</a:t>
            </a:r>
            <a:r>
              <a:rPr lang="ru-RU" sz="3200" b="1" dirty="0" err="1" smtClean="0">
                <a:solidFill>
                  <a:srgbClr val="002060"/>
                </a:solidFill>
              </a:rPr>
              <a:t>ЭКОЛОГиЯ</a:t>
            </a:r>
            <a:r>
              <a:rPr lang="ru-RU" sz="3200" b="1" dirty="0" smtClean="0">
                <a:solidFill>
                  <a:srgbClr val="002060"/>
                </a:solidFill>
              </a:rPr>
              <a:t> – Весна 2021»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5429288" cy="4525963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Ребята, а вы знаете, что два наших воспитанника - </a:t>
            </a:r>
            <a:r>
              <a:rPr lang="ru-RU" sz="2400" dirty="0" err="1" smtClean="0">
                <a:solidFill>
                  <a:srgbClr val="002060"/>
                </a:solidFill>
              </a:rPr>
              <a:t>Бороховская</a:t>
            </a:r>
            <a:r>
              <a:rPr lang="ru-RU" sz="2400" dirty="0" smtClean="0">
                <a:solidFill>
                  <a:srgbClr val="002060"/>
                </a:solidFill>
              </a:rPr>
              <a:t> Мирра и Мельников Артём принимали участие в Открытой (городской) научно -  практической конференции «</a:t>
            </a:r>
            <a:r>
              <a:rPr lang="ru-RU" sz="2400" dirty="0" err="1" smtClean="0">
                <a:solidFill>
                  <a:srgbClr val="002060"/>
                </a:solidFill>
              </a:rPr>
              <a:t>ЭКОЛОГиЯ</a:t>
            </a:r>
            <a:r>
              <a:rPr lang="ru-RU" sz="2400" dirty="0" smtClean="0">
                <a:solidFill>
                  <a:srgbClr val="002060"/>
                </a:solidFill>
              </a:rPr>
              <a:t> – Весна 2021». Они провели исследовательская работу на тему: «Этапы выращивания цветов и декоративных растений для озеленения участка детского сада» и заняли 2-е место по результатам конкурсных работ конференции.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Мы очень гордимся их успехами.</a:t>
            </a:r>
            <a:endParaRPr lang="ru-RU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3429000"/>
            <a:ext cx="201110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 descr="C:\Users\Светлана\Desktop\2021-11-16_20-49-3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357297"/>
            <a:ext cx="1500198" cy="1928827"/>
          </a:xfrm>
          <a:prstGeom prst="rect">
            <a:avLst/>
          </a:prstGeom>
          <a:noFill/>
        </p:spPr>
      </p:pic>
      <p:pic>
        <p:nvPicPr>
          <p:cNvPr id="4102" name="Picture 6" descr="C:\Users\Светлана\Desktop\2021-11-16_20-44-2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1350162"/>
            <a:ext cx="1571636" cy="1944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Заключение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Дети, наше занятие завершилось. Вы меня убедили в том, что все вы любите природу и бережно ее охраняете, знаете как себя вести в парке, лесу, на отдыхе за городом. Вы познакомились с работой клуба </a:t>
            </a:r>
            <a:r>
              <a:rPr lang="ru-RU" sz="2400" dirty="0" err="1" smtClean="0">
                <a:solidFill>
                  <a:srgbClr val="002060"/>
                </a:solidFill>
              </a:rPr>
              <a:t>эколят</a:t>
            </a:r>
            <a:r>
              <a:rPr lang="ru-RU" sz="2400" dirty="0" smtClean="0">
                <a:solidFill>
                  <a:srgbClr val="002060"/>
                </a:solidFill>
              </a:rPr>
              <a:t>- дошколят «Росточек» и его полезными делами, увидели, как нужно работать в команде и помогать друг другу, чтобы достичь хороших результатов.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Надеюсь, что вам было интересно и вы сможете рассказать о нашем клубе дома, родителям и друзьям. Вы всегда будете помнить о том, как важно сохранить нашу планету здоровой, чистой, зеленой, а жизнь на Земле радостной в гармонии с природой и друг другом.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Мы вместе с членами </a:t>
            </a:r>
            <a:r>
              <a:rPr lang="ru-RU" sz="2400" dirty="0" err="1" smtClean="0">
                <a:solidFill>
                  <a:srgbClr val="002060"/>
                </a:solidFill>
              </a:rPr>
              <a:t>экоклуба</a:t>
            </a:r>
            <a:r>
              <a:rPr lang="ru-RU" sz="2400" dirty="0" smtClean="0">
                <a:solidFill>
                  <a:srgbClr val="002060"/>
                </a:solidFill>
              </a:rPr>
              <a:t> «Росточек» приглашаем вас стать членами нашего клуба и принимать активное участие в его работе.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Нас ждут большие дела!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Светлана\Desktop\Надя, 2019\экокартинки\Клуб юных  дошколят- эколят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0"/>
            <a:ext cx="1800200" cy="16482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СПАСИБО ЗА ВНИМАНИЕ!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57298"/>
            <a:ext cx="8319298" cy="531206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Любим </a:t>
            </a:r>
            <a:r>
              <a:rPr lang="ru-RU" dirty="0">
                <a:solidFill>
                  <a:srgbClr val="002060"/>
                </a:solidFill>
              </a:rPr>
              <a:t>мы столицу Дона , город </a:t>
            </a:r>
            <a:r>
              <a:rPr lang="ru-RU" dirty="0" smtClean="0">
                <a:solidFill>
                  <a:srgbClr val="002060"/>
                </a:solidFill>
              </a:rPr>
              <a:t>праздничный, </a:t>
            </a:r>
            <a:r>
              <a:rPr lang="ru-RU" dirty="0">
                <a:solidFill>
                  <a:srgbClr val="002060"/>
                </a:solidFill>
              </a:rPr>
              <a:t>зеленый.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По Ростову мы  идем, песни звонкие поем.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И любуемся  природой мы в любое время года!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Мы </a:t>
            </a:r>
            <a:r>
              <a:rPr lang="ru-RU" dirty="0">
                <a:solidFill>
                  <a:srgbClr val="002060"/>
                </a:solidFill>
              </a:rPr>
              <a:t>с вниманием следим  и помочь людям хотим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Любоваться всем подряд, что дает нам  город – сад,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Чистым воздухом дышать и законы соблюдать , экологии  живой.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Нам несет она покой 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Жизни нашей сохранение  и к природе уважение,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И  ответственность  за все: за  тепло , за восхищение , за простое наслаждение  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Всем вокруг , что окружает и природу сохраняет</a:t>
            </a:r>
            <a:r>
              <a:rPr lang="ru-RU" dirty="0" smtClean="0">
                <a:solidFill>
                  <a:srgbClr val="002060"/>
                </a:solidFill>
              </a:rPr>
              <a:t>…</a:t>
            </a: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( Это стихотворение  мы  использовали при организации экопраздника в детском саду)</a:t>
            </a: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Users\Светлана\Desktop\Надя, 2019\экокартинки\Клуб юных  дошколят- эколят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0200" cy="16482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7795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Ресурсы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err="1" smtClean="0">
                <a:solidFill>
                  <a:srgbClr val="002060"/>
                </a:solidFill>
              </a:rPr>
              <a:t>Аношкина</a:t>
            </a:r>
            <a:r>
              <a:rPr lang="ru-RU" sz="7200" dirty="0" smtClean="0">
                <a:solidFill>
                  <a:srgbClr val="002060"/>
                </a:solidFill>
              </a:rPr>
              <a:t> Н.П. Формирование и развитие экологической культуры дошкольников в условиях детского сада. 14.02.2019 г. </a:t>
            </a:r>
            <a:r>
              <a:rPr lang="en-US" sz="7200" u="sng" dirty="0" smtClean="0">
                <a:solidFill>
                  <a:srgbClr val="002060"/>
                </a:solidFill>
                <a:hlinkClick r:id="rId2"/>
              </a:rPr>
              <a:t>http</a:t>
            </a:r>
            <a:r>
              <a:rPr lang="ru-RU" sz="7200" u="sng" dirty="0" smtClean="0">
                <a:solidFill>
                  <a:srgbClr val="002060"/>
                </a:solidFill>
                <a:hlinkClick r:id="rId2"/>
              </a:rPr>
              <a:t>://</a:t>
            </a:r>
            <a:r>
              <a:rPr lang="en-US" sz="7200" u="sng" dirty="0" err="1" smtClean="0">
                <a:solidFill>
                  <a:srgbClr val="002060"/>
                </a:solidFill>
                <a:hlinkClick r:id="rId2"/>
              </a:rPr>
              <a:t>pedagogcentr</a:t>
            </a:r>
            <a:r>
              <a:rPr lang="ru-RU" sz="7200" u="sng" dirty="0" smtClean="0">
                <a:solidFill>
                  <a:srgbClr val="002060"/>
                </a:solidFill>
                <a:hlinkClick r:id="rId2"/>
              </a:rPr>
              <a:t>.</a:t>
            </a:r>
            <a:r>
              <a:rPr lang="en-US" sz="7200" u="sng" dirty="0" err="1" smtClean="0">
                <a:solidFill>
                  <a:srgbClr val="002060"/>
                </a:solidFill>
                <a:hlinkClick r:id="rId2"/>
              </a:rPr>
              <a:t>ru</a:t>
            </a:r>
            <a:r>
              <a:rPr lang="ru-RU" sz="7200" u="sng" dirty="0" smtClean="0">
                <a:solidFill>
                  <a:srgbClr val="002060"/>
                </a:solidFill>
                <a:hlinkClick r:id="rId2"/>
              </a:rPr>
              <a:t>/</a:t>
            </a:r>
            <a:r>
              <a:rPr lang="en-US" sz="7200" u="sng" dirty="0" smtClean="0">
                <a:solidFill>
                  <a:srgbClr val="002060"/>
                </a:solidFill>
                <a:hlinkClick r:id="rId2"/>
              </a:rPr>
              <a:t>publication</a:t>
            </a:r>
            <a:r>
              <a:rPr lang="ru-RU" sz="7200" u="sng" dirty="0" smtClean="0">
                <a:solidFill>
                  <a:srgbClr val="002060"/>
                </a:solidFill>
                <a:hlinkClick r:id="rId2"/>
              </a:rPr>
              <a:t> /3/33/4481</a:t>
            </a:r>
            <a:endParaRPr lang="ru-RU" sz="7200" u="sng" dirty="0" smtClean="0">
              <a:solidFill>
                <a:srgbClr val="002060"/>
              </a:solidFill>
            </a:endParaRPr>
          </a:p>
          <a:p>
            <a:pPr lvl="0"/>
            <a:r>
              <a:rPr lang="ru-RU" sz="7200" dirty="0" err="1" smtClean="0">
                <a:solidFill>
                  <a:srgbClr val="002060"/>
                </a:solidFill>
              </a:rPr>
              <a:t>Аношкина</a:t>
            </a:r>
            <a:r>
              <a:rPr lang="ru-RU" sz="7200" dirty="0" smtClean="0">
                <a:solidFill>
                  <a:srgbClr val="002060"/>
                </a:solidFill>
              </a:rPr>
              <a:t> Н.П. Природа Донского края – Возрождение</a:t>
            </a:r>
            <a:br>
              <a:rPr lang="ru-RU" sz="7200" dirty="0" smtClean="0">
                <a:solidFill>
                  <a:srgbClr val="002060"/>
                </a:solidFill>
              </a:rPr>
            </a:br>
            <a:r>
              <a:rPr lang="ru-RU" sz="7200" dirty="0" smtClean="0">
                <a:solidFill>
                  <a:srgbClr val="002060"/>
                </a:solidFill>
              </a:rPr>
              <a:t>(Методическая разработка для детей старшего дошкольного возраста)</a:t>
            </a:r>
          </a:p>
          <a:p>
            <a:pPr>
              <a:buNone/>
            </a:pPr>
            <a:r>
              <a:rPr lang="ru-RU" sz="7200" dirty="0" smtClean="0">
                <a:solidFill>
                  <a:srgbClr val="002060"/>
                </a:solidFill>
              </a:rPr>
              <a:t>Сайт: «Гранд-Содружество». Ступени Мастерства. Сроки проведения конкурса: 8.08.2019-8.09.2019</a:t>
            </a:r>
          </a:p>
          <a:p>
            <a:pPr lvl="0"/>
            <a:r>
              <a:rPr lang="ru-RU" sz="7200" dirty="0" err="1" smtClean="0">
                <a:solidFill>
                  <a:srgbClr val="002060"/>
                </a:solidFill>
              </a:rPr>
              <a:t>Аношкина</a:t>
            </a:r>
            <a:r>
              <a:rPr lang="ru-RU" sz="7200" dirty="0" smtClean="0">
                <a:solidFill>
                  <a:srgbClr val="002060"/>
                </a:solidFill>
              </a:rPr>
              <a:t> Н.П. Путешествуем по Донскому Краю</a:t>
            </a:r>
            <a:br>
              <a:rPr lang="ru-RU" sz="7200" dirty="0" smtClean="0">
                <a:solidFill>
                  <a:srgbClr val="002060"/>
                </a:solidFill>
              </a:rPr>
            </a:br>
            <a:r>
              <a:rPr lang="ru-RU" sz="7200" dirty="0" smtClean="0">
                <a:solidFill>
                  <a:srgbClr val="002060"/>
                </a:solidFill>
              </a:rPr>
              <a:t>(Методическая разработка для детей дошкольного возраста)</a:t>
            </a:r>
          </a:p>
          <a:p>
            <a:pPr>
              <a:buNone/>
            </a:pPr>
            <a:r>
              <a:rPr lang="ru-RU" sz="7200" dirty="0" smtClean="0">
                <a:solidFill>
                  <a:srgbClr val="002060"/>
                </a:solidFill>
              </a:rPr>
              <a:t>Сайт: «Гранд-Содружество». Ступени Мастерства. Сроки проведения конкурса: 8.08.2019-8.09.2019</a:t>
            </a:r>
          </a:p>
          <a:p>
            <a:pPr lvl="0"/>
            <a:r>
              <a:rPr lang="ru-RU" sz="7200" dirty="0" err="1" smtClean="0">
                <a:solidFill>
                  <a:srgbClr val="002060"/>
                </a:solidFill>
              </a:rPr>
              <a:t>Аношкина</a:t>
            </a:r>
            <a:r>
              <a:rPr lang="ru-RU" sz="7200" dirty="0" smtClean="0">
                <a:solidFill>
                  <a:srgbClr val="002060"/>
                </a:solidFill>
              </a:rPr>
              <a:t> Н.П. Экологическое образование и воспитание дошкольников на примере знакомства с профессией будущего - парковый эколог (9.01.2020 г.)</a:t>
            </a:r>
          </a:p>
          <a:p>
            <a:pPr>
              <a:buNone/>
            </a:pPr>
            <a:r>
              <a:rPr lang="en-US" sz="7200" u="sng" dirty="0" smtClean="0">
                <a:solidFill>
                  <a:srgbClr val="002060"/>
                </a:solidFill>
                <a:hlinkClick r:id="rId3"/>
              </a:rPr>
              <a:t>http</a:t>
            </a:r>
            <a:r>
              <a:rPr lang="ru-RU" sz="7200" u="sng" dirty="0" smtClean="0">
                <a:solidFill>
                  <a:srgbClr val="002060"/>
                </a:solidFill>
                <a:hlinkClick r:id="rId3"/>
              </a:rPr>
              <a:t>://</a:t>
            </a:r>
            <a:r>
              <a:rPr lang="en-US" sz="7200" u="sng" dirty="0" err="1" smtClean="0">
                <a:solidFill>
                  <a:srgbClr val="002060"/>
                </a:solidFill>
                <a:hlinkClick r:id="rId3"/>
              </a:rPr>
              <a:t>pedagogcentr</a:t>
            </a:r>
            <a:r>
              <a:rPr lang="ru-RU" sz="7200" u="sng" dirty="0" smtClean="0">
                <a:solidFill>
                  <a:srgbClr val="002060"/>
                </a:solidFill>
                <a:hlinkClick r:id="rId3"/>
              </a:rPr>
              <a:t>.</a:t>
            </a:r>
            <a:r>
              <a:rPr lang="en-US" sz="7200" u="sng" dirty="0" err="1" smtClean="0">
                <a:solidFill>
                  <a:srgbClr val="002060"/>
                </a:solidFill>
                <a:hlinkClick r:id="rId3"/>
              </a:rPr>
              <a:t>ru</a:t>
            </a:r>
            <a:r>
              <a:rPr lang="ru-RU" sz="7200" u="sng" dirty="0" smtClean="0">
                <a:solidFill>
                  <a:srgbClr val="002060"/>
                </a:solidFill>
                <a:hlinkClick r:id="rId3"/>
              </a:rPr>
              <a:t>/</a:t>
            </a:r>
            <a:r>
              <a:rPr lang="en-US" sz="7200" u="sng" dirty="0" smtClean="0">
                <a:solidFill>
                  <a:srgbClr val="002060"/>
                </a:solidFill>
                <a:hlinkClick r:id="rId3"/>
              </a:rPr>
              <a:t>publication</a:t>
            </a:r>
            <a:r>
              <a:rPr lang="ru-RU" sz="7200" u="sng" dirty="0" smtClean="0">
                <a:solidFill>
                  <a:srgbClr val="002060"/>
                </a:solidFill>
                <a:hlinkClick r:id="rId3"/>
              </a:rPr>
              <a:t> /3/334/5163</a:t>
            </a:r>
            <a:endParaRPr lang="ru-RU" sz="7200" u="sng" dirty="0" smtClean="0">
              <a:solidFill>
                <a:srgbClr val="002060"/>
              </a:solidFill>
            </a:endParaRPr>
          </a:p>
          <a:p>
            <a:r>
              <a:rPr lang="ru-RU" sz="7200" dirty="0" err="1" smtClean="0">
                <a:solidFill>
                  <a:srgbClr val="002060"/>
                </a:solidFill>
              </a:rPr>
              <a:t>Аношкина</a:t>
            </a:r>
            <a:r>
              <a:rPr lang="ru-RU" sz="7200" dirty="0" smtClean="0">
                <a:solidFill>
                  <a:srgbClr val="002060"/>
                </a:solidFill>
              </a:rPr>
              <a:t> Н.П. Клуб </a:t>
            </a:r>
            <a:r>
              <a:rPr lang="ru-RU" sz="7200" dirty="0" err="1" smtClean="0">
                <a:solidFill>
                  <a:srgbClr val="002060"/>
                </a:solidFill>
              </a:rPr>
              <a:t>эколят</a:t>
            </a:r>
            <a:r>
              <a:rPr lang="ru-RU" sz="7200" dirty="0" smtClean="0">
                <a:solidFill>
                  <a:srgbClr val="002060"/>
                </a:solidFill>
              </a:rPr>
              <a:t> – дошколят  «Росточек».Презентация – Мастер – класс.  Педагогика </a:t>
            </a:r>
            <a:r>
              <a:rPr lang="en-US" sz="7200" dirty="0" smtClean="0">
                <a:solidFill>
                  <a:srgbClr val="002060"/>
                </a:solidFill>
              </a:rPr>
              <a:t>XXI </a:t>
            </a:r>
            <a:r>
              <a:rPr lang="ru-RU" sz="7200" dirty="0" smtClean="0">
                <a:solidFill>
                  <a:srgbClr val="002060"/>
                </a:solidFill>
              </a:rPr>
              <a:t> век. № диплома 44458. 28.04.2020 г. </a:t>
            </a:r>
            <a:r>
              <a:rPr lang="en-US" sz="7200" u="sng" dirty="0" smtClean="0">
                <a:solidFill>
                  <a:srgbClr val="002060"/>
                </a:solidFill>
                <a:hlinkClick r:id="rId2"/>
              </a:rPr>
              <a:t>http</a:t>
            </a:r>
            <a:r>
              <a:rPr lang="ru-RU" sz="7200" u="sng" dirty="0" smtClean="0">
                <a:solidFill>
                  <a:srgbClr val="002060"/>
                </a:solidFill>
                <a:hlinkClick r:id="rId2"/>
              </a:rPr>
              <a:t>://</a:t>
            </a:r>
            <a:r>
              <a:rPr lang="en-US" sz="7200" u="sng" dirty="0" err="1" smtClean="0">
                <a:solidFill>
                  <a:srgbClr val="002060"/>
                </a:solidFill>
                <a:hlinkClick r:id="rId2"/>
              </a:rPr>
              <a:t>pedagogcentr</a:t>
            </a:r>
            <a:r>
              <a:rPr lang="ru-RU" sz="7200" u="sng" dirty="0" smtClean="0">
                <a:solidFill>
                  <a:srgbClr val="002060"/>
                </a:solidFill>
                <a:hlinkClick r:id="rId2"/>
              </a:rPr>
              <a:t>.</a:t>
            </a:r>
            <a:r>
              <a:rPr lang="en-US" sz="7200" u="sng" dirty="0" err="1" smtClean="0">
                <a:solidFill>
                  <a:srgbClr val="002060"/>
                </a:solidFill>
                <a:hlinkClick r:id="rId2"/>
              </a:rPr>
              <a:t>ru</a:t>
            </a:r>
            <a:endParaRPr lang="ru-RU" sz="7200" dirty="0" smtClean="0">
              <a:solidFill>
                <a:srgbClr val="002060"/>
              </a:solidFill>
            </a:endParaRPr>
          </a:p>
          <a:p>
            <a:r>
              <a:rPr lang="ru-RU" sz="7200" dirty="0" smtClean="0">
                <a:solidFill>
                  <a:srgbClr val="002060"/>
                </a:solidFill>
              </a:rPr>
              <a:t>Природа донского края. Научно-популярные статьи и очерки. Издание второе, доработанное и исправленное. Ростов, Кн. изд-во, 1978. 208 с. с ил.</a:t>
            </a:r>
          </a:p>
          <a:p>
            <a:pPr>
              <a:buNone/>
            </a:pPr>
            <a:endParaRPr lang="ru-RU" sz="72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7200" dirty="0" smtClean="0">
                <a:solidFill>
                  <a:srgbClr val="002060"/>
                </a:solidFill>
              </a:rPr>
              <a:t> 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1215</Words>
  <Application>Microsoft Office PowerPoint</Application>
  <PresentationFormat>Экран (4:3)</PresentationFormat>
  <Paragraphs>93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 Живая природа глазами дошкольника (Обобщение опыта работы) Презентация </vt:lpstr>
      <vt:lpstr>Цели и задачи</vt:lpstr>
      <vt:lpstr>Пояснительная записка</vt:lpstr>
      <vt:lpstr>Ход занятия</vt:lpstr>
      <vt:lpstr>Ход занятия (продолжение)</vt:lpstr>
      <vt:lpstr>Это члены нашего клуба эколят – дошколят «Росточек»</vt:lpstr>
      <vt:lpstr>Так мы решили оформить стенд нашего клуба  эколят - дошколят «Росточек»</vt:lpstr>
      <vt:lpstr>Символика  и добрые дела клуба</vt:lpstr>
      <vt:lpstr>Плакаты  для акций детского клуба  эколята – дошколята «Росточек»</vt:lpstr>
      <vt:lpstr>Так мы изучаем природу Донского края</vt:lpstr>
      <vt:lpstr>Слайд 11</vt:lpstr>
      <vt:lpstr>Чему нас научила экскурсия в городской парк</vt:lpstr>
      <vt:lpstr>Наша исследовательская работа: «Как прорастить семена цветов для озеленения участка детского сада»</vt:lpstr>
      <vt:lpstr>Смотрим на итоги  нашей работы по проращиванию семян и клубней цветов</vt:lpstr>
      <vt:lpstr>Фоторепортаж заседаниий клуба эколят – дошколят «Росточек»</vt:lpstr>
      <vt:lpstr>Так мы ухаживаем за нашими растениями в летнее время</vt:lpstr>
      <vt:lpstr>Участие во всероссийском уроке «Эколята- молодые защитники природы»</vt:lpstr>
      <vt:lpstr>Участие в Открытой (городской) научно -  практической конференции «ЭКОЛОГиЯ – Весна 2021»</vt:lpstr>
      <vt:lpstr>Заключение</vt:lpstr>
      <vt:lpstr>СПАСИБО ЗА ВНИМАНИЕ!</vt:lpstr>
      <vt:lpstr>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ЭКОЛОГиЯ – ВЕСНА 21 Я-ЮНЫЙ ЭКОЛОГ</dc:title>
  <dc:creator>Светлана</dc:creator>
  <cp:lastModifiedBy>Светлана</cp:lastModifiedBy>
  <cp:revision>118</cp:revision>
  <dcterms:created xsi:type="dcterms:W3CDTF">2021-01-21T07:48:39Z</dcterms:created>
  <dcterms:modified xsi:type="dcterms:W3CDTF">2021-11-23T09:08:06Z</dcterms:modified>
</cp:coreProperties>
</file>