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71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B00F9B-108D-4CFF-83FF-690D8374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088FAD-989C-46E4-9493-BD212A8C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B53C56-AB6D-4F41-AA77-E5029D53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D4AEDA-A6DD-4BD1-A2BF-206C502C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2D3D5-FAD5-4777-AE1D-45AEC993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8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CC1211-A7A9-4382-BB47-CB4344E0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403F3F-CD29-4669-B3FC-610FA0B56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315498-725A-4C75-AD39-873E51B1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1C55FB-6578-4862-A99D-96AEB516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0A8C99-0E59-45FC-AB9A-F63E38DC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388572-2FAE-453C-A095-914ED80F0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8C8EF5-6F97-420B-9924-5BB259FB9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49ECC3-EDC9-414B-8BE7-26BC395D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8590E2-068D-4825-B334-722C358D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DD7A1E-F091-440D-AE87-B611D3C7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9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38EE61-3814-4416-AA1E-A6CDA20C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C49F51-11CD-47C2-90E7-D91FFF3A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12E351-F2AE-4B9B-8B2D-C488BD2D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4E298E-1F92-4DC4-8B7E-E01EA891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0BF706-7EDB-49FA-A3D7-E39632AE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360E3-6511-40EA-9ACE-394A7690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07FAF5-CA59-48C9-A479-280D6338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965C63-3B65-4687-99AA-7BA54F30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152BAD-DE59-4AA6-8CC7-A881C197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BB32F0-4B72-4545-A63E-9861CDF3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B822D-26CF-41E8-8391-F1F2C271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E71898-3BE3-4E3A-BCD6-18E8626BD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FB9080-1E9D-427D-ADD3-3CCC0663D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E9ED55-6742-4DB5-AAAC-75EE6FD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6F2219-D76C-4B1F-9539-681505D3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492AF2-CA20-44D0-80C9-AB1A2AC0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6D798-4BE4-494D-AAFA-7956338B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090000-477E-4666-9E33-1A7B4A7D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268D3F-A7D6-4670-9460-03CE15FE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EC5CBDF-4BAC-4CE1-8B02-F33D28F91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B27DAE2-D06D-4D43-8D21-9EBB7BB2A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8EBC3AF-4D32-400C-BF9C-84E96C6D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1200F03-06EA-4936-BD86-E24FEF2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F390DC-88B5-4AC9-A7F8-7B7EF613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6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5458BB-63FA-4F81-8DD0-0CEB939A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DB7FA4-E249-402F-9E4B-04520277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7939B52-0577-483A-97DF-54E3C02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D6DCB95-A122-4607-BAC4-56CE8CFC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9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C37713E-2343-42B3-89CC-0CA1CEB2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1AAF6DF-09C7-4692-B285-CDDC3B49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F924DD7-6BE3-478D-B8AB-7B799384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2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83403-E155-48E3-AFE5-6FA63B64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9EB3CA-C101-46F6-9A8E-E125FEA0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9EFD0-B651-4558-8F14-25E88807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D35B10-2708-460F-98E7-3A4A0242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85E7A6-92FB-4291-958F-67434ED8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1C955-E60C-4156-A7F7-65D05661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5AB3C0-7CD2-4870-ABB8-91F7EDC5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39EC54-D463-44D1-8502-DA6AD88E5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03B19E-1FB7-4894-B2B4-FA10C40DC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48FF01-7613-41D3-9C3C-B722BF7D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E8F21A-7435-4B8A-8517-AB76B5B9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F525EE-2E6E-48C8-8175-106F27EE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2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548414-1034-4CE1-81E2-41FA4FC1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DC840E-5A29-4949-92DB-D20BB76C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C8996A-FD37-4D75-BE5A-1A4BC282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E042-9072-4CDE-A8F0-418DD62AF4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2A636-DC9A-4C73-B367-DC95F077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04DA37-31A0-4FAD-A541-4B12A4F3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979B-A20D-4E03-948E-D7C9A8FA4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F6032-2421-40CD-9A9D-E05EC8AC0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497" y="3808602"/>
            <a:ext cx="9144000" cy="12583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33569E-82AD-4004-B04A-22437C3E9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5" t="9541" r="23211" b="23334"/>
          <a:stretch/>
        </p:blipFill>
        <p:spPr>
          <a:xfrm>
            <a:off x="0" y="-109056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996AFD-14E7-4432-9E41-D7428E30B42E}"/>
              </a:ext>
            </a:extLst>
          </p:cNvPr>
          <p:cNvSpPr txBox="1"/>
          <p:nvPr/>
        </p:nvSpPr>
        <p:spPr>
          <a:xfrm>
            <a:off x="68510" y="561116"/>
            <a:ext cx="11601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«Воспитательные возможности робототехнического комплекса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</a:rPr>
              <a:t>Мататалаб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 для дошкольников»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BA6E32-BD2A-48D7-84AA-C0C3A7158671}"/>
              </a:ext>
            </a:extLst>
          </p:cNvPr>
          <p:cNvSpPr txBox="1"/>
          <p:nvPr/>
        </p:nvSpPr>
        <p:spPr>
          <a:xfrm>
            <a:off x="1099044" y="175953"/>
            <a:ext cx="994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Муниципальное бюджетное дошкольное образовательное учреждение детский сад №8 «Сказка»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7F1915-7C82-49CC-8E9D-4B7485B170A4}"/>
              </a:ext>
            </a:extLst>
          </p:cNvPr>
          <p:cNvSpPr txBox="1"/>
          <p:nvPr/>
        </p:nvSpPr>
        <p:spPr>
          <a:xfrm>
            <a:off x="2518096" y="4892285"/>
            <a:ext cx="9597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Подготовила 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Лосева Екатерина </a:t>
            </a:r>
            <a:r>
              <a:rPr lang="ru-RU" b="1" dirty="0" smtClean="0">
                <a:solidFill>
                  <a:srgbClr val="002060"/>
                </a:solidFill>
              </a:rPr>
              <a:t>Александровна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г.Сергач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2022г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87E600-C75D-434E-B37B-29C5D7E3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0ECA930-E0FA-4E88-B1ED-77DC5633D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17" t="12797" r="20901" b="16448"/>
          <a:stretch/>
        </p:blipFill>
        <p:spPr>
          <a:xfrm>
            <a:off x="0" y="-20769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A658C1-7D01-474B-B2B9-435254408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2" t="18838" r="24174" b="16453"/>
          <a:stretch/>
        </p:blipFill>
        <p:spPr>
          <a:xfrm>
            <a:off x="398032" y="2658908"/>
            <a:ext cx="2424370" cy="15213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FC6634-80C9-4ABB-95B8-18BDBA4E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642" y="2638539"/>
            <a:ext cx="2324484" cy="15213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BEF93C5-BF0F-4641-9B6A-80C452A65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788" y="2658909"/>
            <a:ext cx="2424370" cy="15213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4114805-0C1D-42D9-AF4B-32945A52AB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0" t="6473" r="5636" b="11063"/>
          <a:stretch/>
        </p:blipFill>
        <p:spPr>
          <a:xfrm>
            <a:off x="7580898" y="4605531"/>
            <a:ext cx="3056341" cy="1802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A9DACF-D9C4-405E-B4B4-1EAF8F45DB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60"/>
          <a:stretch/>
        </p:blipFill>
        <p:spPr>
          <a:xfrm>
            <a:off x="8883923" y="2633998"/>
            <a:ext cx="2888312" cy="15213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210165-135C-4FBC-BB7A-C087EAC105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43" t="2989" r="5435" b="7331"/>
          <a:stretch/>
        </p:blipFill>
        <p:spPr>
          <a:xfrm>
            <a:off x="1268764" y="4605531"/>
            <a:ext cx="3008314" cy="1691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AE7964-859F-404A-8C82-0D8D3A7126E7}"/>
              </a:ext>
            </a:extLst>
          </p:cNvPr>
          <p:cNvSpPr txBox="1"/>
          <p:nvPr/>
        </p:nvSpPr>
        <p:spPr>
          <a:xfrm>
            <a:off x="0" y="6214552"/>
            <a:ext cx="499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Поздравление с 8 Марта!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Дети подготовительной группы.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F7CEDA-B75B-43F7-B2B7-65662434A7B6}"/>
              </a:ext>
            </a:extLst>
          </p:cNvPr>
          <p:cNvSpPr txBox="1"/>
          <p:nvPr/>
        </p:nvSpPr>
        <p:spPr>
          <a:xfrm>
            <a:off x="7684316" y="6332245"/>
            <a:ext cx="468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Поздравление с 23 февраля!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Дети подготовительной группы.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4D6CD0-57D8-4390-AC67-0819F99CE567}"/>
              </a:ext>
            </a:extLst>
          </p:cNvPr>
          <p:cNvSpPr txBox="1"/>
          <p:nvPr/>
        </p:nvSpPr>
        <p:spPr>
          <a:xfrm>
            <a:off x="356104" y="4139558"/>
            <a:ext cx="260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Схема для рисования цифры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380BD64-F9A2-4479-94DC-94CB405BB7FD}"/>
              </a:ext>
            </a:extLst>
          </p:cNvPr>
          <p:cNvSpPr txBox="1"/>
          <p:nvPr/>
        </p:nvSpPr>
        <p:spPr>
          <a:xfrm>
            <a:off x="3203102" y="4165928"/>
            <a:ext cx="240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Схема для рисования звезды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94D7FB-247B-46F8-8E68-9048F22DF23D}"/>
              </a:ext>
            </a:extLst>
          </p:cNvPr>
          <p:cNvSpPr txBox="1"/>
          <p:nvPr/>
        </p:nvSpPr>
        <p:spPr>
          <a:xfrm>
            <a:off x="6058043" y="4149434"/>
            <a:ext cx="2459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Схема для рисования домика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1F6A87-2301-4E2B-BAC8-0760ED954B4F}"/>
              </a:ext>
            </a:extLst>
          </p:cNvPr>
          <p:cNvSpPr txBox="1"/>
          <p:nvPr/>
        </p:nvSpPr>
        <p:spPr>
          <a:xfrm>
            <a:off x="9056182" y="4139558"/>
            <a:ext cx="266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Схема для рисования клевера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987E54-A455-4DE0-9AA1-7BF9AE1ABAB9}"/>
              </a:ext>
            </a:extLst>
          </p:cNvPr>
          <p:cNvSpPr txBox="1"/>
          <p:nvPr/>
        </p:nvSpPr>
        <p:spPr>
          <a:xfrm>
            <a:off x="302156" y="-20769"/>
            <a:ext cx="11486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Воспитательные возможности дополнительного набора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MATATALAB ANIMATION ADD-ON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занятиях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 робототехнике и творческих проектах</a:t>
            </a:r>
          </a:p>
          <a:p>
            <a:r>
              <a:rPr lang="ru-RU" sz="1400" dirty="0"/>
              <a:t>    С помощью дополнительного набора </a:t>
            </a:r>
            <a:r>
              <a:rPr lang="en-US" sz="1400" dirty="0"/>
              <a:t>ANIMATION</a:t>
            </a:r>
            <a:r>
              <a:rPr lang="ru-RU" sz="1400" dirty="0"/>
              <a:t>, ребята учатся рисовать окружности разных диаметров и двигаться по различным уникальным траекториям с желаемой скоростью, изменять цвет глаз робота </a:t>
            </a:r>
            <a:r>
              <a:rPr lang="ru-RU" sz="1400" dirty="0" err="1"/>
              <a:t>MatataBot</a:t>
            </a:r>
            <a:r>
              <a:rPr lang="ru-RU" sz="1400" dirty="0"/>
              <a:t>, это помогает детям в создании собственных историй, для того, чтобы играть и обучаться было еще веселее и интереснее.</a:t>
            </a:r>
          </a:p>
          <a:p>
            <a:r>
              <a:rPr lang="ru-RU" sz="1400" dirty="0"/>
              <a:t>    На занятиях дети не просто рисуют, но и создают плакаты на разные значимые праздники, такие как 23 февраля и 8 марта. В ходе занятия, ребята проявляют инициативу и самостоятельность, активно взаимодействуют между собой, договариваться, а также учатся совместному техническому конструированию и программированию, развивают воображение. Воспитательными возможностями дополнительного набора MATATALAB ANIMATION ADD-ON является: когнитивное мышление; воспитание целеустремленности, усидчивости, чувство взаимопомощи, возможности творческой самореализации личности, воспитание культуры общения ребенка, выражающуюся в общительности, этикет вежливости; воспитание навыков организации своей работы; формируются основы патриотизма; воспитывается любовь к родному краю.</a:t>
            </a:r>
            <a:endParaRPr lang="en-US" sz="1400" dirty="0"/>
          </a:p>
          <a:p>
            <a:r>
              <a:rPr lang="ru-RU" sz="14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9D0D758-A0C5-4F1F-B6DC-5C6573013F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172" b="78943" l="24922" r="785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468" y="4149434"/>
            <a:ext cx="2862841" cy="28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2D085-BEB6-404E-B0D2-5D6A306C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62AB04C-1490-45DA-B10A-721908D07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50" t="13182" r="21227" b="15677"/>
          <a:stretch/>
        </p:blipFill>
        <p:spPr>
          <a:xfrm>
            <a:off x="-4892" y="0"/>
            <a:ext cx="12196892" cy="6865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33D6D8-26F1-4060-A8C1-A9A383E5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659" y="2284783"/>
            <a:ext cx="2836496" cy="21224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4C3C62-3C76-4C0E-BE00-00EC81B8F2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4" t="18421" b="15747"/>
          <a:stretch/>
        </p:blipFill>
        <p:spPr>
          <a:xfrm>
            <a:off x="8517304" y="5023398"/>
            <a:ext cx="3298910" cy="146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CF6673-C061-4FAE-A210-A319CB0A3B28}"/>
              </a:ext>
            </a:extLst>
          </p:cNvPr>
          <p:cNvSpPr txBox="1"/>
          <p:nvPr/>
        </p:nvSpPr>
        <p:spPr>
          <a:xfrm>
            <a:off x="385894" y="567549"/>
            <a:ext cx="115428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С помощью этого набора дети изучают ноты, создают из них любимые песни и мелодии. Так же устраивают соревнования, кто быстрее и правильнее запрограммирует ту или иную мелодию. Дети развивают музыкальный слух, учатся нотной грамоте в игровой форме, экспериментируют со звуками. </a:t>
            </a:r>
          </a:p>
          <a:p>
            <a:r>
              <a:rPr lang="ru-RU" sz="1400" dirty="0"/>
              <a:t>  В процессе занятий у ребят развивается слуховая и зрительная память, самостоятельность и любознательность, формируются познавательные интересы и познавательные действия в продуктивной творческой деятельности. Воспитательными возможностями </a:t>
            </a:r>
            <a:r>
              <a:rPr lang="en-US" sz="1400" dirty="0"/>
              <a:t>MATATALAB MUSICIAN ADD-ON</a:t>
            </a:r>
            <a:r>
              <a:rPr lang="ru-RU" sz="1400" dirty="0"/>
              <a:t> является творческое восприятие и развитие личности в целом, воспитание целеустремленности, усидчивости, чувство взаимопомощи ,возможность творческой самореализации, проявлению самостоятельности, инициативы, выражения индивидуальности.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54F9B7-C4E7-4645-B354-9B7FE32D54B7}"/>
              </a:ext>
            </a:extLst>
          </p:cNvPr>
          <p:cNvSpPr txBox="1"/>
          <p:nvPr/>
        </p:nvSpPr>
        <p:spPr>
          <a:xfrm>
            <a:off x="838200" y="145963"/>
            <a:ext cx="1059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Воспитательные возможности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MATATALAB MUSICIAN ADD-ON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в образовательной 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1B21E-7A32-4272-80F6-E99CF9857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63" y="4201960"/>
            <a:ext cx="2712955" cy="2731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1710" b="16587"/>
          <a:stretch/>
        </p:blipFill>
        <p:spPr>
          <a:xfrm>
            <a:off x="510025" y="2325572"/>
            <a:ext cx="2912294" cy="2010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492" y="4689664"/>
            <a:ext cx="2400180" cy="1857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 b="21932"/>
          <a:stretch/>
        </p:blipFill>
        <p:spPr>
          <a:xfrm>
            <a:off x="5627186" y="4600753"/>
            <a:ext cx="2306826" cy="19002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52" y="2338226"/>
            <a:ext cx="1578954" cy="21141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23460" b="39913"/>
          <a:stretch/>
        </p:blipFill>
        <p:spPr>
          <a:xfrm>
            <a:off x="5872895" y="2259334"/>
            <a:ext cx="2150919" cy="1963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033" y="4310335"/>
            <a:ext cx="2742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Тема: « Составь мелодию по карточке»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5256" y="4151173"/>
            <a:ext cx="263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Использование блоков с мелодиями 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в проекте «Полет в космос»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1440" y="4378174"/>
            <a:ext cx="2742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Тема: « Составь мелодию по карточке»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3764" y="6463293"/>
            <a:ext cx="263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Использование блоков с мелодиями 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в проекте «Полет в космос»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8987" y="6492671"/>
            <a:ext cx="2742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Тема: « Составь мелодию по карточке»</a:t>
            </a:r>
          </a:p>
        </p:txBody>
      </p:sp>
    </p:spTree>
    <p:extLst>
      <p:ext uri="{BB962C8B-B14F-4D97-AF65-F5344CB8AC3E}">
        <p14:creationId xmlns:p14="http://schemas.microsoft.com/office/powerpoint/2010/main" val="53801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3DD892-DBB5-40BA-8E28-80519BDB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E8E9330-B5C6-4A26-A785-9FE04B87B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32" t="13428" r="20762" b="15478"/>
          <a:stretch/>
        </p:blipFill>
        <p:spPr>
          <a:xfrm>
            <a:off x="-31409" y="-5835"/>
            <a:ext cx="122059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9B99B0-F501-44ED-8258-28B283E861D5}"/>
              </a:ext>
            </a:extLst>
          </p:cNvPr>
          <p:cNvSpPr txBox="1"/>
          <p:nvPr/>
        </p:nvSpPr>
        <p:spPr>
          <a:xfrm>
            <a:off x="93775" y="135127"/>
            <a:ext cx="12004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Воспитательные возможности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Matatalab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Lite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Matatalab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Map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 занятиях по робототехнике</a:t>
            </a:r>
          </a:p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/>
              <a:t>    Ребята сами создают сюжеты и получают удовольствие от приключений, связанных с программированием! С помощью открывающихся магнитных ячеек помещают тематические карточки, которые соединяются между собой. Это позволяет придумывать бесконечное количество историй и тем для занятий, создавая собственные карточки с изображениями, а также выстраивать трехмерные объекты. Тем самым у ребят развивается умение постановки технических задач, умение ставить цель и находить пути достижения цели, развивается мелкая моторика, формируются навыки коммуникативных компетенций: работа в коллективе, в команде, малой группе, развивается пространственная ориентация, развивается речь, зрительная память, логическое мышление. Воспитательными возможностями данных наборов является :развитие межличностных отношений дошкольников, уважение к интересам друг друга, формирование желания участвовать в совместных проектах, соревнованиях; воспитание духовно-нравственных ценностей; формирование позитивных установок к техническому творчеству, воспитание гармонично-развитой и социально ответственной личности, воспитание гармоничного вхождения воспитанников в социальный мир и налаживания взаимоотношений с окружающими их людьми.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A550AF-4FD2-4E6B-AFC6-13B71346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960" y="2672527"/>
            <a:ext cx="2198075" cy="2207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B8A1E9-0ED4-40E8-A082-0B0D7876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715" y="4470962"/>
            <a:ext cx="2261893" cy="2157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03634C-E46E-4652-94ED-A2667D1A80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52" b="55463" l="45729" r="66042"/>
                    </a14:imgEffect>
                  </a14:imgLayer>
                </a14:imgProps>
              </a:ext>
            </a:extLst>
          </a:blip>
          <a:srcRect l="45069" t="24652" r="32981" b="43751"/>
          <a:stretch/>
        </p:blipFill>
        <p:spPr>
          <a:xfrm>
            <a:off x="924791" y="4568332"/>
            <a:ext cx="2820504" cy="22838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A65E7E8-119F-4AD2-81B8-39E895745A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130" b="48241" l="29375" r="51875">
                        <a14:foregroundMark x1="35260" y1="25000" x2="31458" y2="35370"/>
                        <a14:foregroundMark x1="31458" y1="35370" x2="31406" y2="35370"/>
                        <a14:foregroundMark x1="35260" y1="24815" x2="49271" y2="24907"/>
                        <a14:foregroundMark x1="49635" y1="32500" x2="49635" y2="35278"/>
                        <a14:foregroundMark x1="38750" y1="27315" x2="40781" y2="26852"/>
                        <a14:foregroundMark x1="38229" y1="30370" x2="41406" y2="30463"/>
                        <a14:foregroundMark x1="43698" y1="27778" x2="45000" y2="28148"/>
                        <a14:foregroundMark x1="35885" y1="26019" x2="38073" y2="26019"/>
                        <a14:foregroundMark x1="43177" y1="34167" x2="44115" y2="34074"/>
                        <a14:foregroundMark x1="44010" y1="32963" x2="44427" y2="32963"/>
                        <a14:foregroundMark x1="37865" y1="38889" x2="40469" y2="39630"/>
                        <a14:foregroundMark x1="37604" y1="40556" x2="41146" y2="36481"/>
                        <a14:foregroundMark x1="36406" y1="39630" x2="38698" y2="38426"/>
                        <a14:foregroundMark x1="34063" y1="33796" x2="34688" y2="33611"/>
                        <a14:foregroundMark x1="44844" y1="38148" x2="46771" y2="37870"/>
                        <a14:foregroundMark x1="47813" y1="39074" x2="49271" y2="37685"/>
                      </a14:backgroundRemoval>
                    </a14:imgEffect>
                  </a14:imgLayer>
                </a14:imgProps>
              </a:ext>
            </a:extLst>
          </a:blip>
          <a:srcRect l="29656" t="23486" r="49579" b="52777"/>
          <a:stretch/>
        </p:blipFill>
        <p:spPr>
          <a:xfrm>
            <a:off x="8260705" y="5256641"/>
            <a:ext cx="2804078" cy="19029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6778D2-ECA4-4A8A-9209-5F1330F776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2" y="2672527"/>
            <a:ext cx="2265051" cy="2354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405DD1-BF59-4A3C-AD5E-DD52C9364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8159" y="2672527"/>
            <a:ext cx="2699711" cy="1635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634487-FA0C-4FD0-A36C-770C153BF6A3}"/>
              </a:ext>
            </a:extLst>
          </p:cNvPr>
          <p:cNvSpPr txBox="1"/>
          <p:nvPr/>
        </p:nvSpPr>
        <p:spPr>
          <a:xfrm>
            <a:off x="831128" y="5042406"/>
            <a:ext cx="277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Тема: «Поиграем в футбол»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8EAA7E-8B33-41B0-923D-3755423EB780}"/>
              </a:ext>
            </a:extLst>
          </p:cNvPr>
          <p:cNvSpPr txBox="1"/>
          <p:nvPr/>
        </p:nvSpPr>
        <p:spPr>
          <a:xfrm>
            <a:off x="8598960" y="4853676"/>
            <a:ext cx="2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Тема: «Поиграем в футбол»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144A4A-7181-464B-BAE9-5704FDDC6D9E}"/>
              </a:ext>
            </a:extLst>
          </p:cNvPr>
          <p:cNvSpPr txBox="1"/>
          <p:nvPr/>
        </p:nvSpPr>
        <p:spPr>
          <a:xfrm>
            <a:off x="4650017" y="6544388"/>
            <a:ext cx="270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Тема: « Холодное и горячее»</a:t>
            </a:r>
          </a:p>
        </p:txBody>
      </p:sp>
    </p:spTree>
    <p:extLst>
      <p:ext uri="{BB962C8B-B14F-4D97-AF65-F5344CB8AC3E}">
        <p14:creationId xmlns:p14="http://schemas.microsoft.com/office/powerpoint/2010/main" val="57496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07FE6-4605-469A-9044-D315944D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7BEE548-6532-4DAC-85ED-F8F6BF812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35" t="13182" r="20574" b="15677"/>
          <a:stretch/>
        </p:blipFill>
        <p:spPr>
          <a:xfrm>
            <a:off x="0" y="0"/>
            <a:ext cx="122672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3B5D96-57FE-4F7D-A0BB-59FF7FEBC600}"/>
              </a:ext>
            </a:extLst>
          </p:cNvPr>
          <p:cNvSpPr txBox="1"/>
          <p:nvPr/>
        </p:nvSpPr>
        <p:spPr>
          <a:xfrm>
            <a:off x="918370" y="370482"/>
            <a:ext cx="103471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</a:t>
            </a:r>
            <a:r>
              <a:rPr lang="ru-RU" sz="1400" dirty="0"/>
              <a:t>С помощью набора </a:t>
            </a:r>
            <a:r>
              <a:rPr lang="ru-RU" sz="1400" dirty="0" err="1"/>
              <a:t>Мататалаб</a:t>
            </a:r>
            <a:r>
              <a:rPr lang="ru-RU" sz="1400" dirty="0"/>
              <a:t> можно проиграть сюжет сказки и познакомить детей с героями, а можно создать свою историю. Формируется связная речь, развиваются зрительное и слуховое восприятие, творческое воображение. В командную башню можно посадить входящего в набор человечка или любую другую фигурку, которую может ребенок сделать своими руками, и это также повышает интерес детей к обучению с </a:t>
            </a:r>
            <a:r>
              <a:rPr lang="ru-RU" sz="1400" dirty="0" err="1"/>
              <a:t>Mататалаб</a:t>
            </a:r>
            <a:r>
              <a:rPr lang="ru-RU" sz="1400" dirty="0"/>
              <a:t>.</a:t>
            </a:r>
          </a:p>
          <a:p>
            <a:r>
              <a:rPr lang="ru-RU" sz="1400" dirty="0"/>
              <a:t>      В ходе создания образов для робота </a:t>
            </a:r>
            <a:r>
              <a:rPr lang="ru-RU" sz="1400" dirty="0" err="1"/>
              <a:t>Мататабота</a:t>
            </a:r>
            <a:r>
              <a:rPr lang="ru-RU" sz="1400" dirty="0"/>
              <a:t> у детей воспитывается чувство ответственности; чувство патриотизма; самостоятельное взаимодействие и сотрудничество с взрослыми и сверстниками; развиваются познавательные сферы ребёнка; развиваются способности на практике применять полученные знания, умения, навыки; развивается воображение и творческая активность; обогащается активность словаря.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90C27FD-B46A-4F95-928B-C28C2726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31" t="10204" r="3642" b="9817"/>
          <a:stretch/>
        </p:blipFill>
        <p:spPr>
          <a:xfrm>
            <a:off x="7944373" y="4418741"/>
            <a:ext cx="1973763" cy="18954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AB364B2-3DE7-4FE6-99F2-72ADD83295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60" t="5607" r="15862" b="22344"/>
          <a:stretch/>
        </p:blipFill>
        <p:spPr>
          <a:xfrm>
            <a:off x="1499622" y="4468171"/>
            <a:ext cx="2075680" cy="18276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5C1E664-AC6E-4D71-AD94-ED11A431A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01" t="19552" r="37947" b="35922"/>
          <a:stretch/>
        </p:blipFill>
        <p:spPr>
          <a:xfrm>
            <a:off x="9246465" y="2188421"/>
            <a:ext cx="2159466" cy="17087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52116A2-219D-4534-BE39-375D539313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0" y="2272111"/>
            <a:ext cx="2197128" cy="16478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6969CAD-ADB7-4DB2-AD58-E7AA0AA8BF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20528"/>
          <a:stretch/>
        </p:blipFill>
        <p:spPr>
          <a:xfrm rot="5400000">
            <a:off x="4036058" y="2157763"/>
            <a:ext cx="1747972" cy="18765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9F301CA-8DAB-48E2-829D-3378805739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>
          <a:xfrm rot="5400000">
            <a:off x="6675507" y="2055019"/>
            <a:ext cx="1901523" cy="1897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814D09-7967-4F11-BD1F-03634D71C29B}"/>
              </a:ext>
            </a:extLst>
          </p:cNvPr>
          <p:cNvSpPr txBox="1"/>
          <p:nvPr/>
        </p:nvSpPr>
        <p:spPr>
          <a:xfrm>
            <a:off x="3311758" y="3880356"/>
            <a:ext cx="31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Костюм полицейского </a:t>
            </a:r>
            <a:r>
              <a:rPr lang="ru-RU" sz="1200" dirty="0" err="1">
                <a:solidFill>
                  <a:srgbClr val="0070C0"/>
                </a:solidFill>
              </a:rPr>
              <a:t>робоциклолета</a:t>
            </a:r>
            <a:endParaRPr lang="ru-RU" sz="1200" dirty="0">
              <a:solidFill>
                <a:srgbClr val="0070C0"/>
              </a:solidFill>
            </a:endParaRP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с использованием </a:t>
            </a:r>
            <a:r>
              <a:rPr lang="ru-RU" sz="1200" dirty="0" err="1">
                <a:solidFill>
                  <a:srgbClr val="0070C0"/>
                </a:solidFill>
              </a:rPr>
              <a:t>лего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err="1">
                <a:solidFill>
                  <a:srgbClr val="0070C0"/>
                </a:solidFill>
              </a:rPr>
              <a:t>ведо</a:t>
            </a:r>
            <a:r>
              <a:rPr lang="ru-RU" sz="1200" dirty="0">
                <a:solidFill>
                  <a:srgbClr val="0070C0"/>
                </a:solidFill>
              </a:rPr>
              <a:t> 2.0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4772C1-F5F9-4152-9B33-18898AA533D3}"/>
              </a:ext>
            </a:extLst>
          </p:cNvPr>
          <p:cNvSpPr txBox="1"/>
          <p:nvPr/>
        </p:nvSpPr>
        <p:spPr>
          <a:xfrm>
            <a:off x="6089525" y="3855999"/>
            <a:ext cx="293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Костюм пожарного </a:t>
            </a:r>
            <a:r>
              <a:rPr lang="ru-RU" sz="1200" dirty="0" err="1">
                <a:solidFill>
                  <a:srgbClr val="0070C0"/>
                </a:solidFill>
              </a:rPr>
              <a:t>робоциклолета</a:t>
            </a:r>
            <a:r>
              <a:rPr lang="ru-RU" sz="1200" dirty="0">
                <a:solidFill>
                  <a:srgbClr val="0070C0"/>
                </a:solidFill>
              </a:rPr>
              <a:t> с использованием конструктора </a:t>
            </a:r>
            <a:r>
              <a:rPr lang="ru-RU" sz="1200" dirty="0" err="1">
                <a:solidFill>
                  <a:srgbClr val="0070C0"/>
                </a:solidFill>
              </a:rPr>
              <a:t>спайк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C80D99-FC21-4C6B-8F34-798B944CB2FB}"/>
              </a:ext>
            </a:extLst>
          </p:cNvPr>
          <p:cNvSpPr txBox="1"/>
          <p:nvPr/>
        </p:nvSpPr>
        <p:spPr>
          <a:xfrm>
            <a:off x="8715587" y="3855999"/>
            <a:ext cx="329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Костюм пенечки с грибочками с использованием подручных материалов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8FB092-DDD1-43ED-9CFA-63C22A2B19CD}"/>
              </a:ext>
            </a:extLst>
          </p:cNvPr>
          <p:cNvSpPr txBox="1"/>
          <p:nvPr/>
        </p:nvSpPr>
        <p:spPr>
          <a:xfrm>
            <a:off x="470024" y="3877610"/>
            <a:ext cx="28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 инопланетян с использованием </a:t>
            </a:r>
            <a:r>
              <a:rPr lang="ru-RU" sz="1200" dirty="0" err="1">
                <a:solidFill>
                  <a:srgbClr val="0070C0"/>
                </a:solidFill>
              </a:rPr>
              <a:t>фоамирана</a:t>
            </a:r>
            <a:r>
              <a:rPr lang="ru-RU" sz="1200" dirty="0">
                <a:solidFill>
                  <a:srgbClr val="0070C0"/>
                </a:solidFill>
              </a:rPr>
              <a:t> и бусин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66611C-F196-4E0A-B64B-B049C021F289}"/>
              </a:ext>
            </a:extLst>
          </p:cNvPr>
          <p:cNvSpPr txBox="1"/>
          <p:nvPr/>
        </p:nvSpPr>
        <p:spPr>
          <a:xfrm>
            <a:off x="7696590" y="6314202"/>
            <a:ext cx="260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Костюм космического корабля из подручных материалов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8ED983-2C68-4997-9720-876D368E2120}"/>
              </a:ext>
            </a:extLst>
          </p:cNvPr>
          <p:cNvSpPr txBox="1"/>
          <p:nvPr/>
        </p:nvSpPr>
        <p:spPr>
          <a:xfrm>
            <a:off x="838200" y="6271393"/>
            <a:ext cx="339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Костюм космического корабля из подручных материалов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0D3A13-ACCA-416C-AF33-C4BAEA432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2393" y="4315500"/>
            <a:ext cx="1567461" cy="222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7456E8B-5332-4982-81B7-696954AB5839}"/>
              </a:ext>
            </a:extLst>
          </p:cNvPr>
          <p:cNvSpPr txBox="1"/>
          <p:nvPr/>
        </p:nvSpPr>
        <p:spPr>
          <a:xfrm>
            <a:off x="4366163" y="6550223"/>
            <a:ext cx="293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Костюм солдата из цветной бумаги</a:t>
            </a:r>
          </a:p>
        </p:txBody>
      </p:sp>
    </p:spTree>
    <p:extLst>
      <p:ext uri="{BB962C8B-B14F-4D97-AF65-F5344CB8AC3E}">
        <p14:creationId xmlns:p14="http://schemas.microsoft.com/office/powerpoint/2010/main" val="381688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/>
              <a:t>Вывод: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8C3732B-8D02-4098-A0B2-0EBE8D4D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9" t="13335" r="20527" b="15229"/>
          <a:stretch/>
        </p:blipFill>
        <p:spPr>
          <a:xfrm>
            <a:off x="-25166" y="0"/>
            <a:ext cx="12217166" cy="6929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25AE0-C6C4-4F1F-9FD4-25DDCF42F4A9}"/>
              </a:ext>
            </a:extLst>
          </p:cNvPr>
          <p:cNvSpPr txBox="1"/>
          <p:nvPr/>
        </p:nvSpPr>
        <p:spPr>
          <a:xfrm>
            <a:off x="520117" y="453006"/>
            <a:ext cx="111993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Вывод:</a:t>
            </a:r>
          </a:p>
          <a:p>
            <a:pPr algn="ctr"/>
            <a:endParaRPr lang="ru-RU" dirty="0"/>
          </a:p>
          <a:p>
            <a:r>
              <a:rPr lang="ru-RU" sz="1400" dirty="0"/>
              <a:t>     Используя робототехнические наборы </a:t>
            </a:r>
            <a:r>
              <a:rPr lang="ru-RU" sz="1400" dirty="0" err="1"/>
              <a:t>MatataLab</a:t>
            </a:r>
            <a:r>
              <a:rPr lang="ru-RU" sz="1400" dirty="0"/>
              <a:t>  в образовательном процессе и проектной деятельности у детей старшего дошкольного возраста  решаются задачи:</a:t>
            </a:r>
          </a:p>
          <a:p>
            <a:endParaRPr lang="ru-RU" sz="1400" dirty="0"/>
          </a:p>
          <a:p>
            <a:r>
              <a:rPr lang="ru-RU" sz="1400" dirty="0"/>
              <a:t>-      формирование общей культуры личности детей, в том числе ценностей здорового образа жизни;</a:t>
            </a:r>
          </a:p>
          <a:p>
            <a:r>
              <a:rPr lang="ru-RU" sz="1400" dirty="0"/>
              <a:t>-      развитие социальных, нравственных, эстетических, интеллектуальных, физических качеств, инициативности, самостоятельности и ответственности ребенка;</a:t>
            </a:r>
          </a:p>
          <a:p>
            <a:r>
              <a:rPr lang="ru-RU" sz="1400" dirty="0"/>
              <a:t>-      активное взаимодействие с взрослыми и сверстниками;</a:t>
            </a:r>
          </a:p>
          <a:p>
            <a:r>
              <a:rPr lang="ru-RU" sz="1400" dirty="0"/>
              <a:t>-      воспитание духовно-нравственных ценностей;</a:t>
            </a:r>
          </a:p>
          <a:p>
            <a:r>
              <a:rPr lang="ru-RU" sz="1400" dirty="0"/>
              <a:t>-      формирование позитивных установок к техническому творчеству;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воспитание гармонично-развитой и социально ответственной личности;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целеустремленность, усидчивость, чувство взаимопомощи 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возможность творческой самореализации;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когнитивное мышление;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воспитание культуры общения ребенка, выражающуюся в общительности, этикет вежливости;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воспитание навыков организации своей работы;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формируются основы патриотизма;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воспитание любови к родному краю;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развиваются способности на практике применять полученные знания, умения, навыки;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воспитание гармоничного вхождения воспитанников в социальный мир и налаживания взаимоотношений с окружающими их людьми;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развитие межличностных отношений дошкольников, уважение к интересам друг друга.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405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271740-2482-4F1A-BA2F-AFA1C80A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3A62EC2-DF6A-4A7F-87D2-0E5E90BA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1" t="13375" r="20574" b="15870"/>
          <a:stretch/>
        </p:blipFill>
        <p:spPr>
          <a:xfrm>
            <a:off x="0" y="0"/>
            <a:ext cx="12192000" cy="70835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D43ACE-D805-4A77-9D9A-8D95F74B2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41" b="80463" l="30521" r="59427"/>
                    </a14:imgEffect>
                  </a14:imgLayer>
                </a14:imgProps>
              </a:ext>
            </a:extLst>
          </a:blip>
          <a:srcRect l="30578" t="32890" r="40423" b="19510"/>
          <a:stretch/>
        </p:blipFill>
        <p:spPr>
          <a:xfrm>
            <a:off x="4328164" y="3001848"/>
            <a:ext cx="3535671" cy="3264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61F68D-067B-41EE-8DDB-D6BDC77FE8B9}"/>
              </a:ext>
            </a:extLst>
          </p:cNvPr>
          <p:cNvSpPr txBox="1"/>
          <p:nvPr/>
        </p:nvSpPr>
        <p:spPr>
          <a:xfrm>
            <a:off x="1956987" y="889233"/>
            <a:ext cx="113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411958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475884-B83B-4C22-AE27-95A7FEBF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62C3DE-23D8-44EF-8937-26AA55DC5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32110F-DB35-4647-A7FC-A3E3B050E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7" t="13089" r="20940" b="16208"/>
          <a:stretch/>
        </p:blipFill>
        <p:spPr>
          <a:xfrm>
            <a:off x="38416" y="-66116"/>
            <a:ext cx="12207796" cy="6990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832BC1-9706-4FDB-A91F-052EDEC7CDED}"/>
              </a:ext>
            </a:extLst>
          </p:cNvPr>
          <p:cNvSpPr txBox="1"/>
          <p:nvPr/>
        </p:nvSpPr>
        <p:spPr>
          <a:xfrm>
            <a:off x="511728" y="394464"/>
            <a:ext cx="1126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Одним из составляющих СТЕМ-технологии является робототехнический набор </a:t>
            </a:r>
            <a:r>
              <a:rPr lang="ru-RU" dirty="0" err="1"/>
              <a:t>МататаЛаб</a:t>
            </a:r>
            <a:r>
              <a:rPr lang="ru-RU" dirty="0"/>
              <a:t>. Он направлен на развитие у детей алгоритмического мышления и формирование основ элементарного программирования. </a:t>
            </a:r>
          </a:p>
          <a:p>
            <a:pPr algn="just"/>
            <a:r>
              <a:rPr lang="ru-RU" dirty="0"/>
              <a:t>   Во время игры с набором дети используют пространственное воображение, чтобы создавать алгоритмы движения с использованием блоков для программирования. Возможности набора позволяют создавать свои квесты и истории, соревноваться в умении программировать движение робота. Отличительной особенностью набора является отсутствие необходимости использовать компьютер или мобильное устройство для программирования. Первое знакомство с основами программирования и построением простейших алгоритмов мы начинаем в старшей группе. Используя робототехнический набор </a:t>
            </a:r>
            <a:r>
              <a:rPr lang="ru-RU" dirty="0" err="1"/>
              <a:t>МататаЛаб</a:t>
            </a:r>
            <a:r>
              <a:rPr lang="ru-RU" dirty="0"/>
              <a:t>, дошкольники знакомятся с основами программирования и создают первые алгоритмы без использования ПК. Работа с </a:t>
            </a:r>
            <a:r>
              <a:rPr lang="ru-RU" dirty="0" err="1"/>
              <a:t>МататаЛабом</a:t>
            </a:r>
            <a:r>
              <a:rPr lang="ru-RU" dirty="0"/>
              <a:t> является одним из основных направлений моей педагогической деятельности.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DB4A5B6-61E7-45C7-B97D-3474B1A3D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5" t="30941" r="37385" b="27322"/>
          <a:stretch/>
        </p:blipFill>
        <p:spPr>
          <a:xfrm>
            <a:off x="3271707" y="3837834"/>
            <a:ext cx="4991450" cy="2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C55B31-318B-4015-9ECC-624F6EE0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5F15D00-3696-4458-BAE3-D99DF027B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93" t="13375" r="21226" b="1702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78DEA1-EFF7-42FB-AD64-3CEDEEE45E49}"/>
              </a:ext>
            </a:extLst>
          </p:cNvPr>
          <p:cNvSpPr txBox="1"/>
          <p:nvPr/>
        </p:nvSpPr>
        <p:spPr>
          <a:xfrm>
            <a:off x="3254928" y="456997"/>
            <a:ext cx="676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Образовательные преимущества набора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6FAFD4D-64F8-4384-A442-1CD43BB96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0" t="37778" r="32993" b="34577"/>
          <a:stretch/>
        </p:blipFill>
        <p:spPr>
          <a:xfrm>
            <a:off x="705715" y="1782560"/>
            <a:ext cx="10591037" cy="34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9D3BC-F375-4691-B8A0-20C8B05F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8E2C7CD-E80C-4D78-BD9D-CC08CF2C3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9" t="12990" r="20792" b="15870"/>
          <a:stretch/>
        </p:blipFill>
        <p:spPr>
          <a:xfrm>
            <a:off x="0" y="1"/>
            <a:ext cx="1216887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E3E3EF-2102-4C08-BDAC-E9B771CACDA1}"/>
              </a:ext>
            </a:extLst>
          </p:cNvPr>
          <p:cNvSpPr txBox="1"/>
          <p:nvPr/>
        </p:nvSpPr>
        <p:spPr>
          <a:xfrm>
            <a:off x="2181138" y="180459"/>
            <a:ext cx="874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базовый комплект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MatataLab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ProSet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входит: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37A389-C7CC-464A-9208-5CA793D67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9" t="9051" r="29747" b="14251"/>
          <a:stretch/>
        </p:blipFill>
        <p:spPr>
          <a:xfrm>
            <a:off x="1616279" y="653029"/>
            <a:ext cx="8959442" cy="58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CCC857-C7FB-455F-8F86-507CDE27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92150D4-A126-462C-88D3-B7C7835F5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5" t="12990" r="21443" b="16448"/>
          <a:stretch/>
        </p:blipFill>
        <p:spPr>
          <a:xfrm>
            <a:off x="-75501" y="-12583"/>
            <a:ext cx="121053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ECA420-4477-492C-BB7C-AD2F8A3E4AD7}"/>
              </a:ext>
            </a:extLst>
          </p:cNvPr>
          <p:cNvSpPr txBox="1"/>
          <p:nvPr/>
        </p:nvSpPr>
        <p:spPr>
          <a:xfrm>
            <a:off x="2709644" y="46978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FFA786-80C2-46DD-BC75-1DA4BAC14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1" b="77778" l="11250" r="74896">
                        <a14:foregroundMark x1="27760" y1="36204" x2="27760" y2="36204"/>
                        <a14:foregroundMark x1="31354" y1="27037" x2="31354" y2="27037"/>
                        <a14:foregroundMark x1="28594" y1="64444" x2="28594" y2="64444"/>
                        <a14:foregroundMark x1="24010" y1="59722" x2="24010" y2="59722"/>
                        <a14:foregroundMark x1="33490" y1="57778" x2="33490" y2="57778"/>
                        <a14:foregroundMark x1="24688" y1="68889" x2="24688" y2="68889"/>
                        <a14:foregroundMark x1="29583" y1="70185" x2="29583" y2="70185"/>
                        <a14:foregroundMark x1="44323" y1="69537" x2="44323" y2="69537"/>
                        <a14:foregroundMark x1="42813" y1="73704" x2="42813" y2="73704"/>
                        <a14:foregroundMark x1="41510" y1="73704" x2="41354" y2="67963"/>
                        <a14:foregroundMark x1="22552" y1="72685" x2="30052" y2="68241"/>
                        <a14:foregroundMark x1="55104" y1="70833" x2="64583" y2="71111"/>
                        <a14:foregroundMark x1="66719" y1="75926" x2="71979" y2="76204"/>
                        <a14:foregroundMark x1="40521" y1="74259" x2="44167" y2="64815"/>
                        <a14:foregroundMark x1="26146" y1="46019" x2="25833" y2="29537"/>
                        <a14:foregroundMark x1="40365" y1="74907" x2="40208" y2="65741"/>
                        <a14:foregroundMark x1="46771" y1="74907" x2="46094" y2="67593"/>
                        <a14:foregroundMark x1="49063" y1="76481" x2="53802" y2="76481"/>
                        <a14:foregroundMark x1="20417" y1="63519" x2="26458" y2="63796"/>
                        <a14:foregroundMark x1="65417" y1="65741" x2="67708" y2="65370"/>
                        <a14:foregroundMark x1="67083" y1="64815" x2="63125" y2="65093"/>
                        <a14:foregroundMark x1="39740" y1="76481" x2="42031" y2="76852"/>
                        <a14:foregroundMark x1="46615" y1="76481" x2="48385" y2="77130"/>
                      </a14:backgroundRemoval>
                    </a14:imgEffect>
                  </a14:imgLayer>
                </a14:imgProps>
              </a:ext>
            </a:extLst>
          </a:blip>
          <a:srcRect l="14105" t="11131" r="25413" b="19388"/>
          <a:stretch/>
        </p:blipFill>
        <p:spPr>
          <a:xfrm>
            <a:off x="7562675" y="4709318"/>
            <a:ext cx="3099732" cy="1836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81A5C3-13B4-4BDE-A791-FCD20E19AD0F}"/>
              </a:ext>
            </a:extLst>
          </p:cNvPr>
          <p:cNvSpPr txBox="1"/>
          <p:nvPr/>
        </p:nvSpPr>
        <p:spPr>
          <a:xfrm>
            <a:off x="583733" y="312592"/>
            <a:ext cx="102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310F11-3367-4E37-A5A7-ECD428C3CC0B}"/>
              </a:ext>
            </a:extLst>
          </p:cNvPr>
          <p:cNvSpPr txBox="1"/>
          <p:nvPr/>
        </p:nvSpPr>
        <p:spPr>
          <a:xfrm>
            <a:off x="341152" y="12583"/>
            <a:ext cx="115096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MATATALAB LITE набор начального уровня для обучения программированию</a:t>
            </a:r>
          </a:p>
          <a:p>
            <a:pPr algn="ctr"/>
            <a:endParaRPr lang="ru-RU" sz="1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err="1"/>
              <a:t>MatataLAB</a:t>
            </a:r>
            <a:r>
              <a:rPr lang="ru-RU" sz="1400" b="1" dirty="0"/>
              <a:t> LITE </a:t>
            </a:r>
            <a:r>
              <a:rPr lang="ru-RU" sz="1400" dirty="0"/>
              <a:t>- это очаровательный и простой в использовании набор, который готов пригласить маленьких детей в возрасте от 3-х лет в захватывающее приключение в мир игры и программирования.</a:t>
            </a:r>
          </a:p>
          <a:p>
            <a:r>
              <a:rPr lang="ru-RU" sz="1400" dirty="0"/>
              <a:t>Набор состоит из отзывчивого робота и беспроводного контроллера с 3-мя режимами (переключение между режимами на боку Контроллера)</a:t>
            </a:r>
          </a:p>
          <a:p>
            <a:r>
              <a:rPr lang="ru-RU" sz="1400" dirty="0"/>
              <a:t>-режим управления</a:t>
            </a:r>
          </a:p>
          <a:p>
            <a:r>
              <a:rPr lang="ru-RU" sz="1400" dirty="0"/>
              <a:t>-режим кодирования</a:t>
            </a:r>
          </a:p>
          <a:p>
            <a:r>
              <a:rPr lang="ru-RU" sz="1400" dirty="0"/>
              <a:t>-сенсорный режим</a:t>
            </a:r>
          </a:p>
          <a:p>
            <a:r>
              <a:rPr lang="ru-RU" sz="1400" b="1" dirty="0"/>
              <a:t>Режим управления- в </a:t>
            </a:r>
            <a:r>
              <a:rPr lang="ru-RU" sz="1400" dirty="0"/>
              <a:t>этом режиме контроллер используется в качестве пульта дистанционного управления с гироскопом внутри.</a:t>
            </a:r>
          </a:p>
          <a:p>
            <a:r>
              <a:rPr lang="ru-RU" sz="1400" dirty="0"/>
              <a:t>Расположенная на Контроллере кнопка «Мелодии» позволяет Роботу произвольно воспроизвести одну из запрограммированных песен, а нажатие и удержание этой кнопки позволит датчику сканировать цвет. Каждый цвет соответствует определенному звуку. Теперь, используя Контроллер для определения разных цветов, Вы можете создавать свою собственную мелодию!</a:t>
            </a:r>
          </a:p>
          <a:p>
            <a:r>
              <a:rPr lang="ru-RU" sz="1400" dirty="0"/>
              <a:t>О других скрытых функциях Вы сможете узнать из обучающих брошюр, входящих в комплект.</a:t>
            </a:r>
          </a:p>
          <a:p>
            <a:r>
              <a:rPr lang="ru-RU" sz="1400" b="1" dirty="0"/>
              <a:t>Режим кодирования</a:t>
            </a:r>
          </a:p>
          <a:p>
            <a:r>
              <a:rPr lang="ru-RU" sz="1400" dirty="0"/>
              <a:t>Когда Контроллер переключается в режим кодирования, автоматически происходит </a:t>
            </a:r>
            <a:r>
              <a:rPr lang="ru-RU" sz="1400" dirty="0" err="1"/>
              <a:t>переподключение</a:t>
            </a:r>
            <a:r>
              <a:rPr lang="ru-RU" sz="1400" dirty="0"/>
              <a:t> устройств друг к другу. Нажимая клавиши со стрелками на Контроллере, Вы можете запрограммировать направление движения робота. Контроллер оснащен цветовыми индикаторами (зеленый, синий, желтый, красный и т.д.). Данная функция поможет детям лучше запомнить заданные команды и даст возможность исправить алгоритм.</a:t>
            </a:r>
          </a:p>
          <a:p>
            <a:r>
              <a:rPr lang="ru-RU" sz="1400" b="1" dirty="0"/>
              <a:t>Сенсорный режим</a:t>
            </a:r>
          </a:p>
          <a:p>
            <a:r>
              <a:rPr lang="ru-RU" sz="1400" dirty="0"/>
              <a:t>Предназначен для продвинутых пользователей (возраст 6+). Использовав данный режим, дети смогут научиться пользоваться датчиками, встроенными в Контроллер. Сенсорный режим можно использовать совместно с бесплатным приложением </a:t>
            </a:r>
            <a:r>
              <a:rPr lang="ru-RU" sz="1400" dirty="0" err="1"/>
              <a:t>MatataСode</a:t>
            </a:r>
            <a:r>
              <a:rPr lang="ru-RU" sz="1400" dirty="0"/>
              <a:t> либо совместно с Управляющей башней и панелью из базового набора и сенсорными блоками для программирования из нового набора </a:t>
            </a:r>
            <a:r>
              <a:rPr lang="ru-RU" sz="1400" dirty="0" err="1"/>
              <a:t>Sensor</a:t>
            </a:r>
            <a:r>
              <a:rPr lang="ru-RU" sz="1400" dirty="0"/>
              <a:t> </a:t>
            </a:r>
            <a:r>
              <a:rPr lang="ru-RU" sz="1400" dirty="0" err="1"/>
              <a:t>Add-on</a:t>
            </a:r>
            <a:r>
              <a:rPr lang="ru-RU" sz="1400" dirty="0"/>
              <a:t> (информация о наборе ниже по тексту). Сенсорный режим позволяет роботу-исполнителю обнаруживать окружающие звуки и реагировать на них, оценивать и избегать препятствия, распознавать цвета и реагировать на свет!</a:t>
            </a:r>
          </a:p>
        </p:txBody>
      </p:sp>
    </p:spTree>
    <p:extLst>
      <p:ext uri="{BB962C8B-B14F-4D97-AF65-F5344CB8AC3E}">
        <p14:creationId xmlns:p14="http://schemas.microsoft.com/office/powerpoint/2010/main" val="14709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34E441-8EC3-456D-8FF1-662CF126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E0B5CAF-D8B9-4FE2-91E4-DDAAEE6F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0" t="12990" r="20819" b="15870"/>
          <a:stretch/>
        </p:blipFill>
        <p:spPr>
          <a:xfrm>
            <a:off x="0" y="0"/>
            <a:ext cx="121815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0E9B25-52F6-4645-B06C-B9F9AA9C3396}"/>
              </a:ext>
            </a:extLst>
          </p:cNvPr>
          <p:cNvSpPr txBox="1"/>
          <p:nvPr/>
        </p:nvSpPr>
        <p:spPr>
          <a:xfrm>
            <a:off x="838200" y="365125"/>
            <a:ext cx="10780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MATATALAB ANIMATION ADD-ON</a:t>
            </a:r>
          </a:p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/>
              <a:t>ДОПОЛНЕНИЕ К НАБОРУ MATATALAB PRO SET</a:t>
            </a:r>
          </a:p>
          <a:p>
            <a:r>
              <a:rPr lang="ru-RU" sz="1400" dirty="0"/>
              <a:t>Робот - как живой! Дополнительный набор для черчения и рисования. </a:t>
            </a:r>
            <a:r>
              <a:rPr lang="ru-RU" sz="1400" dirty="0" err="1"/>
              <a:t>Спомощью</a:t>
            </a:r>
            <a:r>
              <a:rPr lang="ru-RU" sz="1400" dirty="0"/>
              <a:t> этих блоков кодирования, дети могут запрограммировать </a:t>
            </a:r>
            <a:r>
              <a:rPr lang="ru-RU" sz="1400" dirty="0" err="1"/>
              <a:t>роботаMatataBot</a:t>
            </a:r>
            <a:r>
              <a:rPr lang="ru-RU" sz="1400" dirty="0"/>
              <a:t> для рисования геометрических форм, а также для движения по различным траекториям. Цвет глаз робота-исполнителя можно изменять, а также давать команду роботу издавать забавные звуки! Дети могут анимировать робота </a:t>
            </a:r>
            <a:r>
              <a:rPr lang="ru-RU" sz="1400" dirty="0" err="1"/>
              <a:t>MatataBot</a:t>
            </a:r>
            <a:r>
              <a:rPr lang="ru-RU" sz="1400" dirty="0"/>
              <a:t> так, как им нравится, играя в любимые игры или обучаясь!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CFCCFD-2AE5-47EE-B995-B8FC512D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084" y="3429000"/>
            <a:ext cx="5708336" cy="2922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D05AB2-FDEF-417A-8A04-C699A2892380}"/>
              </a:ext>
            </a:extLst>
          </p:cNvPr>
          <p:cNvSpPr txBox="1"/>
          <p:nvPr/>
        </p:nvSpPr>
        <p:spPr>
          <a:xfrm>
            <a:off x="696286" y="3765931"/>
            <a:ext cx="4852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набор входит:</a:t>
            </a:r>
          </a:p>
          <a:p>
            <a:endParaRPr lang="ru-RU" sz="1400" b="1" dirty="0"/>
          </a:p>
          <a:p>
            <a:r>
              <a:rPr lang="ru-RU" sz="1400" dirty="0"/>
              <a:t>Блоки программирования движения колес: 16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ожидания действия: 4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управления светодиодами: 4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Числовые блоки: 8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случайного числа: 2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Обучающий буклет: 1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Руководство пользователя: 1 </a:t>
            </a:r>
            <a:r>
              <a:rPr lang="ru-RU" sz="1400" dirty="0" err="1"/>
              <a:t>шт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382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6CFA8-A8FB-40AA-9EE8-98D9673E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4B40968-EA51-42C1-A5C2-67C093F42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1" t="12797" r="21009" b="160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CF8E62-4727-4822-B25B-AEAA4D5B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02" y="4090553"/>
            <a:ext cx="3843993" cy="2051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7FF134-D21F-49FF-9DD6-8103EED38B33}"/>
              </a:ext>
            </a:extLst>
          </p:cNvPr>
          <p:cNvSpPr txBox="1"/>
          <p:nvPr/>
        </p:nvSpPr>
        <p:spPr>
          <a:xfrm>
            <a:off x="1082180" y="365125"/>
            <a:ext cx="102716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MATATALAB SENSOR ADD-ON ресурсный набор</a:t>
            </a:r>
          </a:p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err="1"/>
              <a:t>MatataLAB</a:t>
            </a:r>
            <a:r>
              <a:rPr lang="ru-RU" sz="1400" b="1" dirty="0"/>
              <a:t> SENSOR ADD-ON </a:t>
            </a:r>
            <a:r>
              <a:rPr lang="ru-RU" sz="1400" dirty="0"/>
              <a:t>- это комплект новых блоков для дополнения и расширения возможностей программирования вместе с </a:t>
            </a:r>
            <a:r>
              <a:rPr lang="ru-RU" sz="1400" dirty="0" err="1"/>
              <a:t>MatataLAB</a:t>
            </a:r>
            <a:r>
              <a:rPr lang="ru-RU" sz="1400" dirty="0"/>
              <a:t>.</a:t>
            </a:r>
          </a:p>
          <a:p>
            <a:r>
              <a:rPr lang="ru-RU" sz="1400" dirty="0"/>
              <a:t>Сенсорный режим можно использовать с Управляющей башней и Контрольной панелью из базового набора, а также совместно с бесплатным приложением </a:t>
            </a:r>
            <a:r>
              <a:rPr lang="ru-RU" sz="1400" dirty="0" err="1"/>
              <a:t>MatataCode</a:t>
            </a:r>
            <a:r>
              <a:rPr lang="ru-RU" sz="1400" dirty="0"/>
              <a:t>.</a:t>
            </a:r>
          </a:p>
          <a:p>
            <a:r>
              <a:rPr lang="ru-RU" sz="1400" b="1" dirty="0"/>
              <a:t>Основные возможности набора</a:t>
            </a:r>
          </a:p>
          <a:p>
            <a:r>
              <a:rPr lang="ru-RU" sz="1400" dirty="0"/>
              <a:t>Распознавание звука при помощи звукового датчика.</a:t>
            </a:r>
          </a:p>
          <a:p>
            <a:r>
              <a:rPr lang="ru-RU" sz="1400" dirty="0"/>
              <a:t>Распознавание цвета при помощи датчика цвета.</a:t>
            </a:r>
          </a:p>
          <a:p>
            <a:r>
              <a:rPr lang="ru-RU" sz="1400" dirty="0"/>
              <a:t>Определение яркости света при помощи датчика освещенности.</a:t>
            </a:r>
          </a:p>
          <a:p>
            <a:r>
              <a:rPr lang="ru-RU" sz="1400" dirty="0"/>
              <a:t>Инфракрасный (ИК) датчик (определяет наличие препятствий).</a:t>
            </a:r>
          </a:p>
          <a:p>
            <a:r>
              <a:rPr lang="ru-RU" sz="1400" dirty="0"/>
              <a:t>Управление движением при помощи гироскопа.</a:t>
            </a:r>
          </a:p>
          <a:p>
            <a:r>
              <a:rPr lang="ru-RU" sz="1400" dirty="0"/>
              <a:t>Взаимодействие между двумя роботами (отправка и получение сообщений). Данная функция используется при помощи специальных блоков для программирования и дает возможность оправлять сообщения одним роботом другому. Функция может быть использована, например, в командных играх и соревнованиях.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08A3DD-53A7-4541-9AFB-3BD4A86F1C80}"/>
              </a:ext>
            </a:extLst>
          </p:cNvPr>
          <p:cNvSpPr txBox="1"/>
          <p:nvPr/>
        </p:nvSpPr>
        <p:spPr>
          <a:xfrm>
            <a:off x="1157680" y="3993160"/>
            <a:ext cx="5394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набор входит:</a:t>
            </a:r>
          </a:p>
          <a:p>
            <a:r>
              <a:rPr lang="ru-RU" sz="1400" dirty="0"/>
              <a:t>Контроллер: 1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логических действий: 24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отправить/принять сообщение: 4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управления светодиодами: 6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Карточки с цветом: 7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Блоки случайного числа: 2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Обучающий буклет: 1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Руководство пользователя: 1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Кабель для зарядки USB-C: 1 </a:t>
            </a:r>
            <a:r>
              <a:rPr lang="ru-RU" sz="1400" dirty="0" err="1"/>
              <a:t>шт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71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0829BE-5144-4515-8F33-DB9F1656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069E97D-4E58-4762-9CB0-E09C6AE2F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18" t="12411" r="20901" b="15484"/>
          <a:stretch/>
        </p:blipFill>
        <p:spPr>
          <a:xfrm>
            <a:off x="28684" y="0"/>
            <a:ext cx="121633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7E66F3-1724-4C19-8FFE-1437DD5F5C7F}"/>
              </a:ext>
            </a:extLst>
          </p:cNvPr>
          <p:cNvSpPr txBox="1"/>
          <p:nvPr/>
        </p:nvSpPr>
        <p:spPr>
          <a:xfrm>
            <a:off x="679508" y="247110"/>
            <a:ext cx="112244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Робототехнический набор для младшего возраста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Matatalab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Tale-Bot PRO</a:t>
            </a:r>
          </a:p>
          <a:p>
            <a:r>
              <a:rPr lang="ru-RU" sz="1400" b="1" dirty="0"/>
              <a:t> Кодирование, краеугольный камень</a:t>
            </a:r>
          </a:p>
          <a:p>
            <a:r>
              <a:rPr lang="ru-RU" sz="1400" dirty="0"/>
              <a:t>   Кодирование стало краеугольным камнем в современном мире: как мы взаимодействуем с компьютерами, создаем и запускаем веб-сайты, создаем приложения, видеоигры и в основном все в технике. В эту быстрорастущую технологическую эпоху с крупными технологическими корпорациями, стартапами и множеством отраслей, требующих навыков в области компьютерных наук для трудоустройства кодирование стало таким востребованным навыком. На самом деле, на рынке сейчас более 600 000 рабочих мест, связанных с кодированием среднего класса в США, но нехватка квалифицированных кодеров еще не заполнила пробел. Излишне говорить, что для нас важно поощрять молодые поколения стремиться к достижению мастерства в краеугольном камне кодирования. Тем не менее, существует серьезное заблуждение об обучении кодированию, которое не позволяет многим заниматься этим: это слишком сложно и сложно и требует много знаний и опыта.</a:t>
            </a:r>
          </a:p>
          <a:p>
            <a:r>
              <a:rPr lang="ru-RU" sz="1400" b="1" dirty="0"/>
              <a:t>Кодирование в раннем возрасте</a:t>
            </a:r>
          </a:p>
          <a:p>
            <a:r>
              <a:rPr lang="ru-RU" sz="1400" dirty="0"/>
              <a:t>   Прочь этот миф! Кодирование на высоком уровне действительно может быть сложным со своим собственным набором сложностей, но обучение кодированию может и должно начинаться в раннем возрасте. Основные уровни кодирования могут быть фундаментально изучены 3-летними детьми с помощью инструментов STEM. Обучение мышления ребенка в раннем возрасте критически, вычислительно и творчески настроит его на правильный путь к мастерству и утонченности кодирования. Принесите </a:t>
            </a:r>
            <a:r>
              <a:rPr lang="ru-RU" sz="1400" dirty="0" err="1"/>
              <a:t>Matatalab's</a:t>
            </a:r>
            <a:r>
              <a:rPr lang="ru-RU" sz="1400" dirty="0"/>
              <a:t> </a:t>
            </a:r>
            <a:r>
              <a:rPr lang="ru-RU" sz="1400" dirty="0" err="1"/>
              <a:t>Tale-Bot</a:t>
            </a:r>
            <a:r>
              <a:rPr lang="ru-RU" sz="1400" dirty="0"/>
              <a:t> </a:t>
            </a:r>
            <a:r>
              <a:rPr lang="ru-RU" sz="1400" dirty="0" err="1"/>
              <a:t>Pro</a:t>
            </a:r>
            <a:r>
              <a:rPr lang="ru-RU" sz="1400" dirty="0"/>
              <a:t>, набор роботов для кодирования для детей в возрасте 3-5 лет, и идеальный шаг, чтобы перейти к более продвинутому кодированию в будущем.</a:t>
            </a:r>
          </a:p>
          <a:p>
            <a:r>
              <a:rPr lang="ru-RU" sz="1400" b="1" dirty="0"/>
              <a:t>Руки и экран бесплатно</a:t>
            </a:r>
          </a:p>
          <a:p>
            <a:r>
              <a:rPr lang="ru-RU" sz="1400" dirty="0"/>
              <a:t>   Одним из недостатков нашей возросшей потребности в технологиях является взаимное увеличение времени экрана, которое неизбежно приходит с ним, что имеет свой собственный набор негативных эффектов. К счастью, </a:t>
            </a:r>
            <a:r>
              <a:rPr lang="ru-RU" sz="1400" dirty="0" err="1"/>
              <a:t>Tale-Bot</a:t>
            </a:r>
            <a:r>
              <a:rPr lang="ru-RU" sz="1400" dirty="0"/>
              <a:t> </a:t>
            </a:r>
            <a:r>
              <a:rPr lang="ru-RU" sz="1400" dirty="0" err="1"/>
              <a:t>Pro</a:t>
            </a:r>
            <a:r>
              <a:rPr lang="ru-RU" sz="1400" dirty="0"/>
              <a:t> от </a:t>
            </a:r>
            <a:r>
              <a:rPr lang="ru-RU" sz="1400" dirty="0" err="1"/>
              <a:t>Matatalab</a:t>
            </a:r>
            <a:r>
              <a:rPr lang="ru-RU" sz="1400" dirty="0"/>
              <a:t> на 100 процентов свободен от экрана, предоставляя детям ощутимый практический опыт со всем, что они узнают. Содействие движению, координации, мышечной памяти и физической активности - все это способствует улучшению опыта обучения!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CC2B2F-B8A4-45FB-9C0E-90969C18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8" b="100000" l="1863" r="100000">
                        <a14:foregroundMark x1="72992" y1="27126" x2="72992" y2="27126"/>
                        <a14:foregroundMark x1="71129" y1="27126" x2="66473" y2="23448"/>
                        <a14:foregroundMark x1="81374" y1="21839" x2="81374" y2="13563"/>
                        <a14:foregroundMark x1="77648" y1="22759" x2="85797" y2="22989"/>
                        <a14:foregroundMark x1="91502" y1="22759" x2="97672" y2="30115"/>
                        <a14:foregroundMark x1="89872" y1="25517" x2="92317" y2="18851"/>
                        <a14:foregroundMark x1="77416" y1="18851" x2="76601" y2="8966"/>
                        <a14:foregroundMark x1="86496" y1="19310" x2="85797" y2="8966"/>
                        <a14:foregroundMark x1="76601" y1="12184" x2="76834" y2="5747"/>
                        <a14:foregroundMark x1="86030" y1="9885" x2="86030" y2="5747"/>
                        <a14:foregroundMark x1="64610" y1="24828" x2="68335" y2="31494"/>
                        <a14:foregroundMark x1="64843" y1="19770" x2="68801" y2="15632"/>
                        <a14:foregroundMark x1="79511" y1="14713" x2="83469" y2="14253"/>
                        <a14:foregroundMark x1="8149" y1="88276" x2="12573" y2="89885"/>
                        <a14:foregroundMark x1="5937" y1="91954" x2="11409" y2="97471"/>
                        <a14:foregroundMark x1="6985" y1="91954" x2="9080" y2="80460"/>
                        <a14:foregroundMark x1="74738" y1="53333" x2="86263" y2="53333"/>
                        <a14:foregroundMark x1="71944" y1="64598" x2="71944" y2="54713"/>
                        <a14:foregroundMark x1="3609" y1="67126" x2="2678" y2="21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341" y="4709870"/>
            <a:ext cx="3987523" cy="2019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45F04D-3ABA-4FF3-9D46-D20CDB66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5" b="99012" l="595" r="100000">
                        <a14:foregroundMark x1="7134" y1="52346" x2="17598" y2="77778"/>
                        <a14:foregroundMark x1="3924" y1="58025" x2="12128" y2="49383"/>
                        <a14:foregroundMark x1="4994" y1="54815" x2="13436" y2="46914"/>
                        <a14:foregroundMark x1="2973" y1="60988" x2="2973" y2="56049"/>
                        <a14:foregroundMark x1="20452" y1="51852" x2="15696" y2="46420"/>
                        <a14:foregroundMark x1="14863" y1="44938" x2="6897" y2="51358"/>
                        <a14:foregroundMark x1="14507" y1="95802" x2="13317" y2="91852"/>
                        <a14:foregroundMark x1="37931" y1="53827" x2="37099" y2="11358"/>
                        <a14:foregroundMark x1="63853" y1="53827" x2="62901" y2="13580"/>
                        <a14:foregroundMark x1="36266" y1="47407" x2="36147" y2="38765"/>
                        <a14:foregroundMark x1="63496" y1="13827" x2="63258" y2="5185"/>
                        <a14:foregroundMark x1="37337" y1="13086" x2="36742" y2="7407"/>
                        <a14:foregroundMark x1="35434" y1="13086" x2="35434" y2="6914"/>
                        <a14:foregroundMark x1="38050" y1="11358" x2="37693" y2="5679"/>
                        <a14:foregroundMark x1="61712" y1="10123" x2="61831" y2="6420"/>
                        <a14:foregroundMark x1="61237" y1="25926" x2="60523" y2="16049"/>
                        <a14:foregroundMark x1="61474" y1="45185" x2="60880" y2="26173"/>
                        <a14:foregroundMark x1="75149" y1="74074" x2="90012" y2="51852"/>
                        <a14:foregroundMark x1="73127" y1="69136" x2="82045" y2="51111"/>
                        <a14:foregroundMark x1="87039" y1="55062" x2="80143" y2="53827"/>
                        <a14:foregroundMark x1="72533" y1="60988" x2="78121" y2="61728"/>
                        <a14:foregroundMark x1="74792" y1="57531" x2="81688" y2="51852"/>
                        <a14:foregroundMark x1="82640" y1="51358" x2="89655" y2="52593"/>
                        <a14:foregroundMark x1="90250" y1="53086" x2="96908" y2="68642"/>
                        <a14:foregroundMark x1="92985" y1="86420" x2="95719" y2="76543"/>
                        <a14:foregroundMark x1="84661" y1="93827" x2="73127" y2="79012"/>
                        <a14:foregroundMark x1="84661" y1="94568" x2="75149" y2="85926"/>
                        <a14:foregroundMark x1="72414" y1="70370" x2="74554" y2="85185"/>
                        <a14:foregroundMark x1="93579" y1="90864" x2="94530" y2="87654"/>
                        <a14:foregroundMark x1="35672" y1="55556" x2="35910" y2="50617"/>
                        <a14:foregroundMark x1="55172" y1="41235" x2="48633" y2="44938"/>
                        <a14:foregroundMark x1="58740" y1="45679" x2="54578" y2="41235"/>
                        <a14:foregroundMark x1="52556" y1="41975" x2="45422" y2="42469"/>
                        <a14:foregroundMark x1="45065" y1="42469" x2="42212" y2="43951"/>
                        <a14:foregroundMark x1="42212" y1="43951" x2="40904" y2="47407"/>
                        <a14:foregroundMark x1="42093" y1="74815" x2="42212" y2="80247"/>
                        <a14:foregroundMark x1="40666" y1="77778" x2="41617" y2="80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6049" y="4573493"/>
            <a:ext cx="4230743" cy="20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457DF1-FB1C-4CB2-9E7A-7B4474AF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5C0F196-320D-4B3B-8AB6-AA4AEF5B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26" t="12797" r="20901" b="15292"/>
          <a:stretch/>
        </p:blipFill>
        <p:spPr>
          <a:xfrm>
            <a:off x="0" y="9134"/>
            <a:ext cx="12192000" cy="6858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D7E9AC-107A-4AE5-B875-BDEBB6904551}"/>
              </a:ext>
            </a:extLst>
          </p:cNvPr>
          <p:cNvSpPr txBox="1"/>
          <p:nvPr/>
        </p:nvSpPr>
        <p:spPr>
          <a:xfrm>
            <a:off x="5637402" y="28103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C1AD88-1C14-4903-802E-4FB6D4FC50A7}"/>
              </a:ext>
            </a:extLst>
          </p:cNvPr>
          <p:cNvSpPr txBox="1"/>
          <p:nvPr/>
        </p:nvSpPr>
        <p:spPr>
          <a:xfrm>
            <a:off x="381909" y="136402"/>
            <a:ext cx="113503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Воспитательные возможности набора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Matatalab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Pro Set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за занятиях по робототехнике.</a:t>
            </a:r>
          </a:p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dirty="0"/>
              <a:t>    </a:t>
            </a:r>
            <a:r>
              <a:rPr lang="ru-RU" sz="1400" dirty="0"/>
              <a:t>В кружке «Ребята-</a:t>
            </a:r>
            <a:r>
              <a:rPr lang="ru-RU" sz="1400" dirty="0" err="1"/>
              <a:t>Роботята</a:t>
            </a:r>
            <a:r>
              <a:rPr lang="ru-RU" sz="1400" dirty="0"/>
              <a:t>» дети самостоятельно составляют программы из блоков с символами на панели управления, управляющая башня распознаёт символы с помощью камеры и передаёт их роботу </a:t>
            </a:r>
            <a:r>
              <a:rPr lang="en-US" sz="1400" dirty="0" err="1"/>
              <a:t>MatataBot</a:t>
            </a:r>
            <a:r>
              <a:rPr lang="ru-RU" sz="1400" dirty="0"/>
              <a:t> , который их выполняет. У детей развивается умение самим исследовать неизвестное, укрепляется их уверенность в независимом мышлении с помощью игрового опыта, ребята осваивают основные приемы программирования робототехнических средств. Дети совместно с педагогом создают макеты для занятий и участия в различного уровня конкурсах.</a:t>
            </a:r>
          </a:p>
          <a:p>
            <a:r>
              <a:rPr lang="ru-RU" sz="1400" smtClean="0"/>
              <a:t>   В </a:t>
            </a:r>
            <a:r>
              <a:rPr lang="ru-RU" sz="1400" dirty="0"/>
              <a:t>ходе реализации проектов «Эко-боты защитники дикой природы», «Космическое путешествие», «Путешествие по городу Сергачу», « Дорога памяти»  и </a:t>
            </a:r>
            <a:r>
              <a:rPr lang="ru-RU" sz="1400" dirty="0" err="1"/>
              <a:t>др</a:t>
            </a:r>
            <a:r>
              <a:rPr lang="ru-RU" sz="1400" dirty="0"/>
              <a:t>, у ребят воспитывается чувство ответственности, самостоятельности, инициативности, формируются основы патриотизма; воспитывается любовь к родному краю; бережное отношение к животным; самостоятельное взаимодействие и сотрудничество с взрослыми и сверстниками; развиваются познавательные сферы ребёнка; развиваются способности на практике применять полученные знания, умения, навыки; развивается воображение и творческая активность; обогащается активность словаря; развивается связная, грамматически правильная диалогическая и монологическая речь; развивается звуковая и интонационная культура речи.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7D4A3BF-0EC6-4107-8D1D-BAC0209DD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r="12749"/>
          <a:stretch/>
        </p:blipFill>
        <p:spPr>
          <a:xfrm>
            <a:off x="713063" y="3073930"/>
            <a:ext cx="2219301" cy="1622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DBC79B-9DE8-4FD9-B375-8B283B139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22" y="4818211"/>
            <a:ext cx="1604106" cy="17761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CDDB600-040A-4D22-BEBF-384DFEFC69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00" b="6421"/>
          <a:stretch/>
        </p:blipFill>
        <p:spPr>
          <a:xfrm>
            <a:off x="9152431" y="2921708"/>
            <a:ext cx="2579782" cy="17284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59DAF1A-A6E5-4AD3-9D2F-EE43E1680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743" t="-1978" r="-12041" b="6458"/>
          <a:stretch/>
        </p:blipFill>
        <p:spPr>
          <a:xfrm>
            <a:off x="8870023" y="5041385"/>
            <a:ext cx="3119425" cy="14110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FA61C4-495C-4B93-BF9B-0D4E601AC445}"/>
              </a:ext>
            </a:extLst>
          </p:cNvPr>
          <p:cNvSpPr txBox="1"/>
          <p:nvPr/>
        </p:nvSpPr>
        <p:spPr>
          <a:xfrm>
            <a:off x="8562291" y="4611822"/>
            <a:ext cx="379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«Путешествие по городу Сергачу»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B11730-D7F5-44F4-80AB-3E4E7FE31197}"/>
              </a:ext>
            </a:extLst>
          </p:cNvPr>
          <p:cNvSpPr txBox="1"/>
          <p:nvPr/>
        </p:nvSpPr>
        <p:spPr>
          <a:xfrm>
            <a:off x="8549661" y="6450325"/>
            <a:ext cx="376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«Космическое путешествие»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BC5327-2AE7-4940-BDF3-50E128BFDF2F}"/>
              </a:ext>
            </a:extLst>
          </p:cNvPr>
          <p:cNvSpPr txBox="1"/>
          <p:nvPr/>
        </p:nvSpPr>
        <p:spPr>
          <a:xfrm>
            <a:off x="6649598" y="6533499"/>
            <a:ext cx="1825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«Дойти до вулкана»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6B98A6-CE9F-47FB-8CE8-845F6473176E}"/>
              </a:ext>
            </a:extLst>
          </p:cNvPr>
          <p:cNvSpPr txBox="1"/>
          <p:nvPr/>
        </p:nvSpPr>
        <p:spPr>
          <a:xfrm>
            <a:off x="-156098" y="4611822"/>
            <a:ext cx="37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«Дойти до ледника»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BBD592-3AA6-40D5-8FCF-3FD334B49B74}"/>
              </a:ext>
            </a:extLst>
          </p:cNvPr>
          <p:cNvSpPr txBox="1"/>
          <p:nvPr/>
        </p:nvSpPr>
        <p:spPr>
          <a:xfrm>
            <a:off x="953011" y="6543467"/>
            <a:ext cx="29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Проект: «Дорога памяти»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85" y="3290678"/>
            <a:ext cx="2024752" cy="2699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209" y="6028296"/>
            <a:ext cx="3184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Проект: «Оператор </a:t>
            </a:r>
            <a:r>
              <a:rPr lang="ru-RU" sz="1400" dirty="0" err="1">
                <a:solidFill>
                  <a:srgbClr val="0070C0"/>
                </a:solidFill>
              </a:rPr>
              <a:t>робоциклодронов</a:t>
            </a:r>
            <a:r>
              <a:rPr lang="ru-RU" sz="1400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F7D7F53-03CA-4F81-8793-20C4C293F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413" y="3073931"/>
            <a:ext cx="1911881" cy="14330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DCAE11B-F601-48D5-AF45-5EEEF5A6D097}"/>
              </a:ext>
            </a:extLst>
          </p:cNvPr>
          <p:cNvSpPr txBox="1"/>
          <p:nvPr/>
        </p:nvSpPr>
        <p:spPr>
          <a:xfrm>
            <a:off x="5900748" y="4461005"/>
            <a:ext cx="332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Проект: «Эко-боты защитники дикой природы»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1E4B637-7BB1-4C98-982A-93069F19A5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1882" r="5582" b="8204"/>
          <a:stretch/>
        </p:blipFill>
        <p:spPr>
          <a:xfrm>
            <a:off x="856263" y="5041385"/>
            <a:ext cx="2165257" cy="15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36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2222</Words>
  <Application>Microsoft Office PowerPoint</Application>
  <PresentationFormat>Широкоэкранный</PresentationFormat>
  <Paragraphs>142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93</cp:revision>
  <dcterms:created xsi:type="dcterms:W3CDTF">2022-05-04T07:25:15Z</dcterms:created>
  <dcterms:modified xsi:type="dcterms:W3CDTF">2022-07-22T15:37:08Z</dcterms:modified>
</cp:coreProperties>
</file>