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955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364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52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348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83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39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42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61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629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08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1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8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embedded&amp;v=KCbavmzvng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www.youtube.com/watch?feature=player_embedded&amp;v=r2wUicWobgA" TargetMode="External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gif"/><Relationship Id="rId5" Type="http://schemas.openxmlformats.org/officeDocument/2006/relationships/image" Target="../media/image15.gif"/><Relationship Id="rId10" Type="http://schemas.openxmlformats.org/officeDocument/2006/relationships/image" Target="../media/image24.jpeg"/><Relationship Id="rId4" Type="http://schemas.openxmlformats.org/officeDocument/2006/relationships/slide" Target="slide3.xml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hyperlink" Target="http://video.mail.ru/mail/pustinnik25/1081/2625.html?liked=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11.gif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embedded&amp;v=xC_dY0exgTI" TargetMode="External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gif"/><Relationship Id="rId5" Type="http://schemas.openxmlformats.org/officeDocument/2006/relationships/image" Target="../media/image15.gif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video.mail.ru/mail/nail_uldanov17028/9171/10586.html?liked=1" TargetMode="External"/><Relationship Id="rId5" Type="http://schemas.openxmlformats.org/officeDocument/2006/relationships/image" Target="../media/image13.gif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1.2photo.ru/medium/s/0/339580.jpg" TargetMode="External"/><Relationship Id="rId13" Type="http://schemas.openxmlformats.org/officeDocument/2006/relationships/hyperlink" Target="http://www.kinodom-online.ru/_ld/15/1592.jpg" TargetMode="External"/><Relationship Id="rId18" Type="http://schemas.openxmlformats.org/officeDocument/2006/relationships/hyperlink" Target="http://i021.radikal.ru/1105/01/f9452344940f.jpg" TargetMode="External"/><Relationship Id="rId3" Type="http://schemas.openxmlformats.org/officeDocument/2006/relationships/hyperlink" Target="http://www.nn.ru/data/forum/images/2012-03/47361321-gergievskaj_lenta.gif" TargetMode="External"/><Relationship Id="rId7" Type="http://schemas.openxmlformats.org/officeDocument/2006/relationships/hyperlink" Target="http://i.smotra.ru/data/img/users_imgs/55638/sm_users_img-250360.jpg" TargetMode="External"/><Relationship Id="rId12" Type="http://schemas.openxmlformats.org/officeDocument/2006/relationships/hyperlink" Target="http://www.belta.by/newarticlesimages/s001067_924810.jpg" TargetMode="External"/><Relationship Id="rId17" Type="http://schemas.openxmlformats.org/officeDocument/2006/relationships/hyperlink" Target="http://os1.i.ua/3/1/10226010_e7c18af3.jpg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://www.krasfun.ru/images/2011/5/610f1_pobeda_16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novved.ru/images/stories/61/akt.jpg" TargetMode="External"/><Relationship Id="rId11" Type="http://schemas.openxmlformats.org/officeDocument/2006/relationships/hyperlink" Target="http://encycl.chita.ru/photobank/7-malinovskij_r_ya_1.jpg" TargetMode="External"/><Relationship Id="rId5" Type="http://schemas.openxmlformats.org/officeDocument/2006/relationships/hyperlink" Target="http://www.gifpark.su/Gifs/LETTERS/8/1_md_wht.gif" TargetMode="External"/><Relationship Id="rId15" Type="http://schemas.openxmlformats.org/officeDocument/2006/relationships/hyperlink" Target="http://cs306814.userapi.com/v306814931/47ff/gm2KZeClwk4.jpg" TargetMode="External"/><Relationship Id="rId10" Type="http://schemas.openxmlformats.org/officeDocument/2006/relationships/hyperlink" Target="http://s019.radikal.ru/i610/1205/3b/33f74cb6ee3a.gif" TargetMode="External"/><Relationship Id="rId19" Type="http://schemas.openxmlformats.org/officeDocument/2006/relationships/hyperlink" Target="http://static.7summits.ru/media/full/2/11748.jpg" TargetMode="External"/><Relationship Id="rId4" Type="http://schemas.openxmlformats.org/officeDocument/2006/relationships/hyperlink" Target="http://www.gavrilsk.ru/Image/otv451309_huge.jpg" TargetMode="External"/><Relationship Id="rId9" Type="http://schemas.openxmlformats.org/officeDocument/2006/relationships/hyperlink" Target="http://www.best-animation.ru/lanim/9_maya/9.gif" TargetMode="External"/><Relationship Id="rId14" Type="http://schemas.openxmlformats.org/officeDocument/2006/relationships/hyperlink" Target="http://im2-tub-ru.yandex.net/i?id=178126377-28-72&amp;n=21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about-war.narod.ru/Moskva.htm" TargetMode="External"/><Relationship Id="rId13" Type="http://schemas.openxmlformats.org/officeDocument/2006/relationships/hyperlink" Target="http://krymology.info/index.php/%D0%9E%D1%81%D0%B2%D0%BE%D0%B1%D0%BE%D0%B6%D0%B4%D0%B5%D0%BD%D0%B8%D0%B5_%D0%A1%D0%B5%D0%B2%D0%B0%D1%81%D1%82%D0%BE%D0%BF%D0%BE%D0%BB%D1%8F_%D0%B2_1944_%D0%B3%D0%BE%D0%B4%D1%83" TargetMode="External"/><Relationship Id="rId3" Type="http://schemas.openxmlformats.org/officeDocument/2006/relationships/hyperlink" Target="http://muzbaron.com/dll/%D0%BE%20%D0%BD%D0%B0%D1%87%D0%B0%D0%BB%D0%B5%20%D0%B2%D0%BE%D0%B9%D0%BD%D1%8B" TargetMode="External"/><Relationship Id="rId7" Type="http://schemas.openxmlformats.org/officeDocument/2006/relationships/hyperlink" Target="http://www.mountain.ru/people/VadimAlferov/2004/Pobeda/" TargetMode="External"/><Relationship Id="rId12" Type="http://schemas.openxmlformats.org/officeDocument/2006/relationships/hyperlink" Target="http://www.world-war.ru/parad-pobedy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ru.wikipedia.org/wiki/78-%FF_%F1%F2%F0%E5%EB%EA%EE%E2%E0%FF_%E1%F0%E8%E3%E0%E4%E0" TargetMode="External"/><Relationship Id="rId11" Type="http://schemas.openxmlformats.org/officeDocument/2006/relationships/hyperlink" Target="http://ru.wikipedia.org/wiki/%C1%E5%F0%EB%E8%ED%F1%EA%E0%FF_%ED%E0%F1%F2%F3%EF%E0%F2%E5%EB%FC%ED%E0%FF_%EE%EF%E5%F0%E0%F6%E8%FF" TargetMode="External"/><Relationship Id="rId5" Type="http://schemas.openxmlformats.org/officeDocument/2006/relationships/hyperlink" Target="http://ru.wikipedia.org/wiki/%C3%E5%EE%F0%E3%E8%E5%E2%F1%EA%E0%FF_%EB%E5%ED%F2%EE%F7%EA%E0" TargetMode="External"/><Relationship Id="rId10" Type="http://schemas.openxmlformats.org/officeDocument/2006/relationships/hyperlink" Target="http://cs306814.userapi.com/v306814931/47ff/gm2KZeClwk4.jpg" TargetMode="External"/><Relationship Id="rId4" Type="http://schemas.openxmlformats.org/officeDocument/2006/relationships/hyperlink" Target="http://ruskline.ru/analitika/2011/12/01/marshal_pobedy_georgij_konstantinovich_zhukov" TargetMode="External"/><Relationship Id="rId9" Type="http://schemas.openxmlformats.org/officeDocument/2006/relationships/hyperlink" Target="http://ru.wikipedia.org/wiki/%D0%90%D0%BA%D1%82_%D0%BA%D0%B0%D0%BF%D0%B8%D1%82%D1%83%D0%BB%D1%8F%D1%86%D0%B8%D0%B8_%D0%93%D0%B5%D1%80%D0%BC%D0%B0%D0%BD%D0%B8%D0%B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9.gif"/><Relationship Id="rId18" Type="http://schemas.openxmlformats.org/officeDocument/2006/relationships/slide" Target="slide12.xml"/><Relationship Id="rId3" Type="http://schemas.openxmlformats.org/officeDocument/2006/relationships/slide" Target="slide2.xml"/><Relationship Id="rId21" Type="http://schemas.openxmlformats.org/officeDocument/2006/relationships/image" Target="../media/image13.gif"/><Relationship Id="rId7" Type="http://schemas.openxmlformats.org/officeDocument/2006/relationships/image" Target="../media/image6.gif"/><Relationship Id="rId12" Type="http://schemas.openxmlformats.org/officeDocument/2006/relationships/slide" Target="slide9.xml"/><Relationship Id="rId17" Type="http://schemas.openxmlformats.org/officeDocument/2006/relationships/image" Target="../media/image11.gif"/><Relationship Id="rId2" Type="http://schemas.openxmlformats.org/officeDocument/2006/relationships/image" Target="../media/image2.jpeg"/><Relationship Id="rId16" Type="http://schemas.openxmlformats.org/officeDocument/2006/relationships/slide" Target="slide11.xml"/><Relationship Id="rId20" Type="http://schemas.openxmlformats.org/officeDocument/2006/relationships/slide" Target="slide13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5.xml"/><Relationship Id="rId11" Type="http://schemas.openxmlformats.org/officeDocument/2006/relationships/image" Target="../media/image8.gif"/><Relationship Id="rId5" Type="http://schemas.openxmlformats.org/officeDocument/2006/relationships/image" Target="../media/image5.gif"/><Relationship Id="rId15" Type="http://schemas.openxmlformats.org/officeDocument/2006/relationships/image" Target="../media/image10.gif"/><Relationship Id="rId10" Type="http://schemas.openxmlformats.org/officeDocument/2006/relationships/slide" Target="slide8.xml"/><Relationship Id="rId19" Type="http://schemas.openxmlformats.org/officeDocument/2006/relationships/image" Target="../media/image12.gif"/><Relationship Id="rId4" Type="http://schemas.openxmlformats.org/officeDocument/2006/relationships/image" Target="../media/image4.jpeg"/><Relationship Id="rId9" Type="http://schemas.openxmlformats.org/officeDocument/2006/relationships/image" Target="../media/image7.gif"/><Relationship Id="rId1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hyperlink" Target="http://www.youtube.com/watch?feature=player_embedded&amp;v=RiRzc-QKUg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gif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youtube.com/watch?feature=player_embedded&amp;v=48NdE5T2A34" TargetMode="External"/><Relationship Id="rId5" Type="http://schemas.openxmlformats.org/officeDocument/2006/relationships/image" Target="../media/image15.gif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5" Type="http://schemas.openxmlformats.org/officeDocument/2006/relationships/image" Target="../media/image7.gif"/><Relationship Id="rId4" Type="http://schemas.openxmlformats.org/officeDocument/2006/relationships/hyperlink" Target="http://www.youtube.com/watch?feature=player_embedded&amp;v=Bkfn-ILvXa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youtube.com/watch?v=hhkr51FosS4" TargetMode="External"/><Relationship Id="rId5" Type="http://schemas.openxmlformats.org/officeDocument/2006/relationships/image" Target="../media/image8.gif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embedded&amp;v=10nb18DQCFU" TargetMode="External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5" Type="http://schemas.openxmlformats.org/officeDocument/2006/relationships/image" Target="../media/image15.gif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620688"/>
            <a:ext cx="3367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викторина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6550223"/>
            <a:ext cx="6174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hlinkClick r:id="rId3"/>
              </a:rPr>
              <a:t>http://www.youtube.com/watch?feature=player_embedded&amp;v=KCbavmzvngk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3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6550223"/>
            <a:ext cx="6318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hlinkClick r:id="rId3"/>
              </a:rPr>
              <a:t>http://www.youtube.com/watch?feature=player_embedded&amp;v=r2wUicWobgA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5" name="Picture 2" descr="http://www.nn.ru/data/forum/images/2012-03/47361321-gergievskaj_lenta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440" y="6137920"/>
            <a:ext cx="720080" cy="720080"/>
          </a:xfrm>
          <a:prstGeom prst="rect">
            <a:avLst/>
          </a:prstGeom>
          <a:noFill/>
        </p:spPr>
      </p:pic>
      <p:pic>
        <p:nvPicPr>
          <p:cNvPr id="6" name="Picture 16" descr="http://www.gifpark.su/Gifs/LETTERS/8/6_md_wht_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5589240"/>
            <a:ext cx="428625" cy="571501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7" name="7-конечная звезда 6"/>
          <p:cNvSpPr/>
          <p:nvPr/>
        </p:nvSpPr>
        <p:spPr>
          <a:xfrm>
            <a:off x="3131840" y="3717032"/>
            <a:ext cx="3024336" cy="1008112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</a:rPr>
              <a:t>Жукову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1547664" y="1484784"/>
            <a:ext cx="5832648" cy="864096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</a:rPr>
              <a:t>Малиновскому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2051720" y="2564904"/>
            <a:ext cx="5760640" cy="864096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</a:rPr>
              <a:t>Рокоссовскому 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10" name="7-конечная звезда 9"/>
          <p:cNvSpPr/>
          <p:nvPr/>
        </p:nvSpPr>
        <p:spPr>
          <a:xfrm>
            <a:off x="3995936" y="5229200"/>
            <a:ext cx="2952328" cy="864096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</a:rPr>
              <a:t>Коневу</a:t>
            </a:r>
            <a:endParaRPr lang="ru-RU" sz="3600" b="1" dirty="0">
              <a:solidFill>
                <a:prstClr val="black"/>
              </a:solidFill>
            </a:endParaRPr>
          </a:p>
        </p:txBody>
      </p:sp>
      <p:pic>
        <p:nvPicPr>
          <p:cNvPr id="7170" name="Picture 2" descr="http://encycl.chita.ru/photobank/7-malinovskij_r_ya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196752"/>
            <a:ext cx="1657367" cy="20882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://www.belta.by/newarticlesimages/s001067_9248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1988840"/>
            <a:ext cx="1564588" cy="2091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http://www.kinodom-online.ru/_ld/15/159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9672" y="3212976"/>
            <a:ext cx="1597801" cy="22696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http://www.nivasposad.ru/school/homepages/all_kurs/konkurs2010/web-pages/belousova/stolyarova_yuliya/big_photo/konev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77732" y="4509120"/>
            <a:ext cx="1640019" cy="20421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51520" y="260648"/>
            <a:ext cx="87129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Какому полководцу народ присвоил почетное звание «Маршал Победы»?</a:t>
            </a:r>
            <a:endParaRPr lang="ru-RU" sz="3600" b="1" dirty="0">
              <a:ln w="190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54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1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nn.ru/data/forum/images/2012-03/47361321-gergievskaj_lenta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6137920"/>
            <a:ext cx="720080" cy="720080"/>
          </a:xfrm>
          <a:prstGeom prst="rect">
            <a:avLst/>
          </a:prstGeom>
          <a:noFill/>
        </p:spPr>
      </p:pic>
      <p:pic>
        <p:nvPicPr>
          <p:cNvPr id="8" name="Picture 18" descr="http://www.gifpark.su/Gifs/LETTERS/8/7_md_wht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5661248"/>
            <a:ext cx="428625" cy="571501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6146" name="Picture 2" descr="http://os1.i.ua/3/1/10226010_e7c18af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040690"/>
            <a:ext cx="5506732" cy="3589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043608" y="2996952"/>
            <a:ext cx="2127442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800" b="1" dirty="0" smtClean="0">
                <a:ln w="1905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перчатки</a:t>
            </a:r>
            <a:endParaRPr lang="ru-RU" sz="3800" b="1" dirty="0">
              <a:ln w="1905">
                <a:solidFill>
                  <a:prstClr val="black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71600" y="3068960"/>
            <a:ext cx="2304256" cy="576064"/>
          </a:xfrm>
          <a:prstGeom prst="roundRect">
            <a:avLst/>
          </a:prstGeom>
          <a:solidFill>
            <a:srgbClr val="F1F98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88640"/>
            <a:ext cx="871296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Кульминацией парада Победы 24.06.1945 стал марш 200 знаменосцев, бросавших фашистские знамена на специальный помост у подножья Мавзолея. Какой элемент формы знаменосцев после парада был сожжен с этим помостом?</a:t>
            </a:r>
            <a:endParaRPr lang="ru-RU" sz="3600" b="1" dirty="0">
              <a:ln w="190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35896" y="6550223"/>
            <a:ext cx="4878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hlinkClick r:id="rId7"/>
              </a:rPr>
              <a:t>http://video.mail.ru/mail/pustinnik25/1081/2625.html?liked=1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5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99792" y="6550223"/>
            <a:ext cx="59584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hlinkClick r:id="rId3"/>
              </a:rPr>
              <a:t>http://www.youtube.com/watch?feature=player_embedded&amp;v=xC_dY0exgTI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6" name="Picture 2" descr="http://www.nn.ru/data/forum/images/2012-03/47361321-gergievskaj_lenta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440" y="6137920"/>
            <a:ext cx="720080" cy="720080"/>
          </a:xfrm>
          <a:prstGeom prst="rect">
            <a:avLst/>
          </a:prstGeom>
          <a:noFill/>
        </p:spPr>
      </p:pic>
      <p:pic>
        <p:nvPicPr>
          <p:cNvPr id="7" name="Picture 20" descr="http://www.gifpark.su/Gifs/LETTERS/8/8_md_wht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5589240"/>
            <a:ext cx="428625" cy="571501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95536" y="1484784"/>
            <a:ext cx="8331832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800" b="1" dirty="0" smtClean="0">
                <a:ln w="1905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После битвы под Москвой (1941-1942)</a:t>
            </a:r>
            <a:endParaRPr lang="ru-RU" sz="3800" b="1" dirty="0">
              <a:ln w="1905">
                <a:solidFill>
                  <a:prstClr val="black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536" y="1556792"/>
            <a:ext cx="8280920" cy="576064"/>
          </a:xfrm>
          <a:prstGeom prst="roundRect">
            <a:avLst/>
          </a:prstGeom>
          <a:solidFill>
            <a:srgbClr val="F1F98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124" name="Picture 4" descr="http://i1.2photo.ru/medium/s/0/33958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2204864"/>
            <a:ext cx="6123042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51520" y="260648"/>
            <a:ext cx="87129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После какой битвы был развеян миф о непобедимости гитлеровской армии?</a:t>
            </a:r>
            <a:endParaRPr lang="ru-RU" sz="3600" b="1" dirty="0">
              <a:ln w="190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50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nn.ru/data/forum/images/2012-03/47361321-gergievskaj_lenta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6137920"/>
            <a:ext cx="720080" cy="720080"/>
          </a:xfrm>
          <a:prstGeom prst="rect">
            <a:avLst/>
          </a:prstGeom>
          <a:noFill/>
        </p:spPr>
      </p:pic>
      <p:pic>
        <p:nvPicPr>
          <p:cNvPr id="7" name="Picture 22" descr="http://www.gifpark.su/Gifs/LETTERS/8/9_md_wht_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661248"/>
            <a:ext cx="428625" cy="571501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987824" y="6550223"/>
            <a:ext cx="5652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hlinkClick r:id="rId6"/>
              </a:rPr>
              <a:t>http://video.mail.ru/mail/nail_uldanov17028/9171/10586.html?liked=1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4098" name="Picture 2" descr="http://www.krasfun.ru/images/2011/5/610f1_pobeda_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2636912"/>
            <a:ext cx="5919959" cy="399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51520" y="1988840"/>
            <a:ext cx="86746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Берлинская наступательная операция</a:t>
            </a:r>
            <a:endParaRPr lang="ru-RU" sz="4000" b="1" dirty="0">
              <a:ln w="1905">
                <a:solidFill>
                  <a:prstClr val="black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2060848"/>
            <a:ext cx="8496944" cy="576064"/>
          </a:xfrm>
          <a:prstGeom prst="roundRect">
            <a:avLst/>
          </a:prstGeom>
          <a:solidFill>
            <a:srgbClr val="F1F98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260648"/>
            <a:ext cx="87129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Как  называлась операция, в ходе которой Красная Армия  завершила Великую Отечественную войну?</a:t>
            </a:r>
            <a:endParaRPr lang="ru-RU" sz="3600" b="1" dirty="0">
              <a:ln w="190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64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Comic Sans MS" pitchFamily="66" charset="0"/>
              </a:rPr>
              <a:t>Источники изображения: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764704"/>
            <a:ext cx="6696744" cy="5688632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Arial Narrow" pitchFamily="34" charset="0"/>
              </a:rPr>
              <a:t>Георгиевская ленточка. </a:t>
            </a:r>
            <a:r>
              <a:rPr lang="en-US" sz="1600" dirty="0" smtClean="0">
                <a:latin typeface="Arial Narrow" pitchFamily="34" charset="0"/>
                <a:hlinkClick r:id="rId3"/>
              </a:rPr>
              <a:t>http://www.nn.ru/data/forum/images/2012-03/47361321-gergievskaj_lenta.gif</a:t>
            </a:r>
            <a:r>
              <a:rPr lang="ru-RU" sz="1600" dirty="0" smtClean="0">
                <a:latin typeface="Arial Narrow" pitchFamily="34" charset="0"/>
              </a:rPr>
              <a:t> </a:t>
            </a:r>
          </a:p>
          <a:p>
            <a:r>
              <a:rPr lang="ru-RU" sz="1600" dirty="0" smtClean="0">
                <a:latin typeface="Arial Narrow" pitchFamily="34" charset="0"/>
              </a:rPr>
              <a:t>Орден Отечественной войны. </a:t>
            </a:r>
            <a:r>
              <a:rPr lang="en-US" sz="1600" dirty="0" smtClean="0">
                <a:latin typeface="Arial Narrow" pitchFamily="34" charset="0"/>
                <a:hlinkClick r:id="rId4"/>
              </a:rPr>
              <a:t>http://www.gavrilsk.ru/Image/otv451309_huge.jpg</a:t>
            </a:r>
            <a:r>
              <a:rPr lang="ru-RU" sz="1600" dirty="0" smtClean="0">
                <a:latin typeface="Arial Narrow" pitchFamily="34" charset="0"/>
              </a:rPr>
              <a:t> </a:t>
            </a:r>
          </a:p>
          <a:p>
            <a:r>
              <a:rPr lang="ru-RU" sz="1600" dirty="0" smtClean="0">
                <a:latin typeface="Arial Narrow" pitchFamily="34" charset="0"/>
              </a:rPr>
              <a:t>Цифры. </a:t>
            </a:r>
            <a:r>
              <a:rPr lang="en-US" sz="1600" dirty="0" smtClean="0">
                <a:latin typeface="Arial Narrow" pitchFamily="34" charset="0"/>
                <a:hlinkClick r:id="rId5"/>
              </a:rPr>
              <a:t>http://www.gifpark.su/Gifs/LETTERS/8/1_md_wht.gif</a:t>
            </a:r>
            <a:r>
              <a:rPr lang="ru-RU" sz="1600" dirty="0" smtClean="0">
                <a:latin typeface="Arial Narrow" pitchFamily="34" charset="0"/>
              </a:rPr>
              <a:t> </a:t>
            </a:r>
          </a:p>
          <a:p>
            <a:r>
              <a:rPr lang="ru-RU" sz="1600" dirty="0" smtClean="0">
                <a:latin typeface="Arial Narrow" pitchFamily="34" charset="0"/>
              </a:rPr>
              <a:t>Подписание акта о капитуляции. </a:t>
            </a:r>
            <a:r>
              <a:rPr lang="en-US" sz="1600" dirty="0" smtClean="0">
                <a:latin typeface="Arial Narrow" pitchFamily="34" charset="0"/>
                <a:hlinkClick r:id="rId6"/>
              </a:rPr>
              <a:t>http://novved.ru/images/stories/61/akt.jpg</a:t>
            </a:r>
            <a:r>
              <a:rPr lang="ru-RU" sz="1600" dirty="0" smtClean="0">
                <a:latin typeface="Arial Narrow" pitchFamily="34" charset="0"/>
              </a:rPr>
              <a:t> </a:t>
            </a:r>
          </a:p>
          <a:p>
            <a:r>
              <a:rPr lang="ru-RU" sz="1600" dirty="0" smtClean="0">
                <a:latin typeface="Arial Narrow" pitchFamily="34" charset="0"/>
              </a:rPr>
              <a:t>В атаку. </a:t>
            </a:r>
            <a:r>
              <a:rPr lang="en-US" sz="1600" dirty="0" smtClean="0">
                <a:latin typeface="Arial Narrow" pitchFamily="34" charset="0"/>
                <a:hlinkClick r:id="rId7"/>
              </a:rPr>
              <a:t>http://i.smotra.ru/data/img/users_imgs/55638/sm_users_img-250360.jpg</a:t>
            </a:r>
            <a:endParaRPr lang="ru-RU" sz="1600" dirty="0" smtClean="0">
              <a:latin typeface="Arial Narrow" pitchFamily="34" charset="0"/>
            </a:endParaRPr>
          </a:p>
          <a:p>
            <a:r>
              <a:rPr lang="ru-RU" sz="1600" dirty="0" smtClean="0">
                <a:latin typeface="Arial Narrow" pitchFamily="34" charset="0"/>
              </a:rPr>
              <a:t>Битва под Москвой. </a:t>
            </a:r>
            <a:r>
              <a:rPr lang="en-US" sz="1600" dirty="0" smtClean="0">
                <a:latin typeface="Arial Narrow" pitchFamily="34" charset="0"/>
                <a:hlinkClick r:id="rId8"/>
              </a:rPr>
              <a:t>http://i1.2photo.ru/medium/s/0/339580.jpg</a:t>
            </a:r>
            <a:r>
              <a:rPr lang="ru-RU" sz="1600" dirty="0" smtClean="0">
                <a:latin typeface="Arial Narrow" pitchFamily="34" charset="0"/>
              </a:rPr>
              <a:t>  </a:t>
            </a:r>
          </a:p>
          <a:p>
            <a:r>
              <a:rPr lang="ru-RU" sz="1600" dirty="0" smtClean="0">
                <a:latin typeface="Arial Narrow" pitchFamily="34" charset="0"/>
              </a:rPr>
              <a:t>С праздником Победы. </a:t>
            </a:r>
            <a:r>
              <a:rPr lang="en-US" sz="1600" dirty="0" smtClean="0">
                <a:latin typeface="Arial Narrow" pitchFamily="34" charset="0"/>
                <a:hlinkClick r:id="rId9"/>
              </a:rPr>
              <a:t>http://www.best-animation.ru/lanim/9_maya/9.gif</a:t>
            </a:r>
            <a:r>
              <a:rPr lang="ru-RU" sz="1600" dirty="0" smtClean="0">
                <a:latin typeface="Arial Narrow" pitchFamily="34" charset="0"/>
              </a:rPr>
              <a:t> </a:t>
            </a:r>
          </a:p>
          <a:p>
            <a:r>
              <a:rPr lang="ru-RU" sz="1600" dirty="0" smtClean="0">
                <a:latin typeface="Arial Narrow" pitchFamily="34" charset="0"/>
              </a:rPr>
              <a:t>Этот праздник со слезами на глазах. </a:t>
            </a:r>
            <a:r>
              <a:rPr lang="en-US" sz="1600" dirty="0" smtClean="0">
                <a:latin typeface="Arial Narrow" pitchFamily="34" charset="0"/>
                <a:hlinkClick r:id="rId10"/>
              </a:rPr>
              <a:t>http://s019.radikal.ru/i610/1205/3b/33f74cb6ee3a.gif</a:t>
            </a:r>
            <a:r>
              <a:rPr lang="ru-RU" sz="1600" dirty="0" smtClean="0">
                <a:latin typeface="Arial Narrow" pitchFamily="34" charset="0"/>
              </a:rPr>
              <a:t> </a:t>
            </a:r>
          </a:p>
          <a:p>
            <a:r>
              <a:rPr lang="ru-RU" sz="1600" dirty="0" smtClean="0">
                <a:latin typeface="Arial Narrow" pitchFamily="34" charset="0"/>
              </a:rPr>
              <a:t>Р.Я.Малиновский. </a:t>
            </a:r>
            <a:r>
              <a:rPr lang="en-US" sz="1600" dirty="0" smtClean="0">
                <a:latin typeface="Arial Narrow" pitchFamily="34" charset="0"/>
                <a:hlinkClick r:id="rId11"/>
              </a:rPr>
              <a:t>http://encycl.chita.ru/photobank/7-malinovskij_r_ya_1.jpg</a:t>
            </a:r>
            <a:r>
              <a:rPr lang="ru-RU" sz="1600" dirty="0" smtClean="0">
                <a:latin typeface="Arial Narrow" pitchFamily="34" charset="0"/>
              </a:rPr>
              <a:t> </a:t>
            </a:r>
          </a:p>
          <a:p>
            <a:r>
              <a:rPr lang="ru-RU" sz="1600" dirty="0" err="1" smtClean="0">
                <a:latin typeface="Arial Narrow" pitchFamily="34" charset="0"/>
              </a:rPr>
              <a:t>К.К.Рокосовский</a:t>
            </a:r>
            <a:r>
              <a:rPr lang="ru-RU" sz="1600" dirty="0" smtClean="0">
                <a:latin typeface="Arial Narrow" pitchFamily="34" charset="0"/>
              </a:rPr>
              <a:t>. </a:t>
            </a:r>
            <a:r>
              <a:rPr lang="en-US" sz="1600" dirty="0" smtClean="0">
                <a:latin typeface="Arial Narrow" pitchFamily="34" charset="0"/>
                <a:hlinkClick r:id="rId12"/>
              </a:rPr>
              <a:t>http://www.belta.by/newarticlesimages/s001067_924810.jpg</a:t>
            </a:r>
            <a:r>
              <a:rPr lang="ru-RU" sz="1600" dirty="0" smtClean="0">
                <a:latin typeface="Arial Narrow" pitchFamily="34" charset="0"/>
              </a:rPr>
              <a:t> </a:t>
            </a:r>
          </a:p>
          <a:p>
            <a:r>
              <a:rPr lang="ru-RU" sz="1600" dirty="0" smtClean="0">
                <a:latin typeface="Arial Narrow" pitchFamily="34" charset="0"/>
              </a:rPr>
              <a:t>Г.К.Жуков. </a:t>
            </a:r>
            <a:r>
              <a:rPr lang="en-US" sz="1600" dirty="0" smtClean="0">
                <a:latin typeface="Arial Narrow" pitchFamily="34" charset="0"/>
                <a:hlinkClick r:id="rId13"/>
              </a:rPr>
              <a:t>http://www.kinodom-online.ru/_ld/15/1592.jpg</a:t>
            </a:r>
            <a:r>
              <a:rPr lang="ru-RU" sz="1600" dirty="0" smtClean="0">
                <a:latin typeface="Arial Narrow" pitchFamily="34" charset="0"/>
              </a:rPr>
              <a:t> </a:t>
            </a:r>
          </a:p>
          <a:p>
            <a:r>
              <a:rPr lang="ru-RU" sz="1600" dirty="0" smtClean="0">
                <a:latin typeface="Arial Narrow" pitchFamily="34" charset="0"/>
              </a:rPr>
              <a:t>И.С.Конев. </a:t>
            </a:r>
            <a:r>
              <a:rPr lang="en-US" sz="1600" dirty="0" smtClean="0">
                <a:latin typeface="Arial Narrow" pitchFamily="34" charset="0"/>
                <a:hlinkClick r:id="rId14"/>
              </a:rPr>
              <a:t>http://im2-tub-ru.yandex.net/i?id=178126377-28-72&amp;n=21</a:t>
            </a:r>
            <a:r>
              <a:rPr lang="ru-RU" sz="1600" dirty="0" smtClean="0">
                <a:latin typeface="Arial Narrow" pitchFamily="34" charset="0"/>
              </a:rPr>
              <a:t> </a:t>
            </a:r>
          </a:p>
          <a:p>
            <a:r>
              <a:rPr lang="ru-RU" sz="1600" dirty="0" smtClean="0">
                <a:latin typeface="Arial Narrow" pitchFamily="34" charset="0"/>
              </a:rPr>
              <a:t>Ю.Б.Левитан. </a:t>
            </a:r>
            <a:r>
              <a:rPr lang="en-US" sz="1600" dirty="0" smtClean="0">
                <a:latin typeface="Arial Narrow" pitchFamily="34" charset="0"/>
                <a:hlinkClick r:id="rId15"/>
              </a:rPr>
              <a:t>http://cs306814.userapi.com/v306814931/47ff/gm2KZeClwk4.jpg</a:t>
            </a:r>
            <a:r>
              <a:rPr lang="ru-RU" sz="1600" dirty="0" smtClean="0">
                <a:latin typeface="Arial Narrow" pitchFamily="34" charset="0"/>
              </a:rPr>
              <a:t> </a:t>
            </a:r>
          </a:p>
          <a:p>
            <a:r>
              <a:rPr lang="ru-RU" sz="1600" dirty="0" smtClean="0">
                <a:latin typeface="Arial Narrow" pitchFamily="34" charset="0"/>
              </a:rPr>
              <a:t>На Берлин. </a:t>
            </a:r>
            <a:r>
              <a:rPr lang="en-US" sz="1600" dirty="0" smtClean="0">
                <a:latin typeface="Arial Narrow" pitchFamily="34" charset="0"/>
                <a:hlinkClick r:id="rId16"/>
              </a:rPr>
              <a:t>http://www.krasfun.ru/images/2011/5/610f1_pobeda_16.jpg</a:t>
            </a:r>
            <a:r>
              <a:rPr lang="ru-RU" sz="1600" dirty="0" smtClean="0">
                <a:latin typeface="Arial Narrow" pitchFamily="34" charset="0"/>
              </a:rPr>
              <a:t> </a:t>
            </a:r>
          </a:p>
          <a:p>
            <a:r>
              <a:rPr lang="ru-RU" sz="1600" dirty="0" smtClean="0">
                <a:latin typeface="Arial Narrow" pitchFamily="34" charset="0"/>
              </a:rPr>
              <a:t>Парад Победы. </a:t>
            </a:r>
            <a:r>
              <a:rPr lang="en-US" sz="1600" dirty="0" smtClean="0">
                <a:latin typeface="Arial Narrow" pitchFamily="34" charset="0"/>
                <a:hlinkClick r:id="rId17"/>
              </a:rPr>
              <a:t>http://os1.i.ua/3/1/10226010_e7c18af3.jpg</a:t>
            </a:r>
            <a:r>
              <a:rPr lang="ru-RU" sz="1600" dirty="0" smtClean="0">
                <a:latin typeface="Arial Narrow" pitchFamily="34" charset="0"/>
              </a:rPr>
              <a:t> </a:t>
            </a:r>
          </a:p>
          <a:p>
            <a:r>
              <a:rPr lang="ru-RU" sz="1600" dirty="0" smtClean="0">
                <a:latin typeface="Arial Narrow" pitchFamily="34" charset="0"/>
              </a:rPr>
              <a:t>Освобождение Севастополя. </a:t>
            </a:r>
            <a:r>
              <a:rPr lang="en-US" sz="1600" dirty="0" smtClean="0">
                <a:latin typeface="Arial Narrow" pitchFamily="34" charset="0"/>
                <a:hlinkClick r:id="rId18"/>
              </a:rPr>
              <a:t>http://i021.radikal.ru/1105/01/f9452344940f.jpg</a:t>
            </a:r>
            <a:endParaRPr lang="ru-RU" sz="1600" dirty="0" smtClean="0">
              <a:latin typeface="Arial Narrow" pitchFamily="34" charset="0"/>
            </a:endParaRPr>
          </a:p>
          <a:p>
            <a:r>
              <a:rPr lang="ru-RU" sz="1600" dirty="0" smtClean="0">
                <a:latin typeface="Arial Narrow" pitchFamily="34" charset="0"/>
              </a:rPr>
              <a:t>Пик Победы. </a:t>
            </a:r>
            <a:r>
              <a:rPr lang="en-US" sz="1600" dirty="0" smtClean="0">
                <a:latin typeface="Arial Narrow" pitchFamily="34" charset="0"/>
                <a:hlinkClick r:id="rId19"/>
              </a:rPr>
              <a:t>http://static.7summits.ru/media/full/2/11748.jpg</a:t>
            </a:r>
            <a:r>
              <a:rPr lang="ru-RU" sz="1600" dirty="0" smtClean="0">
                <a:latin typeface="Arial Narrow" pitchFamily="34" charset="0"/>
              </a:rPr>
              <a:t>  </a:t>
            </a:r>
            <a:endParaRPr lang="ru-RU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67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908720"/>
            <a:ext cx="6696744" cy="5400600"/>
          </a:xfrm>
        </p:spPr>
        <p:txBody>
          <a:bodyPr>
            <a:normAutofit lnSpcReduction="10000"/>
          </a:bodyPr>
          <a:lstStyle/>
          <a:p>
            <a:r>
              <a:rPr lang="ru-RU" sz="1400" dirty="0" smtClean="0">
                <a:latin typeface="Arial Narrow" pitchFamily="34" charset="0"/>
              </a:rPr>
              <a:t>Объявление о начале ВОВ. </a:t>
            </a:r>
            <a:r>
              <a:rPr lang="en-US" sz="1400" dirty="0" smtClean="0">
                <a:latin typeface="Arial Narrow" pitchFamily="34" charset="0"/>
                <a:hlinkClick r:id="rId3"/>
              </a:rPr>
              <a:t>http://muzbaron.com/dll/%D0%BE%20%D0%BD%D0%B0%D1%87%D0%B0%D0%BB%D0%B5%20%D0%B2%D0%BE%D0%B9%D0%BD%D1%8B</a:t>
            </a:r>
            <a:r>
              <a:rPr lang="ru-RU" sz="1400" dirty="0" smtClean="0">
                <a:latin typeface="Arial Narrow" pitchFamily="34" charset="0"/>
              </a:rPr>
              <a:t> </a:t>
            </a:r>
          </a:p>
          <a:p>
            <a:r>
              <a:rPr lang="ru-RU" sz="1400" dirty="0" smtClean="0">
                <a:latin typeface="Arial Narrow" pitchFamily="34" charset="0"/>
              </a:rPr>
              <a:t>Маршал Победы. </a:t>
            </a:r>
            <a:r>
              <a:rPr lang="en-US" sz="1400" dirty="0" smtClean="0">
                <a:hlinkClick r:id="rId4"/>
              </a:rPr>
              <a:t>http://ruskline.ru/analitika/2011/12/01/marshal_pobedy_georgij_konstantinovich_zhukov</a:t>
            </a:r>
            <a:endParaRPr lang="ru-RU" sz="1400" dirty="0" smtClean="0"/>
          </a:p>
          <a:p>
            <a:r>
              <a:rPr lang="ru-RU" sz="1400" dirty="0" smtClean="0">
                <a:latin typeface="Arial Narrow" pitchFamily="34" charset="0"/>
              </a:rPr>
              <a:t>Георгиевская ленточка. </a:t>
            </a:r>
            <a:r>
              <a:rPr lang="en-US" sz="1400" dirty="0" smtClean="0">
                <a:hlinkClick r:id="rId5"/>
              </a:rPr>
              <a:t>http://ru.wikipedia.org/wiki/%C3%E5%EE%F0%E3%E8%E5%E2%F1%EA%E0%FF_%EB%E5%ED%F2%EE%F7%EA%E0</a:t>
            </a:r>
            <a:endParaRPr lang="ru-RU" sz="1400" dirty="0" smtClean="0"/>
          </a:p>
          <a:p>
            <a:r>
              <a:rPr lang="ru-RU" sz="1400" dirty="0" smtClean="0">
                <a:latin typeface="Arial Narrow" pitchFamily="34" charset="0"/>
              </a:rPr>
              <a:t>Пик Победы.</a:t>
            </a:r>
            <a:r>
              <a:rPr lang="en-US" sz="1400" dirty="0" smtClean="0">
                <a:hlinkClick r:id="rId6"/>
              </a:rPr>
              <a:t> </a:t>
            </a:r>
            <a:r>
              <a:rPr lang="en-US" sz="1400" dirty="0" smtClean="0">
                <a:hlinkClick r:id="rId7"/>
              </a:rPr>
              <a:t>http://www.mountain.ru/people/VadimAlferov/2004/Pobeda/</a:t>
            </a:r>
            <a:endParaRPr lang="ru-RU" sz="1400" dirty="0" smtClean="0"/>
          </a:p>
          <a:p>
            <a:r>
              <a:rPr lang="ru-RU" sz="1400" dirty="0" smtClean="0">
                <a:latin typeface="Arial Narrow" pitchFamily="34" charset="0"/>
              </a:rPr>
              <a:t>Битва под Москвой. </a:t>
            </a:r>
            <a:r>
              <a:rPr lang="en-US" sz="1400" dirty="0" smtClean="0">
                <a:hlinkClick r:id="rId8"/>
              </a:rPr>
              <a:t>http://about-war.narod.ru/Moskva.htm</a:t>
            </a:r>
            <a:endParaRPr lang="ru-RU" sz="1400" dirty="0" smtClean="0"/>
          </a:p>
          <a:p>
            <a:r>
              <a:rPr lang="ru-RU" sz="1400" dirty="0" smtClean="0">
                <a:latin typeface="Arial Narrow" pitchFamily="34" charset="0"/>
              </a:rPr>
              <a:t>Акт капитуляции Германии. </a:t>
            </a:r>
            <a:r>
              <a:rPr lang="en-US" sz="1400" dirty="0" smtClean="0">
                <a:hlinkClick r:id="rId9"/>
              </a:rPr>
              <a:t>http://ru.wikipedia.org/wiki/%D0%90%D0%BA%D1%82_%D0%BA%D0%B0%D0%BF%D0%B8%D1%82%D1%83%D0%BB%D1%8F%D1%86%D0%B8%D0%B8_%D0%93%D0%B5%D1%80%D0%BC%D0%B0%D0%BD%D0%B8%D0%B8</a:t>
            </a:r>
            <a:endParaRPr lang="ru-RU" sz="1400" dirty="0" smtClean="0"/>
          </a:p>
          <a:p>
            <a:r>
              <a:rPr lang="ru-RU" sz="1400" dirty="0" smtClean="0">
                <a:latin typeface="Arial Narrow" pitchFamily="34" charset="0"/>
              </a:rPr>
              <a:t>Ю.Б.Левитан. </a:t>
            </a:r>
            <a:r>
              <a:rPr lang="ru-RU" sz="1400" dirty="0" smtClean="0">
                <a:hlinkClick r:id="rId10"/>
              </a:rPr>
              <a:t>http://cs306814.userapi.com/v306814931/47ff/gm2KZeClwk4.jpg</a:t>
            </a:r>
            <a:endParaRPr lang="ru-RU" sz="1400" dirty="0" smtClean="0"/>
          </a:p>
          <a:p>
            <a:r>
              <a:rPr lang="ru-RU" sz="1400" dirty="0" smtClean="0"/>
              <a:t>Берлинская наступательная операция. </a:t>
            </a:r>
            <a:r>
              <a:rPr lang="en-US" sz="1400" dirty="0" smtClean="0">
                <a:hlinkClick r:id="rId11"/>
              </a:rPr>
              <a:t>http://ru.wikipedia.org/wiki/%C1%E5%F0%EB%E8%ED%F1%EA%E0%FF_%ED%E0%F1%F2%F3%EF%E0%F2%E5%EB%FC%ED%E0%FF_%EE%EF%E5%F0%E0%F6%E8%FF</a:t>
            </a:r>
            <a:r>
              <a:rPr lang="ru-RU" sz="1400" dirty="0" smtClean="0"/>
              <a:t> </a:t>
            </a:r>
          </a:p>
          <a:p>
            <a:r>
              <a:rPr lang="ru-RU" sz="1400" dirty="0" smtClean="0">
                <a:latin typeface="Arial Narrow" pitchFamily="34" charset="0"/>
              </a:rPr>
              <a:t>Парад Победы. </a:t>
            </a:r>
            <a:r>
              <a:rPr lang="en-US" sz="1400" dirty="0" smtClean="0">
                <a:hlinkClick r:id="rId12"/>
              </a:rPr>
              <a:t>http://www.world-war.ru/parad-pobedy/</a:t>
            </a:r>
            <a:r>
              <a:rPr lang="ru-RU" sz="1400" dirty="0" smtClean="0"/>
              <a:t> </a:t>
            </a:r>
          </a:p>
          <a:p>
            <a:r>
              <a:rPr lang="ru-RU" sz="1400" dirty="0" smtClean="0">
                <a:latin typeface="Arial Narrow" pitchFamily="34" charset="0"/>
              </a:rPr>
              <a:t>Освобождение Севастополя. </a:t>
            </a:r>
            <a:r>
              <a:rPr lang="en-US" sz="1400" dirty="0" smtClean="0">
                <a:hlinkClick r:id="rId13"/>
              </a:rPr>
              <a:t>http://krymology.info/index.php/%D0%9E%D1%81%D0%B2%D0%BE%D0%B1%D0%BE%D0%B6%D0%B4%D0%B5%D0%BD%D0%B8%D0%B5_%D0%A1%D0%B5%D0%B2%D0%B0%D1%81%D1%82%D0%BE%D0%BF%D0%BE%D0%BB%D1%8F_%D0%B2_1944_%D0%B3%D0%BE%D0%B4%D1%83</a:t>
            </a:r>
            <a:endParaRPr lang="ru-RU" sz="1400" dirty="0">
              <a:latin typeface="Arial Narrow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800" dirty="0" smtClean="0">
                <a:solidFill>
                  <a:prstClr val="black"/>
                </a:solidFill>
                <a:latin typeface="Comic Sans MS" pitchFamily="66" charset="0"/>
              </a:rPr>
              <a:t>Источники информации:</a:t>
            </a:r>
            <a:endParaRPr lang="ru-RU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99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s019.radikal.ru/i610/1205/3b/33f74cb6ee3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640960" cy="6480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973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gavrilsk.ru/Image/otv451309_huge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692696"/>
            <a:ext cx="1682552" cy="1682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http://www.gifpark.su/Gifs/LETTERS/8/1_md_wht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692696"/>
            <a:ext cx="333375" cy="571501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3" name="Picture 4" descr="http://www.gavrilsk.ru/Image/otv451309_huge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196752"/>
            <a:ext cx="1682552" cy="1682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8" descr="http://www.gifpark.su/Gifs/LETTERS/8/2_md_wht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1196752"/>
            <a:ext cx="428625" cy="571501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5" name="Picture 4" descr="http://www.gavrilsk.ru/Image/otv451309_huge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620688"/>
            <a:ext cx="1682552" cy="1682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10" descr="http://www.gifpark.su/Gifs/LETTERS/8/3_md_wht_1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620688"/>
            <a:ext cx="419100" cy="571501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7" name="Picture 4" descr="http://www.gavrilsk.ru/Image/otv451309_huge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412776"/>
            <a:ext cx="1682552" cy="1682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12" descr="http://www.gifpark.su/Gifs/LETTERS/8/4_md_wht_1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20272" y="1412776"/>
            <a:ext cx="428625" cy="571501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9" name="Picture 4" descr="http://www.gavrilsk.ru/Image/otv451309_huge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852936"/>
            <a:ext cx="1682552" cy="1682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14" descr="http://www.gifpark.su/Gifs/LETTERS/8/5_md_wht_1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87624" y="2924944"/>
            <a:ext cx="428625" cy="571501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31" name="Picture 4" descr="http://www.gavrilsk.ru/Image/otv451309_huge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708920"/>
            <a:ext cx="1682552" cy="1682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16" descr="http://www.gifpark.su/Gifs/LETTERS/8/6_md_wht_2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04048" y="2780928"/>
            <a:ext cx="428625" cy="571501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33" name="Picture 4" descr="http://www.gavrilsk.ru/Image/otv451309_huge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861048"/>
            <a:ext cx="1682552" cy="1682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18" descr="http://www.gifpark.su/Gifs/LETTERS/8/7_md_wht.gif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59832" y="3933056"/>
            <a:ext cx="428625" cy="571501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35" name="Picture 4" descr="http://www.gavrilsk.ru/Image/otv451309_huge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933056"/>
            <a:ext cx="1682552" cy="1682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20" descr="http://www.gifpark.su/Gifs/LETTERS/8/8_md_wht.gif"/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876256" y="4005064"/>
            <a:ext cx="428625" cy="571501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37" name="Picture 4" descr="http://www.gavrilsk.ru/Image/otv451309_huge.jp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797152"/>
            <a:ext cx="1682552" cy="1682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22" descr="http://www.gifpark.su/Gifs/LETTERS/8/9_md_wht_1.gif"/>
          <p:cNvPicPr>
            <a:picLocks noChangeAspect="1" noChangeArrowheads="1" noCrop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076056" y="4869160"/>
            <a:ext cx="428625" cy="571501"/>
          </a:xfrm>
          <a:prstGeom prst="rect">
            <a:avLst/>
          </a:prstGeom>
          <a:noFill/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03354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4" name="Picture 6" descr="http://www.best-animation.ru/lanim/9_maya/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60647"/>
            <a:ext cx="6960096" cy="519832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260648"/>
            <a:ext cx="790601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5589240"/>
            <a:ext cx="47099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 О Р Д И М С Я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898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nn.ru/data/forum/images/2012-03/47361321-gergievskaj_lenta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4448" y="6137920"/>
            <a:ext cx="720080" cy="720080"/>
          </a:xfrm>
          <a:prstGeom prst="rect">
            <a:avLst/>
          </a:prstGeom>
          <a:noFill/>
        </p:spPr>
      </p:pic>
      <p:sp>
        <p:nvSpPr>
          <p:cNvPr id="10" name="7-конечная звезда 9"/>
          <p:cNvSpPr/>
          <p:nvPr/>
        </p:nvSpPr>
        <p:spPr>
          <a:xfrm>
            <a:off x="3563888" y="4869160"/>
            <a:ext cx="1872208" cy="1584176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</a:rPr>
              <a:t>7 мая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11" name="7-конечная звезда 10"/>
          <p:cNvSpPr/>
          <p:nvPr/>
        </p:nvSpPr>
        <p:spPr>
          <a:xfrm>
            <a:off x="1331640" y="3356992"/>
            <a:ext cx="1872208" cy="1584176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</a:rPr>
              <a:t>2 мая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12" name="7-конечная звезда 11"/>
          <p:cNvSpPr/>
          <p:nvPr/>
        </p:nvSpPr>
        <p:spPr>
          <a:xfrm>
            <a:off x="5868144" y="4581128"/>
            <a:ext cx="1800200" cy="1512168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</a:rPr>
              <a:t>9 мая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13" name="7-конечная звезда 12"/>
          <p:cNvSpPr/>
          <p:nvPr/>
        </p:nvSpPr>
        <p:spPr>
          <a:xfrm>
            <a:off x="1907704" y="1484784"/>
            <a:ext cx="1800200" cy="1512168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</a:rPr>
              <a:t>1 мая</a:t>
            </a:r>
            <a:endParaRPr lang="ru-RU" sz="3600" b="1" dirty="0">
              <a:solidFill>
                <a:prstClr val="black"/>
              </a:solidFill>
            </a:endParaRPr>
          </a:p>
        </p:txBody>
      </p:sp>
      <p:pic>
        <p:nvPicPr>
          <p:cNvPr id="6148" name="Picture 4" descr="http://novved.ru/images/stories/61/ak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412776"/>
            <a:ext cx="483803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899592" y="188640"/>
            <a:ext cx="80648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Дата  подписания  акта  о </a:t>
            </a:r>
          </a:p>
          <a:p>
            <a:pPr algn="ctr"/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безоговорочной  капитуляции  Германии:</a:t>
            </a:r>
            <a:endParaRPr lang="ru-RU" sz="3600" b="1" dirty="0">
              <a:ln w="190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16" name="Picture 6" descr="http://www.gifpark.su/Gifs/LETTERS/8/1_md_wht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5589240"/>
            <a:ext cx="333375" cy="571501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3707904" y="6581001"/>
            <a:ext cx="5040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hlinkClick r:id="rId7"/>
              </a:rPr>
              <a:t>http://www.youtube.com/watch?feature=player_embedded&amp;v=RiRzc-QKUgU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4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39552" y="1844824"/>
            <a:ext cx="29490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Пик Победы</a:t>
            </a:r>
            <a:endParaRPr lang="ru-RU" sz="4000" b="1" dirty="0">
              <a:ln w="1905">
                <a:solidFill>
                  <a:prstClr val="black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552" y="1916832"/>
            <a:ext cx="3024336" cy="576064"/>
          </a:xfrm>
          <a:prstGeom prst="roundRect">
            <a:avLst/>
          </a:prstGeom>
          <a:solidFill>
            <a:srgbClr val="F1F98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Picture 8" descr="http://www.gifpark.su/Gifs/LETTERS/8/2_md_wh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589240"/>
            <a:ext cx="428625" cy="571501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644008" y="6550223"/>
            <a:ext cx="4032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15" name="Picture 2" descr="http://www.nn.ru/data/forum/images/2012-03/47361321-gergievskaj_lenta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04448" y="6137920"/>
            <a:ext cx="720080" cy="72008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843808" y="6550223"/>
            <a:ext cx="59766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hlinkClick r:id="rId6"/>
              </a:rPr>
              <a:t>http://www.youtube.com/watch?feature=player_embedded&amp;v=48NdE5T2A34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11266" name="Picture 2" descr="http://static.7summits.ru/media/full/2/1174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7439" y="2564904"/>
            <a:ext cx="5750185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395536" y="260648"/>
            <a:ext cx="82809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Самая высокая вершина Тянь-Шаня была названа в 1946 году  в честь окончания войны. Как?</a:t>
            </a:r>
            <a:endParaRPr lang="ru-RU" sz="3600" b="1" dirty="0">
              <a:ln w="190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17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-конечная звезда 4"/>
          <p:cNvSpPr/>
          <p:nvPr/>
        </p:nvSpPr>
        <p:spPr>
          <a:xfrm>
            <a:off x="6516216" y="1340768"/>
            <a:ext cx="2160240" cy="1224136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</a:rPr>
              <a:t>2000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6" name="7-конечная звезда 5"/>
          <p:cNvSpPr/>
          <p:nvPr/>
        </p:nvSpPr>
        <p:spPr>
          <a:xfrm>
            <a:off x="6516216" y="2636912"/>
            <a:ext cx="2232248" cy="1296144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</a:rPr>
              <a:t>2005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7" name="7-конечная звезда 6"/>
          <p:cNvSpPr/>
          <p:nvPr/>
        </p:nvSpPr>
        <p:spPr>
          <a:xfrm>
            <a:off x="6588224" y="4005064"/>
            <a:ext cx="2160240" cy="1224136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</a:rPr>
              <a:t>1995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6660232" y="5301208"/>
            <a:ext cx="2160240" cy="1224136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</a:rPr>
              <a:t>2010</a:t>
            </a:r>
            <a:endParaRPr lang="ru-RU" sz="3600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://b.img22.rian.ru/images/17080/73/1708073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72816"/>
            <a:ext cx="4973756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51520" y="332656"/>
            <a:ext cx="86409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 каком году стартовала акция </a:t>
            </a:r>
          </a:p>
          <a:p>
            <a:pPr algn="ctr"/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«Георгиевская ленточка»?</a:t>
            </a:r>
            <a:endParaRPr lang="ru-RU" sz="3600" b="1" dirty="0">
              <a:ln w="190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55776" y="6550223"/>
            <a:ext cx="57606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hlinkClick r:id="rId4"/>
              </a:rPr>
              <a:t>http://www.youtube.com/watch?feature=player_embedded&amp;v=Bkfn-ILvXaI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15" name="Picture 10" descr="http://www.gifpark.su/Gifs/LETTERS/8/3_md_wht_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5589240"/>
            <a:ext cx="419100" cy="571501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6" name="Picture 2" descr="http://www.nn.ru/data/forum/images/2012-03/47361321-gergievskaj_lenta.gi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32440" y="6137920"/>
            <a:ext cx="720080" cy="72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212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nn.ru/data/forum/images/2012-03/47361321-gergievskaj_lenta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6137920"/>
            <a:ext cx="720080" cy="720080"/>
          </a:xfrm>
          <a:prstGeom prst="rect">
            <a:avLst/>
          </a:prstGeom>
          <a:noFill/>
        </p:spPr>
      </p:pic>
      <p:pic>
        <p:nvPicPr>
          <p:cNvPr id="6" name="Picture 12" descr="http://www.gifpark.su/Gifs/LETTERS/8/4_md_wht_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589240"/>
            <a:ext cx="428625" cy="571501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644008" y="6550223"/>
            <a:ext cx="4032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hlinkClick r:id="rId6"/>
              </a:rPr>
              <a:t>http://www.youtube.com/watch?v=hhkr51FosS4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9218" name="Picture 2" descr="http://i021.radikal.ru/1105/01/f9452344940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2852710"/>
            <a:ext cx="4583832" cy="3710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7-конечная звезда 8"/>
          <p:cNvSpPr/>
          <p:nvPr/>
        </p:nvSpPr>
        <p:spPr>
          <a:xfrm>
            <a:off x="1115616" y="3212976"/>
            <a:ext cx="4896544" cy="1008112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</a:rPr>
              <a:t>Севастополь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10" name="7-конечная звезда 9"/>
          <p:cNvSpPr/>
          <p:nvPr/>
        </p:nvSpPr>
        <p:spPr>
          <a:xfrm>
            <a:off x="1475656" y="4437112"/>
            <a:ext cx="3528392" cy="864096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</a:rPr>
              <a:t>Москва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11" name="7-конечная звезда 10"/>
          <p:cNvSpPr/>
          <p:nvPr/>
        </p:nvSpPr>
        <p:spPr>
          <a:xfrm>
            <a:off x="539552" y="2060848"/>
            <a:ext cx="5472608" cy="864096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</a:rPr>
              <a:t>Новороссийск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88640"/>
            <a:ext cx="85689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Фашистские войска в 1941-1942г. потратили на захват этого города 250 дней, а советские войска освободили его в 1944г. за 5 дней.  </a:t>
            </a:r>
            <a:endParaRPr lang="ru-RU" sz="3600" b="1" dirty="0">
              <a:ln w="190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48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6550223"/>
            <a:ext cx="6192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hlinkClick r:id="rId3"/>
              </a:rPr>
              <a:t>http://www.youtube.com/watch?feature=player_embedded&amp;v=10nb18DQCFU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5" name="Picture 2" descr="http://www.nn.ru/data/forum/images/2012-03/47361321-gergievskaj_lenta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440" y="6137920"/>
            <a:ext cx="720080" cy="720080"/>
          </a:xfrm>
          <a:prstGeom prst="rect">
            <a:avLst/>
          </a:prstGeom>
          <a:noFill/>
        </p:spPr>
      </p:pic>
      <p:pic>
        <p:nvPicPr>
          <p:cNvPr id="6" name="Picture 14" descr="http://www.gifpark.su/Gifs/LETTERS/8/5_md_wht_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5661248"/>
            <a:ext cx="428625" cy="571501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8194" name="Picture 2" descr="http://cs306814.userapi.com/v306814931/47ff/gm2KZeClwk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2204864"/>
            <a:ext cx="5753100" cy="4314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23528" y="1628800"/>
            <a:ext cx="2813591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800" b="1" dirty="0" smtClean="0">
                <a:ln w="1905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Юрия </a:t>
            </a:r>
          </a:p>
          <a:p>
            <a:pPr algn="ctr"/>
            <a:r>
              <a:rPr lang="ru-RU" sz="3800" b="1" dirty="0" smtClean="0">
                <a:ln w="1905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Борисовича </a:t>
            </a:r>
          </a:p>
          <a:p>
            <a:pPr algn="ctr"/>
            <a:r>
              <a:rPr lang="ru-RU" sz="3800" b="1" dirty="0" smtClean="0">
                <a:ln w="1905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Левитана</a:t>
            </a:r>
            <a:endParaRPr lang="ru-RU" sz="3800" b="1" dirty="0">
              <a:ln w="1905">
                <a:solidFill>
                  <a:prstClr val="black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1772816"/>
            <a:ext cx="2736304" cy="1584176"/>
          </a:xfrm>
          <a:prstGeom prst="roundRect">
            <a:avLst/>
          </a:prstGeom>
          <a:solidFill>
            <a:srgbClr val="F1F98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60648"/>
            <a:ext cx="87129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Чей голос звучал по Всесоюзному радио, оповещая о начале Великой Отечественной войны?</a:t>
            </a:r>
            <a:endParaRPr lang="ru-RU" sz="3600" b="1" dirty="0">
              <a:ln w="1905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6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423</Words>
  <Application>Microsoft Office PowerPoint</Application>
  <PresentationFormat>Экран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изображения: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3</cp:revision>
  <dcterms:created xsi:type="dcterms:W3CDTF">2023-01-19T02:55:46Z</dcterms:created>
  <dcterms:modified xsi:type="dcterms:W3CDTF">2024-04-21T09:18:20Z</dcterms:modified>
</cp:coreProperties>
</file>