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58" r:id="rId4"/>
    <p:sldId id="259" r:id="rId5"/>
    <p:sldId id="279" r:id="rId6"/>
    <p:sldId id="293" r:id="rId7"/>
    <p:sldId id="294" r:id="rId8"/>
    <p:sldId id="260" r:id="rId9"/>
    <p:sldId id="282" r:id="rId10"/>
    <p:sldId id="261" r:id="rId11"/>
    <p:sldId id="262" r:id="rId12"/>
    <p:sldId id="272" r:id="rId13"/>
    <p:sldId id="264" r:id="rId14"/>
    <p:sldId id="273" r:id="rId15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FB"/>
    <a:srgbClr val="003366"/>
    <a:srgbClr val="327FBE"/>
    <a:srgbClr val="0091FE"/>
    <a:srgbClr val="000066"/>
    <a:srgbClr val="C7CDD7"/>
    <a:srgbClr val="AFF7FF"/>
    <a:srgbClr val="D1FBFF"/>
    <a:srgbClr val="5D9FD5"/>
    <a:srgbClr val="383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94" autoAdjust="0"/>
    <p:restoredTop sz="74773" autoAdjust="0"/>
  </p:normalViewPr>
  <p:slideViewPr>
    <p:cSldViewPr>
      <p:cViewPr varScale="1">
        <p:scale>
          <a:sx n="44" d="100"/>
          <a:sy n="44" d="100"/>
        </p:scale>
        <p:origin x="48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705237759178E-2"/>
          <c:y val="0.30110350140652881"/>
          <c:w val="0.93830175696457185"/>
          <c:h val="0.63111765359404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4168722175005941"/>
                  <c:y val="0.230611645576328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 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84333396918164"/>
                      <c:h val="0.30118448377530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1650602907935204"/>
                  <c:y val="-1.3344222652402725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10 минут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11621556916211"/>
                      <c:h val="0.279558102942435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6369744"/>
        <c:axId val="16227688"/>
      </c:barChart>
      <c:catAx>
        <c:axId val="216369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27688"/>
        <c:crosses val="autoZero"/>
        <c:auto val="1"/>
        <c:lblAlgn val="ctr"/>
        <c:lblOffset val="100"/>
        <c:noMultiLvlLbl val="0"/>
      </c:catAx>
      <c:valAx>
        <c:axId val="1622768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1636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0.46056</cdr:x>
      <cdr:y>0.23077</cdr:y>
    </cdr:from>
    <cdr:to>
      <cdr:x>0.76268</cdr:x>
      <cdr:y>0.23077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757682" y="432048"/>
          <a:ext cx="115301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797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04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41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17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8097" y="200256"/>
            <a:ext cx="6067805" cy="94234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>
                <a:solidFill>
                  <a:srgbClr val="3A455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576" y="1248028"/>
            <a:ext cx="7946847" cy="2031364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07" y="1484785"/>
            <a:ext cx="7678417" cy="1754326"/>
          </a:xfrm>
        </p:spPr>
        <p:txBody>
          <a:bodyPr/>
          <a:lstStyle/>
          <a:p>
            <a:r>
              <a:rPr lang="ru-RU" sz="3600" dirty="0" smtClean="0">
                <a:solidFill>
                  <a:srgbClr val="003366"/>
                </a:solidFill>
              </a:rPr>
              <a:t>Лин – проект </a:t>
            </a:r>
            <a:br>
              <a:rPr lang="ru-RU" sz="3600" dirty="0" smtClean="0">
                <a:solidFill>
                  <a:srgbClr val="003366"/>
                </a:solidFill>
              </a:rPr>
            </a:br>
            <a:r>
              <a:rPr lang="ru-RU" sz="3600" dirty="0" smtClean="0">
                <a:solidFill>
                  <a:srgbClr val="003366"/>
                </a:solidFill>
              </a:rPr>
              <a:t>«Организация и реализация рабочих мест воспитателя»</a:t>
            </a:r>
            <a:endParaRPr lang="ru-RU" sz="3600" dirty="0">
              <a:solidFill>
                <a:srgbClr val="00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573016"/>
            <a:ext cx="4968552" cy="3250121"/>
          </a:xfrm>
        </p:spPr>
        <p:txBody>
          <a:bodyPr/>
          <a:lstStyle/>
          <a:p>
            <a:pPr>
              <a:buNone/>
            </a:pPr>
            <a:endParaRPr lang="ru-RU" sz="1800" b="1" dirty="0" smtClean="0">
              <a:solidFill>
                <a:srgbClr val="003366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3366"/>
                </a:solidFill>
              </a:rPr>
              <a:t>Авторы </a:t>
            </a:r>
            <a:r>
              <a:rPr lang="ru-RU" sz="1800" b="1" dirty="0">
                <a:solidFill>
                  <a:srgbClr val="003366"/>
                </a:solidFill>
              </a:rPr>
              <a:t>проекта:</a:t>
            </a:r>
            <a:endParaRPr lang="ru-RU" sz="1800" dirty="0">
              <a:solidFill>
                <a:srgbClr val="003366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3366"/>
                </a:solidFill>
              </a:rPr>
              <a:t>Нагель В.С., старший воспитатель</a:t>
            </a:r>
            <a:endParaRPr lang="ru-RU" sz="1800" dirty="0">
              <a:solidFill>
                <a:srgbClr val="003366"/>
              </a:solidFill>
            </a:endParaRPr>
          </a:p>
          <a:p>
            <a:pPr>
              <a:buNone/>
            </a:pPr>
            <a:r>
              <a:rPr lang="ru-RU" sz="1800" dirty="0" err="1" smtClean="0">
                <a:solidFill>
                  <a:srgbClr val="003366"/>
                </a:solidFill>
              </a:rPr>
              <a:t>Заливина</a:t>
            </a:r>
            <a:r>
              <a:rPr lang="ru-RU" sz="1800" dirty="0" smtClean="0">
                <a:solidFill>
                  <a:srgbClr val="003366"/>
                </a:solidFill>
              </a:rPr>
              <a:t> Т.П., </a:t>
            </a:r>
            <a:r>
              <a:rPr lang="ru-RU" sz="1800" dirty="0">
                <a:solidFill>
                  <a:srgbClr val="003366"/>
                </a:solidFill>
              </a:rPr>
              <a:t>воспитатель</a:t>
            </a:r>
          </a:p>
          <a:p>
            <a:pPr>
              <a:buNone/>
            </a:pPr>
            <a:r>
              <a:rPr lang="ru-RU" sz="1800" dirty="0" smtClean="0">
                <a:solidFill>
                  <a:srgbClr val="003366"/>
                </a:solidFill>
              </a:rPr>
              <a:t>Головина С,А., </a:t>
            </a:r>
            <a:r>
              <a:rPr lang="ru-RU" sz="1800" dirty="0">
                <a:solidFill>
                  <a:srgbClr val="003366"/>
                </a:solidFill>
              </a:rPr>
              <a:t>воспитатель</a:t>
            </a:r>
          </a:p>
          <a:p>
            <a:pPr>
              <a:buNone/>
            </a:pPr>
            <a:r>
              <a:rPr lang="ru-RU" sz="1800" dirty="0" smtClean="0">
                <a:solidFill>
                  <a:srgbClr val="003366"/>
                </a:solidFill>
              </a:rPr>
              <a:t>Щербакова М.А., </a:t>
            </a:r>
            <a:r>
              <a:rPr lang="ru-RU" sz="1800" dirty="0">
                <a:solidFill>
                  <a:srgbClr val="003366"/>
                </a:solidFill>
              </a:rPr>
              <a:t>воспитатель</a:t>
            </a:r>
            <a:endParaRPr lang="ru-RU" sz="1800" dirty="0" smtClean="0">
              <a:solidFill>
                <a:srgbClr val="003366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3366"/>
                </a:solidFill>
              </a:rPr>
              <a:t>Сергеева Е.В., </a:t>
            </a:r>
            <a:r>
              <a:rPr lang="ru-RU" sz="1800" dirty="0">
                <a:solidFill>
                  <a:srgbClr val="003366"/>
                </a:solidFill>
              </a:rPr>
              <a:t>воспитатель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>
              <a:solidFill>
                <a:srgbClr val="003366"/>
              </a:solidFill>
              <a:latin typeface="Futura PT Medium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63688" y="121714"/>
            <a:ext cx="7200800" cy="107503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3366"/>
                </a:solidFill>
                <a:latin typeface="Futura PT Medium"/>
                <a:cs typeface="Times New Roman" pitchFamily="18" charset="0"/>
              </a:rPr>
              <a:t>Муниципальное бюджетное дошкольное образовательное учреждение «ЦРР-Детский сад №2</a:t>
            </a:r>
            <a:r>
              <a:rPr lang="en-US" sz="1800" dirty="0" smtClean="0">
                <a:solidFill>
                  <a:srgbClr val="003366"/>
                </a:solidFill>
                <a:latin typeface="Futura PT Medium"/>
                <a:cs typeface="Times New Roman" pitchFamily="18" charset="0"/>
              </a:rPr>
              <a:t>24</a:t>
            </a:r>
            <a:r>
              <a:rPr lang="ru-RU" sz="1800" dirty="0" smtClean="0">
                <a:solidFill>
                  <a:srgbClr val="003366"/>
                </a:solidFill>
                <a:latin typeface="Futura PT Medium"/>
                <a:cs typeface="Times New Roman" pitchFamily="18" charset="0"/>
              </a:rPr>
              <a:t>»</a:t>
            </a:r>
          </a:p>
          <a:p>
            <a:pPr algn="ctr"/>
            <a:r>
              <a:rPr lang="ru-RU" sz="1800" dirty="0" smtClean="0">
                <a:solidFill>
                  <a:srgbClr val="003366"/>
                </a:solidFill>
                <a:latin typeface="Futura PT Medium"/>
                <a:cs typeface="Times New Roman" pitchFamily="18" charset="0"/>
              </a:rPr>
              <a:t>Новокузнецкий городской округ, 202</a:t>
            </a:r>
            <a:r>
              <a:rPr lang="ru-RU" sz="1800" dirty="0">
                <a:solidFill>
                  <a:srgbClr val="003366"/>
                </a:solidFill>
                <a:latin typeface="Futura PT Medium"/>
                <a:cs typeface="Times New Roman" pitchFamily="18" charset="0"/>
              </a:rPr>
              <a:t>4</a:t>
            </a:r>
            <a:endParaRPr lang="ru-RU" sz="1800" dirty="0" smtClean="0">
              <a:solidFill>
                <a:srgbClr val="003366"/>
              </a:solidFill>
              <a:latin typeface="Futura PT Medium"/>
              <a:cs typeface="Times New Roman" pitchFamily="18" charset="0"/>
            </a:endParaRP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221" y="116632"/>
            <a:ext cx="6922793" cy="1323439"/>
          </a:xfrm>
        </p:spPr>
        <p:txBody>
          <a:bodyPr/>
          <a:lstStyle/>
          <a:p>
            <a:r>
              <a:rPr lang="ru-RU" sz="2400" dirty="0" smtClean="0"/>
              <a:t>Карта оптимизации документации воспитателя</a:t>
            </a:r>
            <a:br>
              <a:rPr lang="ru-RU" sz="2400" dirty="0" smtClean="0"/>
            </a:br>
            <a:r>
              <a:rPr lang="ru-RU" sz="2400" dirty="0" smtClean="0"/>
              <a:t>в соответствии ФГОС ДО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>
                <a:solidFill>
                  <a:srgbClr val="00B050"/>
                </a:solidFill>
              </a:rPr>
              <a:t>Рекомендуется перечислить основные проблемы, как были решены, посредством какого инструмента выявлена коренная причина, и т.д.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Разместить интересный информативный фото-материал</a:t>
            </a: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r>
              <a:rPr lang="ru-RU" i="1" dirty="0" smtClean="0">
                <a:solidFill>
                  <a:srgbClr val="00B050"/>
                </a:solidFill>
              </a:rPr>
              <a:t>Длительный процесс организации сбора на прогулку</a:t>
            </a:r>
          </a:p>
          <a:p>
            <a:r>
              <a:rPr lang="ru-RU" i="1" dirty="0" smtClean="0"/>
              <a:t>Разработать алгоритм одевания – модели и разместить их в детских шкафчиках.</a:t>
            </a: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i="1" dirty="0" smtClean="0">
              <a:solidFill>
                <a:srgbClr val="00B050"/>
              </a:solidFill>
            </a:endParaRPr>
          </a:p>
          <a:p>
            <a:endParaRPr lang="ru-RU" i="1" dirty="0" smtClean="0">
              <a:solidFill>
                <a:srgbClr val="00B050"/>
              </a:solidFill>
            </a:endParaRPr>
          </a:p>
          <a:p>
            <a:endParaRPr lang="ru-RU" i="1" dirty="0">
              <a:solidFill>
                <a:srgbClr val="00B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68120"/>
              </p:ext>
            </p:extLst>
          </p:nvPr>
        </p:nvGraphicFramePr>
        <p:xfrm>
          <a:off x="262136" y="980729"/>
          <a:ext cx="8448601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1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4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Обоснование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Причины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Задачи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Мероприятия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261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Нерациональное размещение документации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Потеря времени при постоянном перекладывании документации с одного места на другое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необходимых документов</a:t>
                      </a:r>
                    </a:p>
                    <a:p>
                      <a:pPr algn="ctr"/>
                      <a:endParaRPr lang="ru-RU" sz="14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Утеря документа</a:t>
                      </a:r>
                    </a:p>
                    <a:p>
                      <a:pPr algn="ctr"/>
                      <a:endParaRPr lang="ru-RU" sz="16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хранение документации воспитателя (более 5 лет)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рационального места для хранения документации воспитателя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системы организации рабочего места и документации воспитателя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Разброс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 документы прошедшего учебного года в отдельную папку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Определить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группе рациональное место для хранения документации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Сформировать документацию воспитателя по специальным папкам</a:t>
                      </a:r>
                    </a:p>
                    <a:p>
                      <a:pPr algn="ctr"/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памятку «Цветовая кодировка документации воспитателя»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Архивация документации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Разделить и разложить документы на нужные и не нужные; избавиться от не нужных документов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Положить каждый документ в свою специально отведённую папку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Исключить причину разброса документов (регулярная проверка для поддержания порядка)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42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42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84772159"/>
              </p:ext>
            </p:extLst>
          </p:nvPr>
        </p:nvGraphicFramePr>
        <p:xfrm>
          <a:off x="1827101" y="3847825"/>
          <a:ext cx="5112568" cy="241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77333"/>
              </p:ext>
            </p:extLst>
          </p:nvPr>
        </p:nvGraphicFramePr>
        <p:xfrm>
          <a:off x="179513" y="1052735"/>
          <a:ext cx="8784975" cy="279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1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Оптимизация рабочего места воспитателя по системе 5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Сортировка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систематизация бумажных методических материалов</a:t>
                      </a: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протекания процесса поиска методических материалов</a:t>
                      </a:r>
                    </a:p>
                    <a:p>
                      <a:pPr marL="0" algn="l" defTabSz="914400" rtl="0" eaLnBrk="1" latinLnBrk="0" hangingPunct="1"/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рабочего места по системе 5</a:t>
                      </a: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Визуализация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 размещения и хранения объектов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314400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Визуализация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3402" y="839688"/>
            <a:ext cx="77570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Визуализация - </a:t>
            </a:r>
            <a:r>
              <a:rPr lang="ru-RU" sz="2000" i="1" dirty="0" smtClean="0">
                <a:solidFill>
                  <a:srgbClr val="00B050"/>
                </a:solidFill>
              </a:rPr>
              <a:t>основной метод реализации проекта</a:t>
            </a:r>
          </a:p>
          <a:p>
            <a:pPr algn="l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algn="l"/>
            <a:r>
              <a:rPr lang="ru-RU" sz="20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ПАМЯТКА</a:t>
            </a:r>
            <a:endParaRPr lang="ru-RU" sz="2000" i="1" dirty="0">
              <a:solidFill>
                <a:schemeClr val="accent5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000" b="1" i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«Цветовая </a:t>
            </a:r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кодировка документации воспитателя»</a:t>
            </a:r>
          </a:p>
          <a:p>
            <a:pPr algn="l"/>
            <a:endParaRPr lang="ru-RU" b="1" i="1" dirty="0" smtClean="0">
              <a:solidFill>
                <a:srgbClr val="00B050"/>
              </a:solidFill>
            </a:endParaRPr>
          </a:p>
          <a:p>
            <a:pPr lvl="0" algn="l" eaLnBrk="0" hangingPunct="0"/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Нормативно-инструктивная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должностные инструкции воспитателя;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инструкции по охране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труда</a:t>
            </a:r>
          </a:p>
          <a:p>
            <a:pPr lvl="0" algn="l" eaLnBrk="0" hangingPunct="0"/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детей;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сетка занятий; 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дня;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недели;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комплексно-тематическое планирование;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перспективный план ОД</a:t>
            </a:r>
            <a:endParaRPr lang="ru-RU" altLang="ru-RU" dirty="0">
              <a:latin typeface="Arial" panose="020B0604020202020204" pitchFamily="34" charset="0"/>
            </a:endParaRPr>
          </a:p>
          <a:p>
            <a:pPr lvl="0" algn="l" eaLnBrk="0" hangingPunct="0"/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Табель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посещаемости </a:t>
            </a:r>
            <a:endParaRPr lang="ru-RU" altLang="ru-RU" dirty="0">
              <a:latin typeface="Arial" panose="020B0604020202020204" pitchFamily="34" charset="0"/>
            </a:endParaRPr>
          </a:p>
          <a:p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29352" y="2309383"/>
            <a:ext cx="182880" cy="1254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3507" y="3193313"/>
            <a:ext cx="182880" cy="118745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41077" y="5057680"/>
            <a:ext cx="182880" cy="118745"/>
          </a:xfrm>
          <a:prstGeom prst="rect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1077" y="5491480"/>
            <a:ext cx="182880" cy="118745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0" y="287923"/>
            <a:ext cx="4924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700972" y="5335875"/>
            <a:ext cx="36575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о родителях и детях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согласие на доверенных лиц;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анкеты родителей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06032" y="2301808"/>
            <a:ext cx="182880" cy="118745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410413" y="216489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деятельность </a:t>
            </a:r>
            <a:endParaRPr lang="ru-RU" altLang="ru-RU" sz="1400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достижения педагога</a:t>
            </a:r>
            <a:endParaRPr lang="ru-RU" dirty="0"/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Прямоугольник 6"/>
          <p:cNvSpPr>
            <a:spLocks noChangeArrowheads="1"/>
          </p:cNvSpPr>
          <p:nvPr/>
        </p:nvSpPr>
        <p:spPr bwMode="auto">
          <a:xfrm>
            <a:off x="5223274" y="3193313"/>
            <a:ext cx="182563" cy="119063"/>
          </a:xfrm>
          <a:prstGeom prst="rect">
            <a:avLst/>
          </a:prstGeom>
          <a:solidFill>
            <a:srgbClr val="FFFF00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20758" y="2840907"/>
            <a:ext cx="3978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/>
            <a:endParaRPr lang="ru-RU" altLang="ru-RU" sz="1400" b="1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eaLnBrk="0" hangingPunct="0"/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</a:t>
            </a:r>
            <a:endParaRPr lang="ru-RU" altLang="ru-RU" dirty="0"/>
          </a:p>
          <a:p>
            <a:pPr lvl="0" algn="l" eaLnBrk="0" hangingPunct="0"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взаимодействия с родителями; </a:t>
            </a:r>
            <a:endParaRPr lang="ru-RU" alt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 eaLnBrk="0" hangingPunct="0"/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протоколы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родительских собраний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243015" y="4107071"/>
            <a:ext cx="182880" cy="11874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405837" y="3992836"/>
            <a:ext cx="1564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632521" cy="1077218"/>
          </a:xfrm>
        </p:spPr>
        <p:txBody>
          <a:bodyPr/>
          <a:lstStyle/>
          <a:p>
            <a:r>
              <a:rPr lang="ru-RU" dirty="0" smtClean="0"/>
              <a:t>Визуализация </a:t>
            </a:r>
            <a:br>
              <a:rPr lang="ru-RU" dirty="0" smtClean="0"/>
            </a:br>
            <a:r>
              <a:rPr lang="ru-RU" dirty="0" smtClean="0"/>
              <a:t>(фотографии «Было» – «Стало»)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451484" y="1315780"/>
            <a:ext cx="7488832" cy="3285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200" y="1196753"/>
            <a:ext cx="840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>1 группа                                                    8 группа</a:t>
            </a:r>
          </a:p>
        </p:txBody>
      </p:sp>
      <p:pic>
        <p:nvPicPr>
          <p:cNvPr id="9" name="Рисунок 8" descr="C:\Users\Детский сад 224\AppData\Local\Microsoft\Windows\Temporary Internet Files\Content.Word\IMG_E84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665733"/>
            <a:ext cx="2736304" cy="23712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99755" y="1474884"/>
            <a:ext cx="1464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«Было»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Детский сад 224\AppData\Local\Microsoft\Windows\Temporary Internet Files\Content.Word\IMG_807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-307" r="28518" b="307"/>
          <a:stretch/>
        </p:blipFill>
        <p:spPr bwMode="auto">
          <a:xfrm>
            <a:off x="419200" y="1700013"/>
            <a:ext cx="3000672" cy="2371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80175" y="3560719"/>
            <a:ext cx="1464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«Стало»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Users\Детский сад 224\AppData\Local\Microsoft\Windows\Temporary Internet Files\Content.Word\IMG_84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2" y="4331290"/>
            <a:ext cx="2299152" cy="2336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Детский сад 224\AppData\Local\Microsoft\Windows\Temporary Internet Files\Content.Word\IMG_84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39" y="4331290"/>
            <a:ext cx="2088231" cy="231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Детский сад 224\AppData\Local\Microsoft\Windows\Temporary Internet Files\Content.Word\IMG_847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31" y="4348984"/>
            <a:ext cx="1913132" cy="229994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20000" rev="0"/>
            </a:camera>
            <a:lightRig rig="threePt" dir="t"/>
          </a:scene3d>
        </p:spPr>
      </p:pic>
      <p:pic>
        <p:nvPicPr>
          <p:cNvPr id="16" name="Рисунок 15" descr="C:\Users\Детский сад 224\AppData\Local\Microsoft\Windows\Temporary Internet Files\Content.Word\IMG_847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4313597"/>
            <a:ext cx="1752364" cy="231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6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9081" y="116632"/>
            <a:ext cx="6617773" cy="1815882"/>
          </a:xfrm>
        </p:spPr>
        <p:txBody>
          <a:bodyPr/>
          <a:lstStyle/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r>
              <a:rPr lang="ru-RU" sz="2400" i="1" dirty="0" smtClean="0">
                <a:solidFill>
                  <a:schemeClr val="accent5">
                    <a:lumMod val="25000"/>
                  </a:schemeClr>
                </a:solidFill>
              </a:rPr>
              <a:t>Результаты рабочего места воспитателя</a:t>
            </a:r>
            <a:r>
              <a:rPr lang="ru-RU" sz="2800" i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1484784"/>
            <a:ext cx="8784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срока реализации проекта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достижения целевых показателей проекта на этапе реализации и закрепления не менее 100%</a:t>
            </a:r>
          </a:p>
          <a:p>
            <a:pPr algn="l"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Распространение достигнутых результатов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rgbClr val="00B050"/>
              </a:solidFill>
            </a:endParaRPr>
          </a:p>
          <a:p>
            <a:pPr lvl="0" algn="l"/>
            <a:endParaRPr lang="ru-RU" sz="2400" dirty="0" smtClean="0">
              <a:solidFill>
                <a:srgbClr val="00B050"/>
              </a:solidFill>
            </a:endParaRPr>
          </a:p>
          <a:p>
            <a:pPr lvl="0"/>
            <a:endParaRPr lang="ru-RU" sz="2000" dirty="0" smtClean="0">
              <a:solidFill>
                <a:srgbClr val="00B050"/>
              </a:solidFill>
            </a:endParaRPr>
          </a:p>
          <a:p>
            <a:pPr lvl="0"/>
            <a:endParaRPr lang="ru-RU" sz="20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2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96" y="332656"/>
            <a:ext cx="8405763" cy="1077218"/>
          </a:xfrm>
        </p:spPr>
        <p:txBody>
          <a:bodyPr/>
          <a:lstStyle/>
          <a:p>
            <a:r>
              <a:rPr lang="ru-RU" dirty="0" smtClean="0"/>
              <a:t>Паспорт </a:t>
            </a:r>
            <a:r>
              <a:rPr lang="ru-RU" dirty="0"/>
              <a:t>проекта </a:t>
            </a:r>
            <a:br>
              <a:rPr lang="ru-RU" dirty="0"/>
            </a:br>
            <a:r>
              <a:rPr lang="ru-RU" dirty="0"/>
              <a:t> </a:t>
            </a:r>
            <a:r>
              <a:rPr lang="ru-RU" sz="2400" dirty="0" smtClean="0"/>
              <a:t>«</a:t>
            </a:r>
            <a:r>
              <a:rPr lang="ru-RU" sz="2400" dirty="0">
                <a:solidFill>
                  <a:srgbClr val="003366"/>
                </a:solidFill>
              </a:rPr>
              <a:t>Организация и реализация рабочих мест воспитателя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 descr="C:\Users\Детский сад 224\Desktop\IMG_778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9874"/>
            <a:ext cx="7632848" cy="5331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088" y="1466889"/>
            <a:ext cx="416521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Жогова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Марина Валентиновна– заведующий – заказчик проекта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Заливина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Павловна-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Головина Светлана Александровна-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Щербакова Мария Александровна -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Елена Викторовна- воспитатель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6105" y="5301208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Нагель Вероника Сергеевна– старший воспитатель, руководитель проекта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59632" y="1124745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</a:t>
            </a: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043608" y="1844824"/>
            <a:ext cx="7560840" cy="80079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размещение документации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094983" y="3240840"/>
            <a:ext cx="7560840" cy="84842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при постоянном перекладывании документации с одного места на другое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094983" y="4684481"/>
            <a:ext cx="7560840" cy="77641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l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Утеря 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5857" y="980729"/>
            <a:ext cx="8208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</a:rPr>
              <a:t>Ежедневный процесс воспитателя по работе с документацией</a:t>
            </a: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000" i="1" dirty="0" smtClean="0">
              <a:solidFill>
                <a:srgbClr val="00B050"/>
              </a:solidFill>
            </a:endParaRPr>
          </a:p>
          <a:p>
            <a:pPr algn="just"/>
            <a:endParaRPr lang="ru-RU" sz="2000" i="1" dirty="0" smtClean="0">
              <a:solidFill>
                <a:srgbClr val="00B050"/>
              </a:solidFill>
            </a:endParaRPr>
          </a:p>
          <a:p>
            <a:pPr algn="just"/>
            <a:endParaRPr lang="ru-RU" i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82142"/>
              </p:ext>
            </p:extLst>
          </p:nvPr>
        </p:nvGraphicFramePr>
        <p:xfrm>
          <a:off x="683568" y="2223821"/>
          <a:ext cx="7678078" cy="359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122"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Нерациональное размещение документации</a:t>
                      </a:r>
                      <a:endParaRPr lang="ru-RU" sz="2400" b="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 мин</a:t>
                      </a:r>
                      <a:endParaRPr lang="ru-RU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983">
                <a:tc>
                  <a:txBody>
                    <a:bodyPr/>
                    <a:lstStyle/>
                    <a:p>
                      <a:r>
                        <a:rPr lang="ru-RU" sz="2400" b="0" i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Потеря времени при постоянном перекладывании документации с одного места на другое</a:t>
                      </a:r>
                      <a:endParaRPr lang="ru-RU" sz="2400" b="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10 мин</a:t>
                      </a:r>
                      <a:endParaRPr lang="ru-RU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269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Длительный поиск необходимых документов</a:t>
                      </a:r>
                      <a:endParaRPr lang="ru-RU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10 мин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930">
                <a:tc>
                  <a:txBody>
                    <a:bodyPr/>
                    <a:lstStyle/>
                    <a:p>
                      <a:pPr lvl="0"/>
                      <a:r>
                        <a:rPr lang="ru-RU" sz="2400" i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Утеря документа</a:t>
                      </a:r>
                    </a:p>
                    <a:p>
                      <a:r>
                        <a:rPr lang="ru-RU" sz="2400" b="0" i="1" kern="120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 мин</a:t>
                      </a:r>
                    </a:p>
                    <a:p>
                      <a:endParaRPr lang="ru-RU" sz="1800" b="0" i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0" i="1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2">
                <a:tc>
                  <a:txBody>
                    <a:bodyPr/>
                    <a:lstStyle/>
                    <a:p>
                      <a:endParaRPr lang="ru-RU" b="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5597" y="272265"/>
            <a:ext cx="630872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3A4554"/>
                </a:solidFill>
                <a:latin typeface="Times New Roman"/>
                <a:cs typeface="Times New Roman"/>
              </a:rPr>
              <a:t>Ка</a:t>
            </a:r>
            <a:r>
              <a:rPr sz="2800" spc="5" dirty="0">
                <a:solidFill>
                  <a:srgbClr val="3A4554"/>
                </a:solidFill>
                <a:latin typeface="Times New Roman"/>
                <a:cs typeface="Times New Roman"/>
              </a:rPr>
              <a:t>р</a:t>
            </a:r>
            <a:r>
              <a:rPr sz="2800" dirty="0">
                <a:solidFill>
                  <a:srgbClr val="3A4554"/>
                </a:solidFill>
                <a:latin typeface="Times New Roman"/>
                <a:cs typeface="Times New Roman"/>
              </a:rPr>
              <a:t>та</a:t>
            </a:r>
            <a:r>
              <a:rPr sz="2800" spc="30" dirty="0">
                <a:solidFill>
                  <a:srgbClr val="3A455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A4554"/>
                </a:solidFill>
                <a:latin typeface="Times New Roman"/>
                <a:cs typeface="Times New Roman"/>
              </a:rPr>
              <a:t>те</a:t>
            </a:r>
            <a:r>
              <a:rPr sz="2800" spc="5" dirty="0">
                <a:solidFill>
                  <a:srgbClr val="3A4554"/>
                </a:solidFill>
                <a:latin typeface="Times New Roman"/>
                <a:cs typeface="Times New Roman"/>
              </a:rPr>
              <a:t>к</a:t>
            </a:r>
            <a:r>
              <a:rPr sz="2800" dirty="0">
                <a:solidFill>
                  <a:srgbClr val="3A4554"/>
                </a:solidFill>
                <a:latin typeface="Times New Roman"/>
                <a:cs typeface="Times New Roman"/>
              </a:rPr>
              <a:t>у</a:t>
            </a:r>
            <a:r>
              <a:rPr sz="2800" spc="5" dirty="0">
                <a:solidFill>
                  <a:srgbClr val="3A4554"/>
                </a:solidFill>
                <a:latin typeface="Times New Roman"/>
                <a:cs typeface="Times New Roman"/>
              </a:rPr>
              <a:t>щ</a:t>
            </a:r>
            <a:r>
              <a:rPr sz="2800" dirty="0">
                <a:solidFill>
                  <a:srgbClr val="3A4554"/>
                </a:solidFill>
                <a:latin typeface="Times New Roman"/>
                <a:cs typeface="Times New Roman"/>
              </a:rPr>
              <a:t>е</a:t>
            </a:r>
            <a:r>
              <a:rPr sz="2800" spc="5" dirty="0">
                <a:solidFill>
                  <a:srgbClr val="3A4554"/>
                </a:solidFill>
                <a:latin typeface="Times New Roman"/>
                <a:cs typeface="Times New Roman"/>
              </a:rPr>
              <a:t>г</a:t>
            </a:r>
            <a:r>
              <a:rPr sz="2800" dirty="0">
                <a:solidFill>
                  <a:srgbClr val="3A4554"/>
                </a:solidFill>
                <a:latin typeface="Times New Roman"/>
                <a:cs typeface="Times New Roman"/>
              </a:rPr>
              <a:t>о</a:t>
            </a:r>
            <a:r>
              <a:rPr sz="2800" spc="15" dirty="0">
                <a:solidFill>
                  <a:srgbClr val="3A4554"/>
                </a:solidFill>
                <a:latin typeface="Times New Roman"/>
                <a:cs typeface="Times New Roman"/>
              </a:rPr>
              <a:t> </a:t>
            </a:r>
            <a:r>
              <a:rPr sz="2800" dirty="0" err="1">
                <a:solidFill>
                  <a:srgbClr val="3A4554"/>
                </a:solidFill>
                <a:latin typeface="Times New Roman"/>
                <a:cs typeface="Times New Roman"/>
              </a:rPr>
              <a:t>с</a:t>
            </a:r>
            <a:r>
              <a:rPr sz="2800" spc="5" dirty="0" err="1">
                <a:solidFill>
                  <a:srgbClr val="3A4554"/>
                </a:solidFill>
                <a:latin typeface="Times New Roman"/>
                <a:cs typeface="Times New Roman"/>
              </a:rPr>
              <a:t>о</a:t>
            </a:r>
            <a:r>
              <a:rPr sz="2800" dirty="0" err="1">
                <a:solidFill>
                  <a:srgbClr val="3A4554"/>
                </a:solidFill>
                <a:latin typeface="Times New Roman"/>
                <a:cs typeface="Times New Roman"/>
              </a:rPr>
              <a:t>ст</a:t>
            </a:r>
            <a:r>
              <a:rPr sz="2800" spc="10" dirty="0" err="1">
                <a:solidFill>
                  <a:srgbClr val="3A4554"/>
                </a:solidFill>
                <a:latin typeface="Times New Roman"/>
                <a:cs typeface="Times New Roman"/>
              </a:rPr>
              <a:t>о</a:t>
            </a:r>
            <a:r>
              <a:rPr sz="2800" dirty="0" err="1">
                <a:solidFill>
                  <a:srgbClr val="3A4554"/>
                </a:solidFill>
                <a:latin typeface="Times New Roman"/>
                <a:cs typeface="Times New Roman"/>
              </a:rPr>
              <a:t>яния</a:t>
            </a:r>
            <a:r>
              <a:rPr sz="2800" spc="30" dirty="0">
                <a:solidFill>
                  <a:srgbClr val="3A4554"/>
                </a:solidFill>
                <a:latin typeface="Times New Roman"/>
                <a:cs typeface="Times New Roman"/>
              </a:rPr>
              <a:t> </a:t>
            </a:r>
            <a:r>
              <a:rPr sz="2800" dirty="0" err="1" smtClean="0">
                <a:solidFill>
                  <a:srgbClr val="3A4554"/>
                </a:solidFill>
                <a:latin typeface="Times New Roman"/>
                <a:cs typeface="Times New Roman"/>
              </a:rPr>
              <a:t>пр</a:t>
            </a:r>
            <a:r>
              <a:rPr sz="2800" spc="5" dirty="0" err="1" smtClean="0">
                <a:solidFill>
                  <a:srgbClr val="3A4554"/>
                </a:solidFill>
                <a:latin typeface="Times New Roman"/>
                <a:cs typeface="Times New Roman"/>
              </a:rPr>
              <a:t>о</a:t>
            </a:r>
            <a:r>
              <a:rPr sz="2800" dirty="0" err="1" smtClean="0">
                <a:solidFill>
                  <a:srgbClr val="3A4554"/>
                </a:solidFill>
                <a:latin typeface="Times New Roman"/>
                <a:cs typeface="Times New Roman"/>
              </a:rPr>
              <a:t>це</a:t>
            </a:r>
            <a:r>
              <a:rPr sz="2800" spc="5" dirty="0" err="1" smtClean="0">
                <a:solidFill>
                  <a:srgbClr val="3A4554"/>
                </a:solidFill>
                <a:latin typeface="Times New Roman"/>
                <a:cs typeface="Times New Roman"/>
              </a:rPr>
              <a:t>с</a:t>
            </a:r>
            <a:r>
              <a:rPr sz="2800" dirty="0" err="1" smtClean="0">
                <a:solidFill>
                  <a:srgbClr val="3A4554"/>
                </a:solidFill>
                <a:latin typeface="Times New Roman"/>
                <a:cs typeface="Times New Roman"/>
              </a:rPr>
              <a:t>са</a:t>
            </a:r>
            <a:endParaRPr lang="ru-RU" sz="2800" dirty="0" smtClean="0">
              <a:solidFill>
                <a:srgbClr val="3A4554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800" dirty="0" smtClean="0">
                <a:solidFill>
                  <a:srgbClr val="3A4554"/>
                </a:solidFill>
                <a:latin typeface="Times New Roman"/>
                <a:cs typeface="Times New Roman"/>
              </a:rPr>
              <a:t>«Оптимизация документации воспитателя «до» по системе 5</a:t>
            </a:r>
            <a:r>
              <a:rPr lang="en-US" sz="2800" dirty="0">
                <a:solidFill>
                  <a:srgbClr val="3A4554"/>
                </a:solidFill>
                <a:latin typeface="Times New Roman"/>
                <a:cs typeface="Times New Roman"/>
              </a:rPr>
              <a:t>S</a:t>
            </a:r>
            <a:r>
              <a:rPr lang="ru-RU" sz="2800" dirty="0" smtClean="0">
                <a:solidFill>
                  <a:srgbClr val="3A4554"/>
                </a:solidFill>
                <a:latin typeface="Times New Roman"/>
                <a:cs typeface="Times New Roman"/>
              </a:rPr>
              <a:t>»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260" y="1617117"/>
            <a:ext cx="1673071" cy="1461135"/>
          </a:xfrm>
          <a:custGeom>
            <a:avLst/>
            <a:gdLst/>
            <a:ahLst/>
            <a:cxnLst/>
            <a:rect l="l" t="t" r="r" b="b"/>
            <a:pathLst>
              <a:path w="1580514" h="1461135">
                <a:moveTo>
                  <a:pt x="0" y="1461135"/>
                </a:moveTo>
                <a:lnTo>
                  <a:pt x="1580133" y="1461135"/>
                </a:lnTo>
                <a:lnTo>
                  <a:pt x="1580133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223" y="1604011"/>
            <a:ext cx="1699570" cy="1461135"/>
          </a:xfrm>
          <a:custGeom>
            <a:avLst/>
            <a:gdLst/>
            <a:ahLst/>
            <a:cxnLst/>
            <a:rect l="l" t="t" r="r" b="b"/>
            <a:pathLst>
              <a:path w="1580514" h="1461135">
                <a:moveTo>
                  <a:pt x="0" y="1461135"/>
                </a:moveTo>
                <a:lnTo>
                  <a:pt x="1580133" y="1461135"/>
                </a:lnTo>
                <a:lnTo>
                  <a:pt x="1580133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 lang="ru-RU" dirty="0" smtClean="0"/>
          </a:p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85343" y="1853741"/>
            <a:ext cx="12877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Сортировка в документации «Если сомневаешься, выбрасывай»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569" y="2708920"/>
            <a:ext cx="62638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    10 </a:t>
            </a:r>
            <a:r>
              <a:rPr sz="1200" spc="-5" dirty="0" err="1" smtClean="0">
                <a:latin typeface="Times New Roman"/>
                <a:cs typeface="Times New Roman"/>
              </a:rPr>
              <a:t>м</a:t>
            </a:r>
            <a:r>
              <a:rPr sz="1200" dirty="0" err="1" smtClean="0">
                <a:latin typeface="Times New Roman"/>
                <a:cs typeface="Times New Roman"/>
              </a:rPr>
              <a:t>ин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3633" y="1414187"/>
            <a:ext cx="471805" cy="481330"/>
          </a:xfrm>
          <a:custGeom>
            <a:avLst/>
            <a:gdLst/>
            <a:ahLst/>
            <a:cxnLst/>
            <a:rect l="l" t="t" r="r" b="b"/>
            <a:pathLst>
              <a:path w="471805" h="481330">
                <a:moveTo>
                  <a:pt x="225238" y="347852"/>
                </a:moveTo>
                <a:lnTo>
                  <a:pt x="168401" y="347852"/>
                </a:lnTo>
                <a:lnTo>
                  <a:pt x="185165" y="480822"/>
                </a:lnTo>
                <a:lnTo>
                  <a:pt x="225238" y="347852"/>
                </a:lnTo>
                <a:close/>
              </a:path>
              <a:path w="471805" h="481330">
                <a:moveTo>
                  <a:pt x="304409" y="332486"/>
                </a:moveTo>
                <a:lnTo>
                  <a:pt x="229869" y="332486"/>
                </a:lnTo>
                <a:lnTo>
                  <a:pt x="289051" y="439293"/>
                </a:lnTo>
                <a:lnTo>
                  <a:pt x="304409" y="332486"/>
                </a:lnTo>
                <a:close/>
              </a:path>
              <a:path w="471805" h="481330">
                <a:moveTo>
                  <a:pt x="375796" y="321818"/>
                </a:moveTo>
                <a:lnTo>
                  <a:pt x="305943" y="321818"/>
                </a:lnTo>
                <a:lnTo>
                  <a:pt x="395986" y="402844"/>
                </a:lnTo>
                <a:lnTo>
                  <a:pt x="375796" y="321818"/>
                </a:lnTo>
                <a:close/>
              </a:path>
              <a:path w="471805" h="481330">
                <a:moveTo>
                  <a:pt x="372917" y="310261"/>
                </a:moveTo>
                <a:lnTo>
                  <a:pt x="123697" y="310261"/>
                </a:lnTo>
                <a:lnTo>
                  <a:pt x="103885" y="392175"/>
                </a:lnTo>
                <a:lnTo>
                  <a:pt x="168401" y="347852"/>
                </a:lnTo>
                <a:lnTo>
                  <a:pt x="225238" y="347852"/>
                </a:lnTo>
                <a:lnTo>
                  <a:pt x="229869" y="332486"/>
                </a:lnTo>
                <a:lnTo>
                  <a:pt x="304409" y="332486"/>
                </a:lnTo>
                <a:lnTo>
                  <a:pt x="305943" y="321818"/>
                </a:lnTo>
                <a:lnTo>
                  <a:pt x="375796" y="321818"/>
                </a:lnTo>
                <a:lnTo>
                  <a:pt x="372917" y="310261"/>
                </a:lnTo>
                <a:close/>
              </a:path>
              <a:path w="471805" h="481330">
                <a:moveTo>
                  <a:pt x="8128" y="51181"/>
                </a:moveTo>
                <a:lnTo>
                  <a:pt x="100964" y="169545"/>
                </a:lnTo>
                <a:lnTo>
                  <a:pt x="0" y="191770"/>
                </a:lnTo>
                <a:lnTo>
                  <a:pt x="81279" y="262127"/>
                </a:lnTo>
                <a:lnTo>
                  <a:pt x="2920" y="324738"/>
                </a:lnTo>
                <a:lnTo>
                  <a:pt x="123697" y="310261"/>
                </a:lnTo>
                <a:lnTo>
                  <a:pt x="372917" y="310261"/>
                </a:lnTo>
                <a:lnTo>
                  <a:pt x="367411" y="288163"/>
                </a:lnTo>
                <a:lnTo>
                  <a:pt x="460539" y="288163"/>
                </a:lnTo>
                <a:lnTo>
                  <a:pt x="384175" y="233172"/>
                </a:lnTo>
                <a:lnTo>
                  <a:pt x="460375" y="181101"/>
                </a:lnTo>
                <a:lnTo>
                  <a:pt x="364489" y="162813"/>
                </a:lnTo>
                <a:lnTo>
                  <a:pt x="377218" y="140716"/>
                </a:lnTo>
                <a:lnTo>
                  <a:pt x="159512" y="140716"/>
                </a:lnTo>
                <a:lnTo>
                  <a:pt x="8128" y="51181"/>
                </a:lnTo>
                <a:close/>
              </a:path>
              <a:path w="471805" h="481330">
                <a:moveTo>
                  <a:pt x="460539" y="288163"/>
                </a:moveTo>
                <a:lnTo>
                  <a:pt x="367411" y="288163"/>
                </a:lnTo>
                <a:lnTo>
                  <a:pt x="471296" y="295910"/>
                </a:lnTo>
                <a:lnTo>
                  <a:pt x="460539" y="288163"/>
                </a:lnTo>
                <a:close/>
              </a:path>
              <a:path w="471805" h="481330">
                <a:moveTo>
                  <a:pt x="182244" y="51181"/>
                </a:moveTo>
                <a:lnTo>
                  <a:pt x="159512" y="140716"/>
                </a:lnTo>
                <a:lnTo>
                  <a:pt x="377218" y="140716"/>
                </a:lnTo>
                <a:lnTo>
                  <a:pt x="383875" y="129159"/>
                </a:lnTo>
                <a:lnTo>
                  <a:pt x="235712" y="129159"/>
                </a:lnTo>
                <a:lnTo>
                  <a:pt x="182244" y="51181"/>
                </a:lnTo>
                <a:close/>
              </a:path>
              <a:path w="471805" h="481330">
                <a:moveTo>
                  <a:pt x="316864" y="0"/>
                </a:moveTo>
                <a:lnTo>
                  <a:pt x="235712" y="129159"/>
                </a:lnTo>
                <a:lnTo>
                  <a:pt x="383875" y="129159"/>
                </a:lnTo>
                <a:lnTo>
                  <a:pt x="389946" y="118618"/>
                </a:lnTo>
                <a:lnTo>
                  <a:pt x="308863" y="118618"/>
                </a:lnTo>
                <a:lnTo>
                  <a:pt x="316864" y="0"/>
                </a:lnTo>
                <a:close/>
              </a:path>
              <a:path w="471805" h="481330">
                <a:moveTo>
                  <a:pt x="401065" y="99313"/>
                </a:moveTo>
                <a:lnTo>
                  <a:pt x="308863" y="118618"/>
                </a:lnTo>
                <a:lnTo>
                  <a:pt x="389946" y="118618"/>
                </a:lnTo>
                <a:lnTo>
                  <a:pt x="401065" y="9931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9714" y="1400337"/>
            <a:ext cx="471805" cy="481330"/>
          </a:xfrm>
          <a:custGeom>
            <a:avLst/>
            <a:gdLst/>
            <a:ahLst/>
            <a:cxnLst/>
            <a:rect l="l" t="t" r="r" b="b"/>
            <a:pathLst>
              <a:path w="471805" h="481330">
                <a:moveTo>
                  <a:pt x="235712" y="129159"/>
                </a:moveTo>
                <a:lnTo>
                  <a:pt x="316864" y="0"/>
                </a:lnTo>
                <a:lnTo>
                  <a:pt x="308863" y="118618"/>
                </a:lnTo>
                <a:lnTo>
                  <a:pt x="401065" y="99313"/>
                </a:lnTo>
                <a:lnTo>
                  <a:pt x="364489" y="162813"/>
                </a:lnTo>
                <a:lnTo>
                  <a:pt x="460375" y="181101"/>
                </a:lnTo>
                <a:lnTo>
                  <a:pt x="384175" y="233172"/>
                </a:lnTo>
                <a:lnTo>
                  <a:pt x="471296" y="295910"/>
                </a:lnTo>
                <a:lnTo>
                  <a:pt x="367411" y="288163"/>
                </a:lnTo>
                <a:lnTo>
                  <a:pt x="395986" y="402844"/>
                </a:lnTo>
                <a:lnTo>
                  <a:pt x="305943" y="321818"/>
                </a:lnTo>
                <a:lnTo>
                  <a:pt x="289051" y="439293"/>
                </a:lnTo>
                <a:lnTo>
                  <a:pt x="229869" y="332486"/>
                </a:lnTo>
                <a:lnTo>
                  <a:pt x="185165" y="480822"/>
                </a:lnTo>
                <a:lnTo>
                  <a:pt x="168401" y="347852"/>
                </a:lnTo>
                <a:lnTo>
                  <a:pt x="103885" y="392175"/>
                </a:lnTo>
                <a:lnTo>
                  <a:pt x="123697" y="310261"/>
                </a:lnTo>
                <a:lnTo>
                  <a:pt x="2920" y="324738"/>
                </a:lnTo>
                <a:lnTo>
                  <a:pt x="81279" y="262127"/>
                </a:lnTo>
                <a:lnTo>
                  <a:pt x="0" y="191770"/>
                </a:lnTo>
                <a:lnTo>
                  <a:pt x="100964" y="169545"/>
                </a:lnTo>
                <a:lnTo>
                  <a:pt x="8128" y="51181"/>
                </a:lnTo>
                <a:lnTo>
                  <a:pt x="159512" y="140716"/>
                </a:lnTo>
                <a:lnTo>
                  <a:pt x="182244" y="51181"/>
                </a:lnTo>
                <a:lnTo>
                  <a:pt x="235712" y="129159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52264" y="1654852"/>
            <a:ext cx="1673225" cy="1461135"/>
          </a:xfrm>
          <a:custGeom>
            <a:avLst/>
            <a:gdLst/>
            <a:ahLst/>
            <a:cxnLst/>
            <a:rect l="l" t="t" r="r" b="b"/>
            <a:pathLst>
              <a:path w="1673225" h="1461135">
                <a:moveTo>
                  <a:pt x="0" y="1461135"/>
                </a:moveTo>
                <a:lnTo>
                  <a:pt x="1673225" y="1461135"/>
                </a:lnTo>
                <a:lnTo>
                  <a:pt x="1673225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40604" y="1630580"/>
            <a:ext cx="1673225" cy="1461135"/>
          </a:xfrm>
          <a:custGeom>
            <a:avLst/>
            <a:gdLst/>
            <a:ahLst/>
            <a:cxnLst/>
            <a:rect l="l" t="t" r="r" b="b"/>
            <a:pathLst>
              <a:path w="1673225" h="1461135">
                <a:moveTo>
                  <a:pt x="0" y="1461135"/>
                </a:moveTo>
                <a:lnTo>
                  <a:pt x="1673225" y="1461135"/>
                </a:lnTo>
                <a:lnTo>
                  <a:pt x="1673225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46649" y="1853740"/>
            <a:ext cx="151320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порядка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«Своё место для каждой вещи, каждая вещь на своём месте»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200" dirty="0" smtClean="0">
              <a:solidFill>
                <a:srgbClr val="001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2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</a:p>
        </p:txBody>
      </p:sp>
      <p:sp>
        <p:nvSpPr>
          <p:cNvPr id="13" name="object 13"/>
          <p:cNvSpPr/>
          <p:nvPr/>
        </p:nvSpPr>
        <p:spPr>
          <a:xfrm>
            <a:off x="4342199" y="1510927"/>
            <a:ext cx="498475" cy="548005"/>
          </a:xfrm>
          <a:custGeom>
            <a:avLst/>
            <a:gdLst/>
            <a:ahLst/>
            <a:cxnLst/>
            <a:rect l="l" t="t" r="r" b="b"/>
            <a:pathLst>
              <a:path w="498475" h="548005">
                <a:moveTo>
                  <a:pt x="238052" y="396366"/>
                </a:moveTo>
                <a:lnTo>
                  <a:pt x="177926" y="396366"/>
                </a:lnTo>
                <a:lnTo>
                  <a:pt x="195706" y="547877"/>
                </a:lnTo>
                <a:lnTo>
                  <a:pt x="238052" y="396366"/>
                </a:lnTo>
                <a:close/>
              </a:path>
              <a:path w="498475" h="548005">
                <a:moveTo>
                  <a:pt x="321851" y="378840"/>
                </a:moveTo>
                <a:lnTo>
                  <a:pt x="242950" y="378840"/>
                </a:lnTo>
                <a:lnTo>
                  <a:pt x="305688" y="500633"/>
                </a:lnTo>
                <a:lnTo>
                  <a:pt x="321851" y="378840"/>
                </a:lnTo>
                <a:close/>
              </a:path>
              <a:path w="498475" h="548005">
                <a:moveTo>
                  <a:pt x="397363" y="366649"/>
                </a:moveTo>
                <a:lnTo>
                  <a:pt x="323468" y="366649"/>
                </a:lnTo>
                <a:lnTo>
                  <a:pt x="418718" y="458977"/>
                </a:lnTo>
                <a:lnTo>
                  <a:pt x="397363" y="366649"/>
                </a:lnTo>
                <a:close/>
              </a:path>
              <a:path w="498475" h="548005">
                <a:moveTo>
                  <a:pt x="394309" y="353440"/>
                </a:moveTo>
                <a:lnTo>
                  <a:pt x="130682" y="353440"/>
                </a:lnTo>
                <a:lnTo>
                  <a:pt x="109854" y="446786"/>
                </a:lnTo>
                <a:lnTo>
                  <a:pt x="177926" y="396366"/>
                </a:lnTo>
                <a:lnTo>
                  <a:pt x="238052" y="396366"/>
                </a:lnTo>
                <a:lnTo>
                  <a:pt x="242950" y="378840"/>
                </a:lnTo>
                <a:lnTo>
                  <a:pt x="321851" y="378840"/>
                </a:lnTo>
                <a:lnTo>
                  <a:pt x="323468" y="366649"/>
                </a:lnTo>
                <a:lnTo>
                  <a:pt x="397363" y="366649"/>
                </a:lnTo>
                <a:lnTo>
                  <a:pt x="394309" y="353440"/>
                </a:lnTo>
                <a:close/>
              </a:path>
              <a:path w="498475" h="548005">
                <a:moveTo>
                  <a:pt x="8509" y="58165"/>
                </a:moveTo>
                <a:lnTo>
                  <a:pt x="106679" y="193166"/>
                </a:lnTo>
                <a:lnTo>
                  <a:pt x="0" y="218439"/>
                </a:lnTo>
                <a:lnTo>
                  <a:pt x="85851" y="298703"/>
                </a:lnTo>
                <a:lnTo>
                  <a:pt x="3048" y="369950"/>
                </a:lnTo>
                <a:lnTo>
                  <a:pt x="130682" y="353440"/>
                </a:lnTo>
                <a:lnTo>
                  <a:pt x="394309" y="353440"/>
                </a:lnTo>
                <a:lnTo>
                  <a:pt x="388492" y="328294"/>
                </a:lnTo>
                <a:lnTo>
                  <a:pt x="487043" y="328294"/>
                </a:lnTo>
                <a:lnTo>
                  <a:pt x="406273" y="265683"/>
                </a:lnTo>
                <a:lnTo>
                  <a:pt x="486790" y="206375"/>
                </a:lnTo>
                <a:lnTo>
                  <a:pt x="385317" y="185547"/>
                </a:lnTo>
                <a:lnTo>
                  <a:pt x="398817" y="160274"/>
                </a:lnTo>
                <a:lnTo>
                  <a:pt x="168655" y="160274"/>
                </a:lnTo>
                <a:lnTo>
                  <a:pt x="8509" y="58165"/>
                </a:lnTo>
                <a:close/>
              </a:path>
              <a:path w="498475" h="548005">
                <a:moveTo>
                  <a:pt x="487043" y="328294"/>
                </a:moveTo>
                <a:lnTo>
                  <a:pt x="388492" y="328294"/>
                </a:lnTo>
                <a:lnTo>
                  <a:pt x="498348" y="337057"/>
                </a:lnTo>
                <a:lnTo>
                  <a:pt x="487043" y="328294"/>
                </a:lnTo>
                <a:close/>
              </a:path>
              <a:path w="498475" h="548005">
                <a:moveTo>
                  <a:pt x="192659" y="58165"/>
                </a:moveTo>
                <a:lnTo>
                  <a:pt x="168655" y="160274"/>
                </a:lnTo>
                <a:lnTo>
                  <a:pt x="398817" y="160274"/>
                </a:lnTo>
                <a:lnTo>
                  <a:pt x="405872" y="147065"/>
                </a:lnTo>
                <a:lnTo>
                  <a:pt x="249174" y="147065"/>
                </a:lnTo>
                <a:lnTo>
                  <a:pt x="192659" y="58165"/>
                </a:lnTo>
                <a:close/>
              </a:path>
              <a:path w="498475" h="548005">
                <a:moveTo>
                  <a:pt x="335025" y="0"/>
                </a:moveTo>
                <a:lnTo>
                  <a:pt x="249174" y="147065"/>
                </a:lnTo>
                <a:lnTo>
                  <a:pt x="405872" y="147065"/>
                </a:lnTo>
                <a:lnTo>
                  <a:pt x="412317" y="135000"/>
                </a:lnTo>
                <a:lnTo>
                  <a:pt x="326643" y="135000"/>
                </a:lnTo>
                <a:lnTo>
                  <a:pt x="335025" y="0"/>
                </a:lnTo>
                <a:close/>
              </a:path>
              <a:path w="498475" h="548005">
                <a:moveTo>
                  <a:pt x="424052" y="113029"/>
                </a:moveTo>
                <a:lnTo>
                  <a:pt x="326643" y="135000"/>
                </a:lnTo>
                <a:lnTo>
                  <a:pt x="412317" y="135000"/>
                </a:lnTo>
                <a:lnTo>
                  <a:pt x="424052" y="1130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54752" y="1525732"/>
            <a:ext cx="498475" cy="548005"/>
          </a:xfrm>
          <a:custGeom>
            <a:avLst/>
            <a:gdLst/>
            <a:ahLst/>
            <a:cxnLst/>
            <a:rect l="l" t="t" r="r" b="b"/>
            <a:pathLst>
              <a:path w="498475" h="548005">
                <a:moveTo>
                  <a:pt x="249174" y="147065"/>
                </a:moveTo>
                <a:lnTo>
                  <a:pt x="335025" y="0"/>
                </a:lnTo>
                <a:lnTo>
                  <a:pt x="326643" y="135000"/>
                </a:lnTo>
                <a:lnTo>
                  <a:pt x="424052" y="113029"/>
                </a:lnTo>
                <a:lnTo>
                  <a:pt x="385317" y="185547"/>
                </a:lnTo>
                <a:lnTo>
                  <a:pt x="486790" y="206375"/>
                </a:lnTo>
                <a:lnTo>
                  <a:pt x="406273" y="265683"/>
                </a:lnTo>
                <a:lnTo>
                  <a:pt x="498348" y="337057"/>
                </a:lnTo>
                <a:lnTo>
                  <a:pt x="388492" y="328294"/>
                </a:lnTo>
                <a:lnTo>
                  <a:pt x="418718" y="458977"/>
                </a:lnTo>
                <a:lnTo>
                  <a:pt x="323468" y="366649"/>
                </a:lnTo>
                <a:lnTo>
                  <a:pt x="305688" y="500633"/>
                </a:lnTo>
                <a:lnTo>
                  <a:pt x="242950" y="378840"/>
                </a:lnTo>
                <a:lnTo>
                  <a:pt x="195706" y="547877"/>
                </a:lnTo>
                <a:lnTo>
                  <a:pt x="177926" y="396366"/>
                </a:lnTo>
                <a:lnTo>
                  <a:pt x="109854" y="446786"/>
                </a:lnTo>
                <a:lnTo>
                  <a:pt x="130682" y="353440"/>
                </a:lnTo>
                <a:lnTo>
                  <a:pt x="3048" y="369950"/>
                </a:lnTo>
                <a:lnTo>
                  <a:pt x="85851" y="298703"/>
                </a:lnTo>
                <a:lnTo>
                  <a:pt x="0" y="218439"/>
                </a:lnTo>
                <a:lnTo>
                  <a:pt x="106679" y="193166"/>
                </a:lnTo>
                <a:lnTo>
                  <a:pt x="8509" y="58165"/>
                </a:lnTo>
                <a:lnTo>
                  <a:pt x="168655" y="160274"/>
                </a:lnTo>
                <a:lnTo>
                  <a:pt x="192659" y="58165"/>
                </a:lnTo>
                <a:lnTo>
                  <a:pt x="249174" y="14706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32931" y="1659388"/>
            <a:ext cx="1659255" cy="1461135"/>
          </a:xfrm>
          <a:custGeom>
            <a:avLst/>
            <a:gdLst/>
            <a:ahLst/>
            <a:cxnLst/>
            <a:rect l="l" t="t" r="r" b="b"/>
            <a:pathLst>
              <a:path w="1659254" h="1461135">
                <a:moveTo>
                  <a:pt x="0" y="1461135"/>
                </a:moveTo>
                <a:lnTo>
                  <a:pt x="1659127" y="1461135"/>
                </a:lnTo>
                <a:lnTo>
                  <a:pt x="1659127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42393" y="1671271"/>
            <a:ext cx="1659255" cy="1461135"/>
          </a:xfrm>
          <a:custGeom>
            <a:avLst/>
            <a:gdLst/>
            <a:ahLst/>
            <a:cxnLst/>
            <a:rect l="l" t="t" r="r" b="b"/>
            <a:pathLst>
              <a:path w="1659254" h="1461135">
                <a:moveTo>
                  <a:pt x="0" y="1461135"/>
                </a:moveTo>
                <a:lnTo>
                  <a:pt x="1659127" y="1461135"/>
                </a:lnTo>
                <a:lnTo>
                  <a:pt x="1659127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6214" y="1808469"/>
            <a:ext cx="149161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в чистоте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уборка, когда не нужно убираться: не создавай беспорядок»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57018" y="2709041"/>
            <a:ext cx="41108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200" dirty="0" smtClean="0">
                <a:latin typeface="Times New Roman"/>
                <a:cs typeface="Times New Roman"/>
              </a:rPr>
              <a:t>2 </a:t>
            </a:r>
            <a:r>
              <a:rPr sz="1200" spc="-5" dirty="0" err="1" smtClean="0">
                <a:latin typeface="Times New Roman"/>
                <a:cs typeface="Times New Roman"/>
              </a:rPr>
              <a:t>м</a:t>
            </a:r>
            <a:r>
              <a:rPr sz="1200" dirty="0" err="1" smtClean="0">
                <a:latin typeface="Times New Roman"/>
                <a:cs typeface="Times New Roman"/>
              </a:rPr>
              <a:t>ин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7091" y="3569587"/>
            <a:ext cx="1633964" cy="1461135"/>
          </a:xfrm>
          <a:custGeom>
            <a:avLst/>
            <a:gdLst/>
            <a:ahLst/>
            <a:cxnLst/>
            <a:rect l="l" t="t" r="r" b="b"/>
            <a:pathLst>
              <a:path w="1555750" h="1461135">
                <a:moveTo>
                  <a:pt x="0" y="1461135"/>
                </a:moveTo>
                <a:lnTo>
                  <a:pt x="1555369" y="1461135"/>
                </a:lnTo>
                <a:lnTo>
                  <a:pt x="1555369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805" y="3597938"/>
            <a:ext cx="1648249" cy="1461135"/>
          </a:xfrm>
          <a:custGeom>
            <a:avLst/>
            <a:gdLst/>
            <a:ahLst/>
            <a:cxnLst/>
            <a:rect l="l" t="t" r="r" b="b"/>
            <a:pathLst>
              <a:path w="1555750" h="1461135">
                <a:moveTo>
                  <a:pt x="0" y="1461135"/>
                </a:moveTo>
                <a:lnTo>
                  <a:pt x="1555369" y="1461135"/>
                </a:lnTo>
                <a:lnTo>
                  <a:pt x="1555369" y="0"/>
                </a:lnTo>
                <a:lnTo>
                  <a:pt x="0" y="0"/>
                </a:lnTo>
                <a:lnTo>
                  <a:pt x="0" y="1461135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3773" y="3724339"/>
            <a:ext cx="132905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«Смотри и знай, что должно быть сделано»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592" y="4646282"/>
            <a:ext cx="68474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spc="-5" dirty="0" smtClean="0">
                <a:latin typeface="Times New Roman"/>
                <a:cs typeface="Times New Roman"/>
              </a:rPr>
              <a:t> 2 </a:t>
            </a:r>
            <a:r>
              <a:rPr sz="1200" spc="-5" dirty="0" err="1" smtClean="0">
                <a:latin typeface="Times New Roman"/>
                <a:cs typeface="Times New Roman"/>
              </a:rPr>
              <a:t>м</a:t>
            </a:r>
            <a:r>
              <a:rPr sz="1200" dirty="0" err="1" smtClean="0">
                <a:latin typeface="Times New Roman"/>
                <a:cs typeface="Times New Roman"/>
              </a:rPr>
              <a:t>ин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56475" y="1446316"/>
            <a:ext cx="509270" cy="548005"/>
          </a:xfrm>
          <a:custGeom>
            <a:avLst/>
            <a:gdLst/>
            <a:ahLst/>
            <a:cxnLst/>
            <a:rect l="l" t="t" r="r" b="b"/>
            <a:pathLst>
              <a:path w="509270" h="548005">
                <a:moveTo>
                  <a:pt x="243154" y="396366"/>
                </a:moveTo>
                <a:lnTo>
                  <a:pt x="181737" y="396366"/>
                </a:lnTo>
                <a:lnTo>
                  <a:pt x="199898" y="547877"/>
                </a:lnTo>
                <a:lnTo>
                  <a:pt x="243154" y="396366"/>
                </a:lnTo>
                <a:close/>
              </a:path>
              <a:path w="509270" h="548005">
                <a:moveTo>
                  <a:pt x="328674" y="378840"/>
                </a:moveTo>
                <a:lnTo>
                  <a:pt x="248158" y="378840"/>
                </a:lnTo>
                <a:lnTo>
                  <a:pt x="312165" y="500633"/>
                </a:lnTo>
                <a:lnTo>
                  <a:pt x="328674" y="378840"/>
                </a:lnTo>
                <a:close/>
              </a:path>
              <a:path w="509270" h="548005">
                <a:moveTo>
                  <a:pt x="405805" y="366649"/>
                </a:moveTo>
                <a:lnTo>
                  <a:pt x="330326" y="366649"/>
                </a:lnTo>
                <a:lnTo>
                  <a:pt x="427609" y="458977"/>
                </a:lnTo>
                <a:lnTo>
                  <a:pt x="405805" y="366649"/>
                </a:lnTo>
                <a:close/>
              </a:path>
              <a:path w="509270" h="548005">
                <a:moveTo>
                  <a:pt x="402686" y="353440"/>
                </a:moveTo>
                <a:lnTo>
                  <a:pt x="133476" y="353440"/>
                </a:lnTo>
                <a:lnTo>
                  <a:pt x="112140" y="446786"/>
                </a:lnTo>
                <a:lnTo>
                  <a:pt x="181737" y="396366"/>
                </a:lnTo>
                <a:lnTo>
                  <a:pt x="243154" y="396366"/>
                </a:lnTo>
                <a:lnTo>
                  <a:pt x="248158" y="378840"/>
                </a:lnTo>
                <a:lnTo>
                  <a:pt x="328674" y="378840"/>
                </a:lnTo>
                <a:lnTo>
                  <a:pt x="330326" y="366649"/>
                </a:lnTo>
                <a:lnTo>
                  <a:pt x="405805" y="366649"/>
                </a:lnTo>
                <a:lnTo>
                  <a:pt x="402686" y="353440"/>
                </a:lnTo>
                <a:close/>
              </a:path>
              <a:path w="509270" h="548005">
                <a:moveTo>
                  <a:pt x="8636" y="58165"/>
                </a:moveTo>
                <a:lnTo>
                  <a:pt x="108965" y="193166"/>
                </a:lnTo>
                <a:lnTo>
                  <a:pt x="0" y="218439"/>
                </a:lnTo>
                <a:lnTo>
                  <a:pt x="87630" y="298703"/>
                </a:lnTo>
                <a:lnTo>
                  <a:pt x="3175" y="369950"/>
                </a:lnTo>
                <a:lnTo>
                  <a:pt x="133476" y="353440"/>
                </a:lnTo>
                <a:lnTo>
                  <a:pt x="402686" y="353440"/>
                </a:lnTo>
                <a:lnTo>
                  <a:pt x="396748" y="328294"/>
                </a:lnTo>
                <a:lnTo>
                  <a:pt x="497461" y="328294"/>
                </a:lnTo>
                <a:lnTo>
                  <a:pt x="414909" y="265683"/>
                </a:lnTo>
                <a:lnTo>
                  <a:pt x="497078" y="206375"/>
                </a:lnTo>
                <a:lnTo>
                  <a:pt x="393573" y="185547"/>
                </a:lnTo>
                <a:lnTo>
                  <a:pt x="407338" y="160274"/>
                </a:lnTo>
                <a:lnTo>
                  <a:pt x="172212" y="160274"/>
                </a:lnTo>
                <a:lnTo>
                  <a:pt x="8636" y="58165"/>
                </a:lnTo>
                <a:close/>
              </a:path>
              <a:path w="509270" h="548005">
                <a:moveTo>
                  <a:pt x="497461" y="328294"/>
                </a:moveTo>
                <a:lnTo>
                  <a:pt x="396748" y="328294"/>
                </a:lnTo>
                <a:lnTo>
                  <a:pt x="509015" y="337057"/>
                </a:lnTo>
                <a:lnTo>
                  <a:pt x="497461" y="328294"/>
                </a:lnTo>
                <a:close/>
              </a:path>
              <a:path w="509270" h="548005">
                <a:moveTo>
                  <a:pt x="196723" y="58165"/>
                </a:moveTo>
                <a:lnTo>
                  <a:pt x="172212" y="160274"/>
                </a:lnTo>
                <a:lnTo>
                  <a:pt x="407338" y="160274"/>
                </a:lnTo>
                <a:lnTo>
                  <a:pt x="414532" y="147065"/>
                </a:lnTo>
                <a:lnTo>
                  <a:pt x="254508" y="147065"/>
                </a:lnTo>
                <a:lnTo>
                  <a:pt x="196723" y="58165"/>
                </a:lnTo>
                <a:close/>
              </a:path>
              <a:path w="509270" h="548005">
                <a:moveTo>
                  <a:pt x="342138" y="0"/>
                </a:moveTo>
                <a:lnTo>
                  <a:pt x="254508" y="147065"/>
                </a:lnTo>
                <a:lnTo>
                  <a:pt x="414532" y="147065"/>
                </a:lnTo>
                <a:lnTo>
                  <a:pt x="421103" y="135000"/>
                </a:lnTo>
                <a:lnTo>
                  <a:pt x="333501" y="135000"/>
                </a:lnTo>
                <a:lnTo>
                  <a:pt x="342138" y="0"/>
                </a:lnTo>
                <a:close/>
              </a:path>
              <a:path w="509270" h="548005">
                <a:moveTo>
                  <a:pt x="433070" y="113029"/>
                </a:moveTo>
                <a:lnTo>
                  <a:pt x="333501" y="135000"/>
                </a:lnTo>
                <a:lnTo>
                  <a:pt x="421103" y="135000"/>
                </a:lnTo>
                <a:lnTo>
                  <a:pt x="433070" y="1130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841424" y="1434433"/>
            <a:ext cx="509270" cy="548005"/>
          </a:xfrm>
          <a:custGeom>
            <a:avLst/>
            <a:gdLst/>
            <a:ahLst/>
            <a:cxnLst/>
            <a:rect l="l" t="t" r="r" b="b"/>
            <a:pathLst>
              <a:path w="509270" h="548005">
                <a:moveTo>
                  <a:pt x="254508" y="147065"/>
                </a:moveTo>
                <a:lnTo>
                  <a:pt x="342138" y="0"/>
                </a:lnTo>
                <a:lnTo>
                  <a:pt x="333501" y="135000"/>
                </a:lnTo>
                <a:lnTo>
                  <a:pt x="433070" y="113029"/>
                </a:lnTo>
                <a:lnTo>
                  <a:pt x="393573" y="185547"/>
                </a:lnTo>
                <a:lnTo>
                  <a:pt x="497078" y="206375"/>
                </a:lnTo>
                <a:lnTo>
                  <a:pt x="414909" y="265683"/>
                </a:lnTo>
                <a:lnTo>
                  <a:pt x="509015" y="337057"/>
                </a:lnTo>
                <a:lnTo>
                  <a:pt x="396748" y="328294"/>
                </a:lnTo>
                <a:lnTo>
                  <a:pt x="427609" y="458977"/>
                </a:lnTo>
                <a:lnTo>
                  <a:pt x="330326" y="366649"/>
                </a:lnTo>
                <a:lnTo>
                  <a:pt x="312165" y="500633"/>
                </a:lnTo>
                <a:lnTo>
                  <a:pt x="248158" y="378840"/>
                </a:lnTo>
                <a:lnTo>
                  <a:pt x="199898" y="547877"/>
                </a:lnTo>
                <a:lnTo>
                  <a:pt x="181737" y="396366"/>
                </a:lnTo>
                <a:lnTo>
                  <a:pt x="112140" y="446786"/>
                </a:lnTo>
                <a:lnTo>
                  <a:pt x="133476" y="353440"/>
                </a:lnTo>
                <a:lnTo>
                  <a:pt x="3175" y="369950"/>
                </a:lnTo>
                <a:lnTo>
                  <a:pt x="87630" y="298703"/>
                </a:lnTo>
                <a:lnTo>
                  <a:pt x="0" y="218439"/>
                </a:lnTo>
                <a:lnTo>
                  <a:pt x="108965" y="193166"/>
                </a:lnTo>
                <a:lnTo>
                  <a:pt x="8636" y="58165"/>
                </a:lnTo>
                <a:lnTo>
                  <a:pt x="172212" y="160274"/>
                </a:lnTo>
                <a:lnTo>
                  <a:pt x="196723" y="58165"/>
                </a:lnTo>
                <a:lnTo>
                  <a:pt x="254508" y="14706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00013" y="1446316"/>
            <a:ext cx="1250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755191" y="3310829"/>
            <a:ext cx="495300" cy="548005"/>
          </a:xfrm>
          <a:custGeom>
            <a:avLst/>
            <a:gdLst/>
            <a:ahLst/>
            <a:cxnLst/>
            <a:rect l="l" t="t" r="r" b="b"/>
            <a:pathLst>
              <a:path w="495300" h="548005">
                <a:moveTo>
                  <a:pt x="236441" y="396366"/>
                </a:moveTo>
                <a:lnTo>
                  <a:pt x="176784" y="396366"/>
                </a:lnTo>
                <a:lnTo>
                  <a:pt x="194437" y="547877"/>
                </a:lnTo>
                <a:lnTo>
                  <a:pt x="236441" y="396366"/>
                </a:lnTo>
                <a:close/>
              </a:path>
              <a:path w="495300" h="548005">
                <a:moveTo>
                  <a:pt x="319591" y="378840"/>
                </a:moveTo>
                <a:lnTo>
                  <a:pt x="241300" y="378840"/>
                </a:lnTo>
                <a:lnTo>
                  <a:pt x="303530" y="500634"/>
                </a:lnTo>
                <a:lnTo>
                  <a:pt x="319591" y="378840"/>
                </a:lnTo>
                <a:close/>
              </a:path>
              <a:path w="495300" h="548005">
                <a:moveTo>
                  <a:pt x="394651" y="366775"/>
                </a:moveTo>
                <a:lnTo>
                  <a:pt x="321183" y="366775"/>
                </a:lnTo>
                <a:lnTo>
                  <a:pt x="415798" y="458977"/>
                </a:lnTo>
                <a:lnTo>
                  <a:pt x="394651" y="366775"/>
                </a:lnTo>
                <a:close/>
              </a:path>
              <a:path w="495300" h="548005">
                <a:moveTo>
                  <a:pt x="391622" y="353567"/>
                </a:moveTo>
                <a:lnTo>
                  <a:pt x="129794" y="353567"/>
                </a:lnTo>
                <a:lnTo>
                  <a:pt x="109093" y="446913"/>
                </a:lnTo>
                <a:lnTo>
                  <a:pt x="176784" y="396366"/>
                </a:lnTo>
                <a:lnTo>
                  <a:pt x="236441" y="396366"/>
                </a:lnTo>
                <a:lnTo>
                  <a:pt x="241300" y="378840"/>
                </a:lnTo>
                <a:lnTo>
                  <a:pt x="319591" y="378840"/>
                </a:lnTo>
                <a:lnTo>
                  <a:pt x="321183" y="366775"/>
                </a:lnTo>
                <a:lnTo>
                  <a:pt x="394651" y="366775"/>
                </a:lnTo>
                <a:lnTo>
                  <a:pt x="391622" y="353567"/>
                </a:lnTo>
                <a:close/>
              </a:path>
              <a:path w="495300" h="548005">
                <a:moveTo>
                  <a:pt x="8509" y="58165"/>
                </a:moveTo>
                <a:lnTo>
                  <a:pt x="106045" y="193166"/>
                </a:lnTo>
                <a:lnTo>
                  <a:pt x="0" y="218566"/>
                </a:lnTo>
                <a:lnTo>
                  <a:pt x="85217" y="298703"/>
                </a:lnTo>
                <a:lnTo>
                  <a:pt x="3048" y="370077"/>
                </a:lnTo>
                <a:lnTo>
                  <a:pt x="129794" y="353567"/>
                </a:lnTo>
                <a:lnTo>
                  <a:pt x="391622" y="353567"/>
                </a:lnTo>
                <a:lnTo>
                  <a:pt x="385825" y="328295"/>
                </a:lnTo>
                <a:lnTo>
                  <a:pt x="483549" y="328295"/>
                </a:lnTo>
                <a:lnTo>
                  <a:pt x="403479" y="265684"/>
                </a:lnTo>
                <a:lnTo>
                  <a:pt x="483362" y="206375"/>
                </a:lnTo>
                <a:lnTo>
                  <a:pt x="382650" y="185547"/>
                </a:lnTo>
                <a:lnTo>
                  <a:pt x="396062" y="160274"/>
                </a:lnTo>
                <a:lnTo>
                  <a:pt x="167513" y="160274"/>
                </a:lnTo>
                <a:lnTo>
                  <a:pt x="8509" y="58165"/>
                </a:lnTo>
                <a:close/>
              </a:path>
              <a:path w="495300" h="548005">
                <a:moveTo>
                  <a:pt x="483549" y="328295"/>
                </a:moveTo>
                <a:lnTo>
                  <a:pt x="385825" y="328295"/>
                </a:lnTo>
                <a:lnTo>
                  <a:pt x="494919" y="337185"/>
                </a:lnTo>
                <a:lnTo>
                  <a:pt x="483549" y="328295"/>
                </a:lnTo>
                <a:close/>
              </a:path>
              <a:path w="495300" h="548005">
                <a:moveTo>
                  <a:pt x="191389" y="58165"/>
                </a:moveTo>
                <a:lnTo>
                  <a:pt x="167513" y="160274"/>
                </a:lnTo>
                <a:lnTo>
                  <a:pt x="396062" y="160274"/>
                </a:lnTo>
                <a:lnTo>
                  <a:pt x="403070" y="147065"/>
                </a:lnTo>
                <a:lnTo>
                  <a:pt x="247396" y="147065"/>
                </a:lnTo>
                <a:lnTo>
                  <a:pt x="191389" y="58165"/>
                </a:lnTo>
                <a:close/>
              </a:path>
              <a:path w="495300" h="548005">
                <a:moveTo>
                  <a:pt x="332740" y="0"/>
                </a:moveTo>
                <a:lnTo>
                  <a:pt x="247396" y="147065"/>
                </a:lnTo>
                <a:lnTo>
                  <a:pt x="403070" y="147065"/>
                </a:lnTo>
                <a:lnTo>
                  <a:pt x="409405" y="135127"/>
                </a:lnTo>
                <a:lnTo>
                  <a:pt x="324358" y="135127"/>
                </a:lnTo>
                <a:lnTo>
                  <a:pt x="332740" y="0"/>
                </a:lnTo>
                <a:close/>
              </a:path>
              <a:path w="495300" h="548005">
                <a:moveTo>
                  <a:pt x="421132" y="113029"/>
                </a:moveTo>
                <a:lnTo>
                  <a:pt x="324358" y="135127"/>
                </a:lnTo>
                <a:lnTo>
                  <a:pt x="409405" y="135127"/>
                </a:lnTo>
                <a:lnTo>
                  <a:pt x="421132" y="1130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28" name="object 28"/>
          <p:cNvSpPr/>
          <p:nvPr/>
        </p:nvSpPr>
        <p:spPr>
          <a:xfrm>
            <a:off x="1757279" y="3286936"/>
            <a:ext cx="495300" cy="548005"/>
          </a:xfrm>
          <a:custGeom>
            <a:avLst/>
            <a:gdLst/>
            <a:ahLst/>
            <a:cxnLst/>
            <a:rect l="l" t="t" r="r" b="b"/>
            <a:pathLst>
              <a:path w="495300" h="548005">
                <a:moveTo>
                  <a:pt x="247396" y="147065"/>
                </a:moveTo>
                <a:lnTo>
                  <a:pt x="332740" y="0"/>
                </a:lnTo>
                <a:lnTo>
                  <a:pt x="324358" y="135127"/>
                </a:lnTo>
                <a:lnTo>
                  <a:pt x="421132" y="113029"/>
                </a:lnTo>
                <a:lnTo>
                  <a:pt x="382650" y="185547"/>
                </a:lnTo>
                <a:lnTo>
                  <a:pt x="483362" y="206375"/>
                </a:lnTo>
                <a:lnTo>
                  <a:pt x="403479" y="265684"/>
                </a:lnTo>
                <a:lnTo>
                  <a:pt x="494919" y="337185"/>
                </a:lnTo>
                <a:lnTo>
                  <a:pt x="385825" y="328295"/>
                </a:lnTo>
                <a:lnTo>
                  <a:pt x="415798" y="458977"/>
                </a:lnTo>
                <a:lnTo>
                  <a:pt x="321183" y="366775"/>
                </a:lnTo>
                <a:lnTo>
                  <a:pt x="303530" y="500634"/>
                </a:lnTo>
                <a:lnTo>
                  <a:pt x="241300" y="378840"/>
                </a:lnTo>
                <a:lnTo>
                  <a:pt x="194437" y="547877"/>
                </a:lnTo>
                <a:lnTo>
                  <a:pt x="176784" y="396366"/>
                </a:lnTo>
                <a:lnTo>
                  <a:pt x="109093" y="446913"/>
                </a:lnTo>
                <a:lnTo>
                  <a:pt x="129794" y="353567"/>
                </a:lnTo>
                <a:lnTo>
                  <a:pt x="3048" y="370077"/>
                </a:lnTo>
                <a:lnTo>
                  <a:pt x="85217" y="298703"/>
                </a:lnTo>
                <a:lnTo>
                  <a:pt x="0" y="218566"/>
                </a:lnTo>
                <a:lnTo>
                  <a:pt x="106045" y="193166"/>
                </a:lnTo>
                <a:lnTo>
                  <a:pt x="8509" y="58165"/>
                </a:lnTo>
                <a:lnTo>
                  <a:pt x="167513" y="160274"/>
                </a:lnTo>
                <a:lnTo>
                  <a:pt x="191389" y="58165"/>
                </a:lnTo>
                <a:lnTo>
                  <a:pt x="247396" y="147065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050911" y="1498132"/>
            <a:ext cx="3911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17855" y="3519240"/>
            <a:ext cx="1616710" cy="1478915"/>
          </a:xfrm>
          <a:custGeom>
            <a:avLst/>
            <a:gdLst/>
            <a:ahLst/>
            <a:cxnLst/>
            <a:rect l="l" t="t" r="r" b="b"/>
            <a:pathLst>
              <a:path w="1616710" h="1478914">
                <a:moveTo>
                  <a:pt x="0" y="1478787"/>
                </a:moveTo>
                <a:lnTo>
                  <a:pt x="1616710" y="1478787"/>
                </a:lnTo>
                <a:lnTo>
                  <a:pt x="1616710" y="0"/>
                </a:lnTo>
                <a:lnTo>
                  <a:pt x="0" y="0"/>
                </a:lnTo>
                <a:lnTo>
                  <a:pt x="0" y="14787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20182" y="3542753"/>
            <a:ext cx="1616710" cy="1478915"/>
          </a:xfrm>
          <a:custGeom>
            <a:avLst/>
            <a:gdLst/>
            <a:ahLst/>
            <a:cxnLst/>
            <a:rect l="l" t="t" r="r" b="b"/>
            <a:pathLst>
              <a:path w="1616710" h="1478914">
                <a:moveTo>
                  <a:pt x="0" y="1478787"/>
                </a:moveTo>
                <a:lnTo>
                  <a:pt x="1616710" y="1478787"/>
                </a:lnTo>
                <a:lnTo>
                  <a:pt x="1616710" y="0"/>
                </a:lnTo>
                <a:lnTo>
                  <a:pt x="0" y="0"/>
                </a:lnTo>
                <a:lnTo>
                  <a:pt x="0" y="1478787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317753" y="3257816"/>
            <a:ext cx="551815" cy="556260"/>
          </a:xfrm>
          <a:custGeom>
            <a:avLst/>
            <a:gdLst/>
            <a:ahLst/>
            <a:cxnLst/>
            <a:rect l="l" t="t" r="r" b="b"/>
            <a:pathLst>
              <a:path w="551814" h="556260">
                <a:moveTo>
                  <a:pt x="263402" y="402463"/>
                </a:moveTo>
                <a:lnTo>
                  <a:pt x="196976" y="402463"/>
                </a:lnTo>
                <a:lnTo>
                  <a:pt x="216535" y="556260"/>
                </a:lnTo>
                <a:lnTo>
                  <a:pt x="263402" y="402463"/>
                </a:lnTo>
                <a:close/>
              </a:path>
              <a:path w="551814" h="556260">
                <a:moveTo>
                  <a:pt x="356103" y="384556"/>
                </a:moveTo>
                <a:lnTo>
                  <a:pt x="268858" y="384556"/>
                </a:lnTo>
                <a:lnTo>
                  <a:pt x="338200" y="508254"/>
                </a:lnTo>
                <a:lnTo>
                  <a:pt x="356103" y="384556"/>
                </a:lnTo>
                <a:close/>
              </a:path>
              <a:path w="551814" h="556260">
                <a:moveTo>
                  <a:pt x="439580" y="372237"/>
                </a:moveTo>
                <a:lnTo>
                  <a:pt x="357886" y="372237"/>
                </a:lnTo>
                <a:lnTo>
                  <a:pt x="463169" y="465963"/>
                </a:lnTo>
                <a:lnTo>
                  <a:pt x="439580" y="372237"/>
                </a:lnTo>
                <a:close/>
              </a:path>
              <a:path w="551814" h="556260">
                <a:moveTo>
                  <a:pt x="436224" y="358901"/>
                </a:moveTo>
                <a:lnTo>
                  <a:pt x="144653" y="358901"/>
                </a:lnTo>
                <a:lnTo>
                  <a:pt x="121538" y="453644"/>
                </a:lnTo>
                <a:lnTo>
                  <a:pt x="196976" y="402463"/>
                </a:lnTo>
                <a:lnTo>
                  <a:pt x="263402" y="402463"/>
                </a:lnTo>
                <a:lnTo>
                  <a:pt x="268858" y="384556"/>
                </a:lnTo>
                <a:lnTo>
                  <a:pt x="356103" y="384556"/>
                </a:lnTo>
                <a:lnTo>
                  <a:pt x="357886" y="372237"/>
                </a:lnTo>
                <a:lnTo>
                  <a:pt x="439580" y="372237"/>
                </a:lnTo>
                <a:lnTo>
                  <a:pt x="436224" y="358901"/>
                </a:lnTo>
                <a:close/>
              </a:path>
              <a:path w="551814" h="556260">
                <a:moveTo>
                  <a:pt x="9398" y="59182"/>
                </a:moveTo>
                <a:lnTo>
                  <a:pt x="118110" y="196214"/>
                </a:lnTo>
                <a:lnTo>
                  <a:pt x="0" y="221869"/>
                </a:lnTo>
                <a:lnTo>
                  <a:pt x="94995" y="303275"/>
                </a:lnTo>
                <a:lnTo>
                  <a:pt x="3429" y="375666"/>
                </a:lnTo>
                <a:lnTo>
                  <a:pt x="144653" y="358901"/>
                </a:lnTo>
                <a:lnTo>
                  <a:pt x="436224" y="358901"/>
                </a:lnTo>
                <a:lnTo>
                  <a:pt x="429768" y="333248"/>
                </a:lnTo>
                <a:lnTo>
                  <a:pt x="538753" y="333248"/>
                </a:lnTo>
                <a:lnTo>
                  <a:pt x="449453" y="269748"/>
                </a:lnTo>
                <a:lnTo>
                  <a:pt x="538607" y="209550"/>
                </a:lnTo>
                <a:lnTo>
                  <a:pt x="426338" y="188340"/>
                </a:lnTo>
                <a:lnTo>
                  <a:pt x="441240" y="162813"/>
                </a:lnTo>
                <a:lnTo>
                  <a:pt x="186689" y="162813"/>
                </a:lnTo>
                <a:lnTo>
                  <a:pt x="9398" y="59182"/>
                </a:lnTo>
                <a:close/>
              </a:path>
              <a:path w="551814" h="556260">
                <a:moveTo>
                  <a:pt x="538753" y="333248"/>
                </a:moveTo>
                <a:lnTo>
                  <a:pt x="429768" y="333248"/>
                </a:lnTo>
                <a:lnTo>
                  <a:pt x="551433" y="342264"/>
                </a:lnTo>
                <a:lnTo>
                  <a:pt x="538753" y="333248"/>
                </a:lnTo>
                <a:close/>
              </a:path>
              <a:path w="551814" h="556260">
                <a:moveTo>
                  <a:pt x="213232" y="59182"/>
                </a:moveTo>
                <a:lnTo>
                  <a:pt x="186689" y="162813"/>
                </a:lnTo>
                <a:lnTo>
                  <a:pt x="441240" y="162813"/>
                </a:lnTo>
                <a:lnTo>
                  <a:pt x="449099" y="149351"/>
                </a:lnTo>
                <a:lnTo>
                  <a:pt x="275717" y="149351"/>
                </a:lnTo>
                <a:lnTo>
                  <a:pt x="213232" y="59182"/>
                </a:lnTo>
                <a:close/>
              </a:path>
              <a:path w="551814" h="556260">
                <a:moveTo>
                  <a:pt x="370713" y="0"/>
                </a:moveTo>
                <a:lnTo>
                  <a:pt x="275717" y="149351"/>
                </a:lnTo>
                <a:lnTo>
                  <a:pt x="449099" y="149351"/>
                </a:lnTo>
                <a:lnTo>
                  <a:pt x="456216" y="137160"/>
                </a:lnTo>
                <a:lnTo>
                  <a:pt x="361314" y="137160"/>
                </a:lnTo>
                <a:lnTo>
                  <a:pt x="370713" y="0"/>
                </a:lnTo>
                <a:close/>
              </a:path>
              <a:path w="551814" h="556260">
                <a:moveTo>
                  <a:pt x="469264" y="114808"/>
                </a:moveTo>
                <a:lnTo>
                  <a:pt x="361314" y="137160"/>
                </a:lnTo>
                <a:lnTo>
                  <a:pt x="456216" y="137160"/>
                </a:lnTo>
                <a:lnTo>
                  <a:pt x="469264" y="1148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03468" y="3272831"/>
            <a:ext cx="551815" cy="556260"/>
          </a:xfrm>
          <a:custGeom>
            <a:avLst/>
            <a:gdLst/>
            <a:ahLst/>
            <a:cxnLst/>
            <a:rect l="l" t="t" r="r" b="b"/>
            <a:pathLst>
              <a:path w="551814" h="556260">
                <a:moveTo>
                  <a:pt x="275717" y="149351"/>
                </a:moveTo>
                <a:lnTo>
                  <a:pt x="370713" y="0"/>
                </a:lnTo>
                <a:lnTo>
                  <a:pt x="361314" y="137160"/>
                </a:lnTo>
                <a:lnTo>
                  <a:pt x="469264" y="114808"/>
                </a:lnTo>
                <a:lnTo>
                  <a:pt x="426338" y="188340"/>
                </a:lnTo>
                <a:lnTo>
                  <a:pt x="538607" y="209550"/>
                </a:lnTo>
                <a:lnTo>
                  <a:pt x="449453" y="269748"/>
                </a:lnTo>
                <a:lnTo>
                  <a:pt x="551433" y="342264"/>
                </a:lnTo>
                <a:lnTo>
                  <a:pt x="429768" y="333248"/>
                </a:lnTo>
                <a:lnTo>
                  <a:pt x="463169" y="465963"/>
                </a:lnTo>
                <a:lnTo>
                  <a:pt x="357886" y="372237"/>
                </a:lnTo>
                <a:lnTo>
                  <a:pt x="338200" y="508254"/>
                </a:lnTo>
                <a:lnTo>
                  <a:pt x="268858" y="384556"/>
                </a:lnTo>
                <a:lnTo>
                  <a:pt x="216535" y="556260"/>
                </a:lnTo>
                <a:lnTo>
                  <a:pt x="196976" y="402463"/>
                </a:lnTo>
                <a:lnTo>
                  <a:pt x="121538" y="453644"/>
                </a:lnTo>
                <a:lnTo>
                  <a:pt x="144653" y="358901"/>
                </a:lnTo>
                <a:lnTo>
                  <a:pt x="3429" y="375666"/>
                </a:lnTo>
                <a:lnTo>
                  <a:pt x="94995" y="303275"/>
                </a:lnTo>
                <a:lnTo>
                  <a:pt x="0" y="221869"/>
                </a:lnTo>
                <a:lnTo>
                  <a:pt x="118110" y="196214"/>
                </a:lnTo>
                <a:lnTo>
                  <a:pt x="9398" y="59182"/>
                </a:lnTo>
                <a:lnTo>
                  <a:pt x="186689" y="162813"/>
                </a:lnTo>
                <a:lnTo>
                  <a:pt x="213232" y="59182"/>
                </a:lnTo>
                <a:lnTo>
                  <a:pt x="275717" y="149351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1691031" y="2799251"/>
            <a:ext cx="266700" cy="251460"/>
          </a:xfrm>
          <a:custGeom>
            <a:avLst/>
            <a:gdLst/>
            <a:ahLst/>
            <a:cxnLst/>
            <a:rect l="l" t="t" r="r" b="b"/>
            <a:pathLst>
              <a:path w="266700" h="251460">
                <a:moveTo>
                  <a:pt x="133222" y="0"/>
                </a:moveTo>
                <a:lnTo>
                  <a:pt x="83828" y="8906"/>
                </a:lnTo>
                <a:lnTo>
                  <a:pt x="47252" y="29630"/>
                </a:lnTo>
                <a:lnTo>
                  <a:pt x="19595" y="59978"/>
                </a:lnTo>
                <a:lnTo>
                  <a:pt x="3317" y="97615"/>
                </a:lnTo>
                <a:lnTo>
                  <a:pt x="0" y="125603"/>
                </a:lnTo>
                <a:lnTo>
                  <a:pt x="148" y="131597"/>
                </a:lnTo>
                <a:lnTo>
                  <a:pt x="9432" y="172181"/>
                </a:lnTo>
                <a:lnTo>
                  <a:pt x="31391" y="206665"/>
                </a:lnTo>
                <a:lnTo>
                  <a:pt x="63567" y="232736"/>
                </a:lnTo>
                <a:lnTo>
                  <a:pt x="103502" y="248079"/>
                </a:lnTo>
                <a:lnTo>
                  <a:pt x="133222" y="251206"/>
                </a:lnTo>
                <a:lnTo>
                  <a:pt x="139568" y="251066"/>
                </a:lnTo>
                <a:lnTo>
                  <a:pt x="182565" y="242315"/>
                </a:lnTo>
                <a:lnTo>
                  <a:pt x="219141" y="221616"/>
                </a:lnTo>
                <a:lnTo>
                  <a:pt x="246820" y="191283"/>
                </a:lnTo>
                <a:lnTo>
                  <a:pt x="263122" y="153629"/>
                </a:lnTo>
                <a:lnTo>
                  <a:pt x="266445" y="125603"/>
                </a:lnTo>
                <a:lnTo>
                  <a:pt x="266297" y="119618"/>
                </a:lnTo>
                <a:lnTo>
                  <a:pt x="256996" y="79076"/>
                </a:lnTo>
                <a:lnTo>
                  <a:pt x="235012" y="44592"/>
                </a:lnTo>
                <a:lnTo>
                  <a:pt x="202821" y="18499"/>
                </a:lnTo>
                <a:lnTo>
                  <a:pt x="162903" y="3132"/>
                </a:lnTo>
                <a:lnTo>
                  <a:pt x="1332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1</a:t>
            </a:r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1679955" y="2802899"/>
            <a:ext cx="266700" cy="251460"/>
          </a:xfrm>
          <a:custGeom>
            <a:avLst/>
            <a:gdLst/>
            <a:ahLst/>
            <a:cxnLst/>
            <a:rect l="l" t="t" r="r" b="b"/>
            <a:pathLst>
              <a:path w="266700" h="251460">
                <a:moveTo>
                  <a:pt x="0" y="125603"/>
                </a:moveTo>
                <a:lnTo>
                  <a:pt x="7327" y="84403"/>
                </a:lnTo>
                <a:lnTo>
                  <a:pt x="27671" y="48937"/>
                </a:lnTo>
                <a:lnTo>
                  <a:pt x="58574" y="21538"/>
                </a:lnTo>
                <a:lnTo>
                  <a:pt x="97577" y="4540"/>
                </a:lnTo>
                <a:lnTo>
                  <a:pt x="133222" y="0"/>
                </a:lnTo>
                <a:lnTo>
                  <a:pt x="148309" y="797"/>
                </a:lnTo>
                <a:lnTo>
                  <a:pt x="162903" y="3132"/>
                </a:lnTo>
                <a:lnTo>
                  <a:pt x="202821" y="18499"/>
                </a:lnTo>
                <a:lnTo>
                  <a:pt x="235012" y="44592"/>
                </a:lnTo>
                <a:lnTo>
                  <a:pt x="256996" y="79076"/>
                </a:lnTo>
                <a:lnTo>
                  <a:pt x="266297" y="119618"/>
                </a:lnTo>
                <a:lnTo>
                  <a:pt x="266445" y="125603"/>
                </a:lnTo>
                <a:lnTo>
                  <a:pt x="265599" y="139851"/>
                </a:lnTo>
                <a:lnTo>
                  <a:pt x="263122" y="153629"/>
                </a:lnTo>
                <a:lnTo>
                  <a:pt x="246820" y="191283"/>
                </a:lnTo>
                <a:lnTo>
                  <a:pt x="219141" y="221616"/>
                </a:lnTo>
                <a:lnTo>
                  <a:pt x="182565" y="242315"/>
                </a:lnTo>
                <a:lnTo>
                  <a:pt x="139568" y="251066"/>
                </a:lnTo>
                <a:lnTo>
                  <a:pt x="133222" y="251206"/>
                </a:lnTo>
                <a:lnTo>
                  <a:pt x="118113" y="250410"/>
                </a:lnTo>
                <a:lnTo>
                  <a:pt x="103502" y="248079"/>
                </a:lnTo>
                <a:lnTo>
                  <a:pt x="63567" y="232736"/>
                </a:lnTo>
                <a:lnTo>
                  <a:pt x="31391" y="206665"/>
                </a:lnTo>
                <a:lnTo>
                  <a:pt x="9432" y="172181"/>
                </a:lnTo>
                <a:lnTo>
                  <a:pt x="148" y="131597"/>
                </a:lnTo>
                <a:lnTo>
                  <a:pt x="0" y="125603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04479" y="2774021"/>
            <a:ext cx="286385" cy="251460"/>
          </a:xfrm>
          <a:custGeom>
            <a:avLst/>
            <a:gdLst/>
            <a:ahLst/>
            <a:cxnLst/>
            <a:rect l="l" t="t" r="r" b="b"/>
            <a:pathLst>
              <a:path w="286385" h="251460">
                <a:moveTo>
                  <a:pt x="143256" y="0"/>
                </a:moveTo>
                <a:lnTo>
                  <a:pt x="97955" y="6411"/>
                </a:lnTo>
                <a:lnTo>
                  <a:pt x="58623" y="24259"/>
                </a:lnTo>
                <a:lnTo>
                  <a:pt x="27611" y="51471"/>
                </a:lnTo>
                <a:lnTo>
                  <a:pt x="7284" y="85971"/>
                </a:lnTo>
                <a:lnTo>
                  <a:pt x="0" y="125603"/>
                </a:lnTo>
                <a:lnTo>
                  <a:pt x="843" y="139327"/>
                </a:lnTo>
                <a:lnTo>
                  <a:pt x="12759" y="177540"/>
                </a:lnTo>
                <a:lnTo>
                  <a:pt x="36935" y="209823"/>
                </a:lnTo>
                <a:lnTo>
                  <a:pt x="71005" y="234105"/>
                </a:lnTo>
                <a:lnTo>
                  <a:pt x="112622" y="248327"/>
                </a:lnTo>
                <a:lnTo>
                  <a:pt x="143256" y="251206"/>
                </a:lnTo>
                <a:lnTo>
                  <a:pt x="158812" y="250470"/>
                </a:lnTo>
                <a:lnTo>
                  <a:pt x="202334" y="240044"/>
                </a:lnTo>
                <a:lnTo>
                  <a:pt x="239120" y="218888"/>
                </a:lnTo>
                <a:lnTo>
                  <a:pt x="266822" y="189054"/>
                </a:lnTo>
                <a:lnTo>
                  <a:pt x="283078" y="152588"/>
                </a:lnTo>
                <a:lnTo>
                  <a:pt x="286385" y="125603"/>
                </a:lnTo>
                <a:lnTo>
                  <a:pt x="285540" y="111923"/>
                </a:lnTo>
                <a:lnTo>
                  <a:pt x="273636" y="73744"/>
                </a:lnTo>
                <a:lnTo>
                  <a:pt x="249496" y="41466"/>
                </a:lnTo>
                <a:lnTo>
                  <a:pt x="215484" y="17161"/>
                </a:lnTo>
                <a:lnTo>
                  <a:pt x="173955" y="2900"/>
                </a:lnTo>
                <a:lnTo>
                  <a:pt x="143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2</a:t>
            </a:r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4083724" y="2759216"/>
            <a:ext cx="328661" cy="284356"/>
          </a:xfrm>
          <a:custGeom>
            <a:avLst/>
            <a:gdLst/>
            <a:ahLst/>
            <a:cxnLst/>
            <a:rect l="l" t="t" r="r" b="b"/>
            <a:pathLst>
              <a:path w="286385" h="251460">
                <a:moveTo>
                  <a:pt x="0" y="125603"/>
                </a:moveTo>
                <a:lnTo>
                  <a:pt x="7301" y="85917"/>
                </a:lnTo>
                <a:lnTo>
                  <a:pt x="27633" y="51441"/>
                </a:lnTo>
                <a:lnTo>
                  <a:pt x="58637" y="24249"/>
                </a:lnTo>
                <a:lnTo>
                  <a:pt x="97955" y="6411"/>
                </a:lnTo>
                <a:lnTo>
                  <a:pt x="143229" y="0"/>
                </a:lnTo>
                <a:lnTo>
                  <a:pt x="158848" y="737"/>
                </a:lnTo>
                <a:lnTo>
                  <a:pt x="173955" y="2900"/>
                </a:lnTo>
                <a:lnTo>
                  <a:pt x="215496" y="17167"/>
                </a:lnTo>
                <a:lnTo>
                  <a:pt x="249521" y="41488"/>
                </a:lnTo>
                <a:lnTo>
                  <a:pt x="273663" y="73789"/>
                </a:lnTo>
                <a:lnTo>
                  <a:pt x="285553" y="111995"/>
                </a:lnTo>
                <a:lnTo>
                  <a:pt x="286385" y="125603"/>
                </a:lnTo>
                <a:lnTo>
                  <a:pt x="285543" y="139311"/>
                </a:lnTo>
                <a:lnTo>
                  <a:pt x="283078" y="152588"/>
                </a:lnTo>
                <a:lnTo>
                  <a:pt x="266817" y="189063"/>
                </a:lnTo>
                <a:lnTo>
                  <a:pt x="239097" y="218908"/>
                </a:lnTo>
                <a:lnTo>
                  <a:pt x="202289" y="240065"/>
                </a:lnTo>
                <a:lnTo>
                  <a:pt x="158758" y="250478"/>
                </a:lnTo>
                <a:lnTo>
                  <a:pt x="143256" y="251206"/>
                </a:lnTo>
                <a:lnTo>
                  <a:pt x="127647" y="250470"/>
                </a:lnTo>
                <a:lnTo>
                  <a:pt x="112526" y="248314"/>
                </a:lnTo>
                <a:lnTo>
                  <a:pt x="70957" y="234083"/>
                </a:lnTo>
                <a:lnTo>
                  <a:pt x="36915" y="209806"/>
                </a:lnTo>
                <a:lnTo>
                  <a:pt x="12757" y="177536"/>
                </a:lnTo>
                <a:lnTo>
                  <a:pt x="843" y="139327"/>
                </a:lnTo>
                <a:lnTo>
                  <a:pt x="0" y="125603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39190" y="2792112"/>
            <a:ext cx="286385" cy="251460"/>
          </a:xfrm>
          <a:custGeom>
            <a:avLst/>
            <a:gdLst/>
            <a:ahLst/>
            <a:cxnLst/>
            <a:rect l="l" t="t" r="r" b="b"/>
            <a:pathLst>
              <a:path w="286385" h="251460">
                <a:moveTo>
                  <a:pt x="143255" y="0"/>
                </a:moveTo>
                <a:lnTo>
                  <a:pt x="97955" y="6399"/>
                </a:lnTo>
                <a:lnTo>
                  <a:pt x="58623" y="24222"/>
                </a:lnTo>
                <a:lnTo>
                  <a:pt x="27611" y="51416"/>
                </a:lnTo>
                <a:lnTo>
                  <a:pt x="7284" y="85922"/>
                </a:lnTo>
                <a:lnTo>
                  <a:pt x="0" y="125602"/>
                </a:lnTo>
                <a:lnTo>
                  <a:pt x="843" y="139305"/>
                </a:lnTo>
                <a:lnTo>
                  <a:pt x="12759" y="177485"/>
                </a:lnTo>
                <a:lnTo>
                  <a:pt x="36935" y="209773"/>
                </a:lnTo>
                <a:lnTo>
                  <a:pt x="71005" y="234077"/>
                </a:lnTo>
                <a:lnTo>
                  <a:pt x="112622" y="248322"/>
                </a:lnTo>
                <a:lnTo>
                  <a:pt x="143255" y="251205"/>
                </a:lnTo>
                <a:lnTo>
                  <a:pt x="158812" y="250468"/>
                </a:lnTo>
                <a:lnTo>
                  <a:pt x="202334" y="240024"/>
                </a:lnTo>
                <a:lnTo>
                  <a:pt x="239120" y="218843"/>
                </a:lnTo>
                <a:lnTo>
                  <a:pt x="266822" y="188997"/>
                </a:lnTo>
                <a:lnTo>
                  <a:pt x="283078" y="152549"/>
                </a:lnTo>
                <a:lnTo>
                  <a:pt x="286385" y="125602"/>
                </a:lnTo>
                <a:lnTo>
                  <a:pt x="285540" y="111901"/>
                </a:lnTo>
                <a:lnTo>
                  <a:pt x="273636" y="73689"/>
                </a:lnTo>
                <a:lnTo>
                  <a:pt x="249496" y="41415"/>
                </a:lnTo>
                <a:lnTo>
                  <a:pt x="215484" y="17133"/>
                </a:lnTo>
                <a:lnTo>
                  <a:pt x="173955" y="2894"/>
                </a:lnTo>
                <a:lnTo>
                  <a:pt x="1432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3</a:t>
            </a:r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6753987" y="2803503"/>
            <a:ext cx="286385" cy="251460"/>
          </a:xfrm>
          <a:custGeom>
            <a:avLst/>
            <a:gdLst/>
            <a:ahLst/>
            <a:cxnLst/>
            <a:rect l="l" t="t" r="r" b="b"/>
            <a:pathLst>
              <a:path w="286385" h="251460">
                <a:moveTo>
                  <a:pt x="0" y="125602"/>
                </a:moveTo>
                <a:lnTo>
                  <a:pt x="7301" y="85868"/>
                </a:lnTo>
                <a:lnTo>
                  <a:pt x="27633" y="51387"/>
                </a:lnTo>
                <a:lnTo>
                  <a:pt x="58637" y="24212"/>
                </a:lnTo>
                <a:lnTo>
                  <a:pt x="97955" y="6399"/>
                </a:lnTo>
                <a:lnTo>
                  <a:pt x="143229" y="0"/>
                </a:lnTo>
                <a:lnTo>
                  <a:pt x="158848" y="736"/>
                </a:lnTo>
                <a:lnTo>
                  <a:pt x="173955" y="2894"/>
                </a:lnTo>
                <a:lnTo>
                  <a:pt x="215496" y="17138"/>
                </a:lnTo>
                <a:lnTo>
                  <a:pt x="249521" y="41437"/>
                </a:lnTo>
                <a:lnTo>
                  <a:pt x="273663" y="73734"/>
                </a:lnTo>
                <a:lnTo>
                  <a:pt x="285553" y="111973"/>
                </a:lnTo>
                <a:lnTo>
                  <a:pt x="286385" y="125602"/>
                </a:lnTo>
                <a:lnTo>
                  <a:pt x="285543" y="139289"/>
                </a:lnTo>
                <a:lnTo>
                  <a:pt x="283078" y="152549"/>
                </a:lnTo>
                <a:lnTo>
                  <a:pt x="266817" y="189007"/>
                </a:lnTo>
                <a:lnTo>
                  <a:pt x="239097" y="218864"/>
                </a:lnTo>
                <a:lnTo>
                  <a:pt x="202289" y="240045"/>
                </a:lnTo>
                <a:lnTo>
                  <a:pt x="158758" y="250476"/>
                </a:lnTo>
                <a:lnTo>
                  <a:pt x="143255" y="251205"/>
                </a:lnTo>
                <a:lnTo>
                  <a:pt x="127647" y="250468"/>
                </a:lnTo>
                <a:lnTo>
                  <a:pt x="112526" y="248308"/>
                </a:lnTo>
                <a:lnTo>
                  <a:pt x="70957" y="234055"/>
                </a:lnTo>
                <a:lnTo>
                  <a:pt x="36915" y="209755"/>
                </a:lnTo>
                <a:lnTo>
                  <a:pt x="12757" y="177481"/>
                </a:lnTo>
                <a:lnTo>
                  <a:pt x="843" y="139305"/>
                </a:lnTo>
                <a:lnTo>
                  <a:pt x="0" y="125602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9714" y="4648708"/>
            <a:ext cx="259715" cy="274320"/>
          </a:xfrm>
          <a:custGeom>
            <a:avLst/>
            <a:gdLst/>
            <a:ahLst/>
            <a:cxnLst/>
            <a:rect l="l" t="t" r="r" b="b"/>
            <a:pathLst>
              <a:path w="259715" h="274319">
                <a:moveTo>
                  <a:pt x="129667" y="0"/>
                </a:moveTo>
                <a:lnTo>
                  <a:pt x="90267" y="6425"/>
                </a:lnTo>
                <a:lnTo>
                  <a:pt x="54075" y="25630"/>
                </a:lnTo>
                <a:lnTo>
                  <a:pt x="25500" y="55320"/>
                </a:lnTo>
                <a:lnTo>
                  <a:pt x="6741" y="93183"/>
                </a:lnTo>
                <a:lnTo>
                  <a:pt x="0" y="136905"/>
                </a:lnTo>
                <a:lnTo>
                  <a:pt x="559" y="149719"/>
                </a:lnTo>
                <a:lnTo>
                  <a:pt x="10919" y="192020"/>
                </a:lnTo>
                <a:lnTo>
                  <a:pt x="32674" y="227809"/>
                </a:lnTo>
                <a:lnTo>
                  <a:pt x="63624" y="254771"/>
                </a:lnTo>
                <a:lnTo>
                  <a:pt x="101570" y="270594"/>
                </a:lnTo>
                <a:lnTo>
                  <a:pt x="129667" y="273812"/>
                </a:lnTo>
                <a:lnTo>
                  <a:pt x="141681" y="273231"/>
                </a:lnTo>
                <a:lnTo>
                  <a:pt x="181702" y="262322"/>
                </a:lnTo>
                <a:lnTo>
                  <a:pt x="215594" y="239370"/>
                </a:lnTo>
                <a:lnTo>
                  <a:pt x="241148" y="206692"/>
                </a:lnTo>
                <a:lnTo>
                  <a:pt x="256153" y="166604"/>
                </a:lnTo>
                <a:lnTo>
                  <a:pt x="259207" y="136905"/>
                </a:lnTo>
                <a:lnTo>
                  <a:pt x="258656" y="124189"/>
                </a:lnTo>
                <a:lnTo>
                  <a:pt x="248317" y="81858"/>
                </a:lnTo>
                <a:lnTo>
                  <a:pt x="226578" y="46042"/>
                </a:lnTo>
                <a:lnTo>
                  <a:pt x="195646" y="19057"/>
                </a:lnTo>
                <a:lnTo>
                  <a:pt x="157731" y="3220"/>
                </a:lnTo>
                <a:lnTo>
                  <a:pt x="129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4</a:t>
            </a:r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00877" y="4648708"/>
            <a:ext cx="259715" cy="274320"/>
          </a:xfrm>
          <a:custGeom>
            <a:avLst/>
            <a:gdLst/>
            <a:ahLst/>
            <a:cxnLst/>
            <a:rect l="l" t="t" r="r" b="b"/>
            <a:pathLst>
              <a:path w="259715" h="274319">
                <a:moveTo>
                  <a:pt x="0" y="136905"/>
                </a:moveTo>
                <a:lnTo>
                  <a:pt x="6741" y="93183"/>
                </a:lnTo>
                <a:lnTo>
                  <a:pt x="25500" y="55320"/>
                </a:lnTo>
                <a:lnTo>
                  <a:pt x="54075" y="25630"/>
                </a:lnTo>
                <a:lnTo>
                  <a:pt x="90267" y="6425"/>
                </a:lnTo>
                <a:lnTo>
                  <a:pt x="129667" y="0"/>
                </a:lnTo>
                <a:lnTo>
                  <a:pt x="143923" y="819"/>
                </a:lnTo>
                <a:lnTo>
                  <a:pt x="157731" y="3220"/>
                </a:lnTo>
                <a:lnTo>
                  <a:pt x="195646" y="19057"/>
                </a:lnTo>
                <a:lnTo>
                  <a:pt x="226578" y="46042"/>
                </a:lnTo>
                <a:lnTo>
                  <a:pt x="248317" y="81858"/>
                </a:lnTo>
                <a:lnTo>
                  <a:pt x="258656" y="124189"/>
                </a:lnTo>
                <a:lnTo>
                  <a:pt x="259207" y="136905"/>
                </a:lnTo>
                <a:lnTo>
                  <a:pt x="258430" y="151995"/>
                </a:lnTo>
                <a:lnTo>
                  <a:pt x="256153" y="166604"/>
                </a:lnTo>
                <a:lnTo>
                  <a:pt x="241148" y="206692"/>
                </a:lnTo>
                <a:lnTo>
                  <a:pt x="215594" y="239370"/>
                </a:lnTo>
                <a:lnTo>
                  <a:pt x="181702" y="262322"/>
                </a:lnTo>
                <a:lnTo>
                  <a:pt x="141681" y="273231"/>
                </a:lnTo>
                <a:lnTo>
                  <a:pt x="129667" y="273812"/>
                </a:lnTo>
                <a:lnTo>
                  <a:pt x="115392" y="272993"/>
                </a:lnTo>
                <a:lnTo>
                  <a:pt x="101570" y="270594"/>
                </a:lnTo>
                <a:lnTo>
                  <a:pt x="63624" y="254771"/>
                </a:lnTo>
                <a:lnTo>
                  <a:pt x="32674" y="227809"/>
                </a:lnTo>
                <a:lnTo>
                  <a:pt x="10919" y="192020"/>
                </a:lnTo>
                <a:lnTo>
                  <a:pt x="559" y="149719"/>
                </a:lnTo>
                <a:lnTo>
                  <a:pt x="0" y="136905"/>
                </a:lnTo>
                <a:close/>
              </a:path>
            </a:pathLst>
          </a:custGeom>
          <a:ln w="25399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32254" y="3783552"/>
            <a:ext cx="1385701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«Чем меньше нужно, тем лучше»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мин                                 </a:t>
            </a:r>
          </a:p>
          <a:p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12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endParaRPr lang="ru-RU" sz="1400" dirty="0" smtClean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endParaRPr lang="ru-RU"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107403" y="4695337"/>
            <a:ext cx="281305" cy="244475"/>
          </a:xfrm>
          <a:custGeom>
            <a:avLst/>
            <a:gdLst/>
            <a:ahLst/>
            <a:cxnLst/>
            <a:rect l="l" t="t" r="r" b="b"/>
            <a:pathLst>
              <a:path w="281304" h="244475">
                <a:moveTo>
                  <a:pt x="140335" y="0"/>
                </a:moveTo>
                <a:lnTo>
                  <a:pt x="100082" y="5095"/>
                </a:lnTo>
                <a:lnTo>
                  <a:pt x="60030" y="21945"/>
                </a:lnTo>
                <a:lnTo>
                  <a:pt x="28339" y="48490"/>
                </a:lnTo>
                <a:lnTo>
                  <a:pt x="7499" y="82576"/>
                </a:lnTo>
                <a:lnTo>
                  <a:pt x="0" y="122046"/>
                </a:lnTo>
                <a:lnTo>
                  <a:pt x="360" y="130869"/>
                </a:lnTo>
                <a:lnTo>
                  <a:pt x="10935" y="169365"/>
                </a:lnTo>
                <a:lnTo>
                  <a:pt x="34315" y="202013"/>
                </a:lnTo>
                <a:lnTo>
                  <a:pt x="68011" y="226658"/>
                </a:lnTo>
                <a:lnTo>
                  <a:pt x="109534" y="241144"/>
                </a:lnTo>
                <a:lnTo>
                  <a:pt x="140335" y="244093"/>
                </a:lnTo>
                <a:lnTo>
                  <a:pt x="150599" y="243773"/>
                </a:lnTo>
                <a:lnTo>
                  <a:pt x="194865" y="234563"/>
                </a:lnTo>
                <a:lnTo>
                  <a:pt x="232407" y="214236"/>
                </a:lnTo>
                <a:lnTo>
                  <a:pt x="260747" y="184944"/>
                </a:lnTo>
                <a:lnTo>
                  <a:pt x="277405" y="148839"/>
                </a:lnTo>
                <a:lnTo>
                  <a:pt x="280797" y="122046"/>
                </a:lnTo>
                <a:lnTo>
                  <a:pt x="280427" y="113126"/>
                </a:lnTo>
                <a:lnTo>
                  <a:pt x="269826" y="74660"/>
                </a:lnTo>
                <a:lnTo>
                  <a:pt x="246429" y="42040"/>
                </a:lnTo>
                <a:lnTo>
                  <a:pt x="212716" y="17418"/>
                </a:lnTo>
                <a:lnTo>
                  <a:pt x="171165" y="2946"/>
                </a:lnTo>
                <a:lnTo>
                  <a:pt x="1403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5</a:t>
            </a:r>
            <a:endParaRPr dirty="0"/>
          </a:p>
        </p:txBody>
      </p:sp>
      <p:sp>
        <p:nvSpPr>
          <p:cNvPr id="64" name="object 64"/>
          <p:cNvSpPr txBox="1"/>
          <p:nvPr/>
        </p:nvSpPr>
        <p:spPr>
          <a:xfrm>
            <a:off x="5292080" y="3717032"/>
            <a:ext cx="13385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lang="ru-RU" sz="1200" dirty="0"/>
          </a:p>
        </p:txBody>
      </p:sp>
      <p:sp>
        <p:nvSpPr>
          <p:cNvPr id="67" name="object 67"/>
          <p:cNvSpPr txBox="1"/>
          <p:nvPr/>
        </p:nvSpPr>
        <p:spPr>
          <a:xfrm>
            <a:off x="2889630" y="3443391"/>
            <a:ext cx="1250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28496" y="6333835"/>
            <a:ext cx="1250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265359" y="2178680"/>
            <a:ext cx="329565" cy="485140"/>
          </a:xfrm>
          <a:custGeom>
            <a:avLst/>
            <a:gdLst/>
            <a:ahLst/>
            <a:cxnLst/>
            <a:rect l="l" t="t" r="r" b="b"/>
            <a:pathLst>
              <a:path w="329564" h="485139">
                <a:moveTo>
                  <a:pt x="164719" y="0"/>
                </a:moveTo>
                <a:lnTo>
                  <a:pt x="164719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164719" y="363474"/>
                </a:lnTo>
                <a:lnTo>
                  <a:pt x="164719" y="484632"/>
                </a:lnTo>
                <a:lnTo>
                  <a:pt x="329311" y="242315"/>
                </a:lnTo>
                <a:lnTo>
                  <a:pt x="16471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65358" y="2189948"/>
            <a:ext cx="329565" cy="485140"/>
          </a:xfrm>
          <a:custGeom>
            <a:avLst/>
            <a:gdLst/>
            <a:ahLst/>
            <a:cxnLst/>
            <a:rect l="l" t="t" r="r" b="b"/>
            <a:pathLst>
              <a:path w="329564" h="485139">
                <a:moveTo>
                  <a:pt x="0" y="121158"/>
                </a:moveTo>
                <a:lnTo>
                  <a:pt x="164719" y="121158"/>
                </a:lnTo>
                <a:lnTo>
                  <a:pt x="164719" y="0"/>
                </a:lnTo>
                <a:lnTo>
                  <a:pt x="329311" y="242315"/>
                </a:lnTo>
                <a:lnTo>
                  <a:pt x="164719" y="484632"/>
                </a:lnTo>
                <a:lnTo>
                  <a:pt x="164719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747004" y="2188911"/>
            <a:ext cx="382905" cy="485140"/>
          </a:xfrm>
          <a:custGeom>
            <a:avLst/>
            <a:gdLst/>
            <a:ahLst/>
            <a:cxnLst/>
            <a:rect l="l" t="t" r="r" b="b"/>
            <a:pathLst>
              <a:path w="382904" h="485139">
                <a:moveTo>
                  <a:pt x="191388" y="0"/>
                </a:moveTo>
                <a:lnTo>
                  <a:pt x="191388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191388" y="363474"/>
                </a:lnTo>
                <a:lnTo>
                  <a:pt x="191388" y="484632"/>
                </a:lnTo>
                <a:lnTo>
                  <a:pt x="382905" y="242315"/>
                </a:lnTo>
                <a:lnTo>
                  <a:pt x="19138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50846" y="2161294"/>
            <a:ext cx="382905" cy="485140"/>
          </a:xfrm>
          <a:custGeom>
            <a:avLst/>
            <a:gdLst/>
            <a:ahLst/>
            <a:cxnLst/>
            <a:rect l="l" t="t" r="r" b="b"/>
            <a:pathLst>
              <a:path w="382904" h="485139">
                <a:moveTo>
                  <a:pt x="0" y="121158"/>
                </a:moveTo>
                <a:lnTo>
                  <a:pt x="191388" y="121158"/>
                </a:lnTo>
                <a:lnTo>
                  <a:pt x="191388" y="0"/>
                </a:lnTo>
                <a:lnTo>
                  <a:pt x="382905" y="242315"/>
                </a:lnTo>
                <a:lnTo>
                  <a:pt x="191388" y="484632"/>
                </a:lnTo>
                <a:lnTo>
                  <a:pt x="191388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59"/>
          <p:cNvSpPr/>
          <p:nvPr/>
        </p:nvSpPr>
        <p:spPr>
          <a:xfrm>
            <a:off x="4116392" y="4656806"/>
            <a:ext cx="295993" cy="325060"/>
          </a:xfrm>
          <a:custGeom>
            <a:avLst/>
            <a:gdLst/>
            <a:ahLst/>
            <a:cxnLst/>
            <a:rect l="l" t="t" r="r" b="b"/>
            <a:pathLst>
              <a:path w="276225" h="243204">
                <a:moveTo>
                  <a:pt x="0" y="121666"/>
                </a:moveTo>
                <a:lnTo>
                  <a:pt x="7532" y="81900"/>
                </a:lnTo>
                <a:lnTo>
                  <a:pt x="28444" y="47640"/>
                </a:lnTo>
                <a:lnTo>
                  <a:pt x="60203" y="21118"/>
                </a:lnTo>
                <a:lnTo>
                  <a:pt x="100279" y="4566"/>
                </a:lnTo>
                <a:lnTo>
                  <a:pt x="137794" y="0"/>
                </a:lnTo>
                <a:lnTo>
                  <a:pt x="153357" y="765"/>
                </a:lnTo>
                <a:lnTo>
                  <a:pt x="168413" y="3007"/>
                </a:lnTo>
                <a:lnTo>
                  <a:pt x="209600" y="17764"/>
                </a:lnTo>
                <a:lnTo>
                  <a:pt x="242859" y="42836"/>
                </a:lnTo>
                <a:lnTo>
                  <a:pt x="265671" y="75993"/>
                </a:lnTo>
                <a:lnTo>
                  <a:pt x="275513" y="115007"/>
                </a:lnTo>
                <a:lnTo>
                  <a:pt x="275717" y="121666"/>
                </a:lnTo>
                <a:lnTo>
                  <a:pt x="274848" y="135392"/>
                </a:lnTo>
                <a:lnTo>
                  <a:pt x="272306" y="148669"/>
                </a:lnTo>
                <a:lnTo>
                  <a:pt x="255570" y="184982"/>
                </a:lnTo>
                <a:lnTo>
                  <a:pt x="227133" y="214292"/>
                </a:lnTo>
                <a:lnTo>
                  <a:pt x="189517" y="234381"/>
                </a:lnTo>
                <a:lnTo>
                  <a:pt x="145247" y="243030"/>
                </a:lnTo>
                <a:lnTo>
                  <a:pt x="137794" y="243205"/>
                </a:lnTo>
                <a:lnTo>
                  <a:pt x="122241" y="242439"/>
                </a:lnTo>
                <a:lnTo>
                  <a:pt x="107193" y="240198"/>
                </a:lnTo>
                <a:lnTo>
                  <a:pt x="66019" y="225442"/>
                </a:lnTo>
                <a:lnTo>
                  <a:pt x="32771" y="200365"/>
                </a:lnTo>
                <a:lnTo>
                  <a:pt x="9984" y="167189"/>
                </a:lnTo>
                <a:lnTo>
                  <a:pt x="191" y="128136"/>
                </a:lnTo>
                <a:lnTo>
                  <a:pt x="0" y="121666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29"/>
          <p:cNvSpPr txBox="1"/>
          <p:nvPr/>
        </p:nvSpPr>
        <p:spPr>
          <a:xfrm>
            <a:off x="4459854" y="3431782"/>
            <a:ext cx="21028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5</a:t>
            </a:r>
            <a:endParaRPr sz="1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1" name="object 88"/>
          <p:cNvSpPr/>
          <p:nvPr/>
        </p:nvSpPr>
        <p:spPr>
          <a:xfrm>
            <a:off x="2292172" y="3941897"/>
            <a:ext cx="414566" cy="560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760693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>
                <a:solidFill>
                  <a:srgbClr val="3A4554"/>
                </a:solidFill>
                <a:latin typeface="Times New Roman"/>
                <a:cs typeface="Times New Roman"/>
              </a:rPr>
              <a:t>«Оптимизация документации воспитателя «до» по системе 5s»</a:t>
            </a:r>
            <a:endParaRPr lang="ru-RU" sz="2000" dirty="0">
              <a:latin typeface="Times New Roman"/>
              <a:cs typeface="Times New Roman"/>
            </a:endParaRPr>
          </a:p>
          <a:p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000" i="1" dirty="0" smtClean="0">
              <a:solidFill>
                <a:srgbClr val="00B050"/>
              </a:solidFill>
            </a:endParaRPr>
          </a:p>
          <a:p>
            <a:pPr algn="just"/>
            <a:endParaRPr lang="ru-RU" sz="2000" i="1" dirty="0" smtClean="0">
              <a:solidFill>
                <a:srgbClr val="00B050"/>
              </a:solidFill>
            </a:endParaRPr>
          </a:p>
          <a:p>
            <a:pPr algn="just"/>
            <a:endParaRPr lang="ru-RU" i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28081"/>
              </p:ext>
            </p:extLst>
          </p:nvPr>
        </p:nvGraphicFramePr>
        <p:xfrm>
          <a:off x="874135" y="1345468"/>
          <a:ext cx="794633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04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</a:rPr>
                        <a:t>Группа</a:t>
                      </a:r>
                      <a:r>
                        <a:rPr lang="ru-RU" sz="1800" b="0" baseline="0" dirty="0" smtClean="0">
                          <a:solidFill>
                            <a:srgbClr val="00B050"/>
                          </a:solidFill>
                        </a:rPr>
                        <a:t> №</a:t>
                      </a:r>
                      <a:r>
                        <a:rPr lang="ru-RU" sz="1800" b="0" baseline="0" dirty="0" smtClean="0">
                          <a:solidFill>
                            <a:srgbClr val="00B050"/>
                          </a:solidFill>
                        </a:rPr>
                        <a:t>1 </a:t>
                      </a:r>
                      <a:endParaRPr lang="ru-RU" sz="18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</a:rPr>
                        <a:t>Группа №8</a:t>
                      </a:r>
                      <a:endParaRPr lang="ru-RU" sz="1800" b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4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212933"/>
              </p:ext>
            </p:extLst>
          </p:nvPr>
        </p:nvGraphicFramePr>
        <p:xfrm>
          <a:off x="1691680" y="3717032"/>
          <a:ext cx="684076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Рисунок 8" descr="C:\Users\Детский сад 224\AppData\Local\Microsoft\Windows\Temporary Internet Files\Content.Word\IMG_8073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t="-307" r="28518" b="307"/>
          <a:stretch/>
        </p:blipFill>
        <p:spPr bwMode="auto">
          <a:xfrm>
            <a:off x="874135" y="2492896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Детский сад 224\AppData\Local\Microsoft\Windows\Temporary Internet Files\Content.Word\IMG_E84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43" y="2492896"/>
            <a:ext cx="3949017" cy="4232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84376" cy="515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79512" y="1124745"/>
            <a:ext cx="576064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Количество </a:t>
            </a:r>
            <a:r>
              <a:rPr lang="ru-RU" altLang="ru-RU" sz="2400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и перечень проблем </a:t>
            </a:r>
            <a:br>
              <a:rPr lang="ru-RU" altLang="ru-RU" sz="2400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</a:br>
            <a:r>
              <a:rPr lang="ru-RU" altLang="ru-RU" sz="2400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с </a:t>
            </a:r>
            <a:r>
              <a:rPr lang="ru-RU" altLang="ru-RU" sz="24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разбивкой </a:t>
            </a:r>
            <a:r>
              <a:rPr lang="ru-RU" altLang="ru-RU" sz="2400" b="1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по </a:t>
            </a:r>
            <a:r>
              <a:rPr lang="ru-RU" altLang="ru-RU" sz="2400" b="1" i="1" dirty="0">
                <a:solidFill>
                  <a:srgbClr val="00B050"/>
                </a:solidFill>
                <a:cs typeface="Times New Roman" panose="02020603050405020304" pitchFamily="18" charset="0"/>
              </a:rPr>
              <a:t>уровням решения</a:t>
            </a:r>
          </a:p>
          <a:p>
            <a:pPr eaLnBrk="1" hangingPunct="1"/>
            <a:endParaRPr lang="ru-RU" altLang="ru-RU" i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0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Проблемы федерального и </a:t>
            </a:r>
          </a:p>
          <a:p>
            <a:pPr algn="l" eaLnBrk="1" hangingPunct="1"/>
            <a:r>
              <a:rPr lang="ru-RU" altLang="ru-RU" sz="20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регионального уровня </a:t>
            </a:r>
            <a:r>
              <a:rPr lang="ru-RU" altLang="ru-RU" sz="2000" i="1" u="sng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не выявлены</a:t>
            </a:r>
            <a:endParaRPr lang="ru-RU" altLang="ru-RU" sz="2000" i="1" u="sng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l" eaLnBrk="1" hangingPunct="1"/>
            <a:r>
              <a:rPr lang="ru-RU" altLang="ru-RU" sz="20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Проблемы, решаемые организацией:</a:t>
            </a:r>
          </a:p>
          <a:p>
            <a:pPr algn="l">
              <a:buFont typeface="Arial" pitchFamily="34" charset="0"/>
              <a:buChar char="•"/>
            </a:pPr>
            <a:r>
              <a:rPr lang="ru-RU" altLang="ru-RU" sz="2000" i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  </a:t>
            </a:r>
            <a:r>
              <a:rPr lang="ru-RU" altLang="ru-RU" dirty="0" smtClean="0">
                <a:solidFill>
                  <a:srgbClr val="00B050"/>
                </a:solidFill>
              </a:rPr>
              <a:t>нерациональное размещение документации</a:t>
            </a:r>
            <a:endParaRPr lang="ru-RU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</a:rPr>
              <a:t>    потеря времени при постоянном перемещении             документации из одного места в другое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</a:rPr>
              <a:t>Длительность процесса поиска необходимого документа на рабочем месте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B05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rgbClr val="00B050"/>
              </a:solidFill>
            </a:endParaRPr>
          </a:p>
          <a:p>
            <a:pPr algn="just" eaLnBrk="1" hangingPunct="1">
              <a:buFont typeface="Arial" pitchFamily="34" charset="0"/>
              <a:buChar char="•"/>
            </a:pPr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i="1" dirty="0" smtClean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28" y="188640"/>
            <a:ext cx="7070655" cy="584775"/>
          </a:xfrm>
        </p:spPr>
        <p:txBody>
          <a:bodyPr/>
          <a:lstStyle/>
          <a:p>
            <a:r>
              <a:rPr lang="ru-RU" dirty="0" smtClean="0"/>
              <a:t>Карта целевого состояния процесса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49694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  </a:t>
            </a:r>
            <a:r>
              <a:rPr lang="ru-RU" sz="2400" b="1" i="1" dirty="0" smtClean="0">
                <a:solidFill>
                  <a:srgbClr val="00B050"/>
                </a:solidFill>
              </a:rPr>
              <a:t>Потери времени</a:t>
            </a:r>
            <a:endParaRPr lang="ru-RU" sz="1000" b="1" i="1" dirty="0" smtClean="0">
              <a:solidFill>
                <a:srgbClr val="00B050"/>
              </a:solidFill>
            </a:endParaRPr>
          </a:p>
          <a:p>
            <a:pPr lvl="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 нет сортировки в документации воспитателя в соответствии ФГОС  ДО;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 нет рационального места для хранения документации воспитателя;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 нет памятки «Цветовая кодировка документации воспитателя»;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 нет системы организации рабочего места и документации воспитателя;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 разброс документов (не регулярная проверка для поддержания порядка;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 длительное хранение документации воспитателя (более 5 лет)</a:t>
            </a:r>
          </a:p>
          <a:p>
            <a:pPr lvl="0" algn="l"/>
            <a:endParaRPr lang="ru-RU" sz="2000" dirty="0" smtClean="0">
              <a:solidFill>
                <a:srgbClr val="00B050"/>
              </a:solidFill>
            </a:endParaRPr>
          </a:p>
          <a:p>
            <a:pPr lvl="0" algn="l"/>
            <a:endParaRPr lang="ru-RU" sz="2000" dirty="0" smtClean="0">
              <a:solidFill>
                <a:srgbClr val="00B050"/>
              </a:solidFill>
            </a:endParaRPr>
          </a:p>
          <a:p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ru-RU" sz="200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400" i="1" dirty="0" smtClean="0">
              <a:solidFill>
                <a:srgbClr val="00B050"/>
              </a:solidFill>
            </a:endParaRPr>
          </a:p>
          <a:p>
            <a:pPr algn="just"/>
            <a:endParaRPr lang="ru-RU" sz="2000" i="1" dirty="0" smtClean="0">
              <a:solidFill>
                <a:srgbClr val="00B050"/>
              </a:solidFill>
            </a:endParaRPr>
          </a:p>
          <a:p>
            <a:pPr algn="just"/>
            <a:endParaRPr lang="ru-RU" sz="2000" i="1" dirty="0" smtClean="0">
              <a:solidFill>
                <a:srgbClr val="00B050"/>
              </a:solidFill>
            </a:endParaRPr>
          </a:p>
          <a:p>
            <a:pPr algn="just"/>
            <a:endParaRPr lang="ru-RU" i="1" dirty="0" smtClean="0">
              <a:solidFill>
                <a:srgbClr val="00B050"/>
              </a:solidFill>
            </a:endParaRPr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 bwMode="auto">
          <a:xfrm>
            <a:off x="7946543" y="3989209"/>
            <a:ext cx="864096" cy="792088"/>
          </a:xfrm>
          <a:prstGeom prst="actionButtonHelp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 descr="C:\Users\Детский сад 224\AppData\Local\Microsoft\Windows\Temporary Internet Files\Content.Word\IMG_80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5" y="3989209"/>
            <a:ext cx="3794760" cy="284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Детский сад 224\Desktop\ЛИНПРОЕКТЫ\IMG_804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64" y="4000568"/>
            <a:ext cx="2713193" cy="2743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8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13374</TotalTime>
  <Words>683</Words>
  <Application>Microsoft Office PowerPoint</Application>
  <PresentationFormat>Экран (4:3)</PresentationFormat>
  <Paragraphs>239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Futura PT Book</vt:lpstr>
      <vt:lpstr>Futura PT Medium</vt:lpstr>
      <vt:lpstr>Times New Roman</vt:lpstr>
      <vt:lpstr>Оформление по умолчанию</vt:lpstr>
      <vt:lpstr>Лин – проект  «Организация и реализация рабочих мест воспитателя»</vt:lpstr>
      <vt:lpstr>Паспорт проекта   «Организация и реализация рабочих мест воспитателя»</vt:lpstr>
      <vt:lpstr>Команда проекта</vt:lpstr>
      <vt:lpstr>Карта текущего состояния процесса</vt:lpstr>
      <vt:lpstr>Карта текущего состояния процесса</vt:lpstr>
      <vt:lpstr>Презентация PowerPoint</vt:lpstr>
      <vt:lpstr>Карта текущего состояния процесса</vt:lpstr>
      <vt:lpstr>Пирамида проблем</vt:lpstr>
      <vt:lpstr>Карта целевого состояния процесса</vt:lpstr>
      <vt:lpstr>Карта оптимизации документации воспитателя в соответствии ФГОС ДО </vt:lpstr>
      <vt:lpstr>Достигнутые результаты</vt:lpstr>
      <vt:lpstr>Достигнутые результаты</vt:lpstr>
      <vt:lpstr>Визуализация  (фотографии «Было» – «Стало») </vt:lpstr>
      <vt:lpstr>Результаты проекта Результаты рабочего места воспитателя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Детский сад 224</cp:lastModifiedBy>
  <cp:revision>693</cp:revision>
  <cp:lastPrinted>2023-11-13T07:41:39Z</cp:lastPrinted>
  <dcterms:created xsi:type="dcterms:W3CDTF">2007-01-29T08:57:19Z</dcterms:created>
  <dcterms:modified xsi:type="dcterms:W3CDTF">2024-03-20T05:59:10Z</dcterms:modified>
</cp:coreProperties>
</file>