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4.1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notesMasterIdLst>
    <p:notesMasterId r:id="rId2"/>
  </p:notesMasterIdLst>
  <p:sldIdLst>
    <p:sldId id="256" r:id="rId3"/>
    <p:sldId id="258" r:id="rId4"/>
    <p:sldId id="264" r:id="rId5"/>
    <p:sldId id="261" r:id="rId6"/>
    <p:sldId id="268" r:id="rId7"/>
    <p:sldId id="262" r:id="rId8"/>
    <p:sldId id="286" r:id="rId9"/>
    <p:sldId id="287" r:id="rId10"/>
    <p:sldId id="279" r:id="rId11"/>
    <p:sldId id="266" r:id="rId12"/>
    <p:sldId id="294" r:id="rId13"/>
    <p:sldId id="288" r:id="rId14"/>
    <p:sldId id="280" r:id="rId15"/>
    <p:sldId id="290" r:id="rId16"/>
    <p:sldId id="293" r:id="rId17"/>
  </p:sldIdLst>
  <p:sldSz cx="9144000" cy="6858000" type="screen4x3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tags" Target="tags/tag1.xml" /><Relationship Id="rId19" Type="http://schemas.openxmlformats.org/officeDocument/2006/relationships/presProps" Target="presProps.xml" /><Relationship Id="rId2" Type="http://schemas.openxmlformats.org/officeDocument/2006/relationships/notesMaster" Target="notesMasters/notesMaster1.xml" /><Relationship Id="rId20" Type="http://schemas.openxmlformats.org/officeDocument/2006/relationships/viewProps" Target="viewProps.xml" /><Relationship Id="rId21" Type="http://schemas.openxmlformats.org/officeDocument/2006/relationships/theme" Target="theme/theme1.xml" /><Relationship Id="rId22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DB455-A29B-4B4D-B896-DD0ADBB9232F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FED67-793D-483E-AF20-78C8E971A1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val="403608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FED67-793D-483E-AF20-78C8E971A17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val="2973008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FED67-793D-483E-AF20-78C8E971A17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val="2953270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FED67-793D-483E-AF20-78C8E971A17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val="980885717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491C-C515-4192-B1D4-E7E8F7C328BC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9F52-FF32-4DD6-ADD3-26AD4AB580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491C-C515-4192-B1D4-E7E8F7C328BC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9F52-FF32-4DD6-ADD3-26AD4AB580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491C-C515-4192-B1D4-E7E8F7C328BC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9F52-FF32-4DD6-ADD3-26AD4AB580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A491C-C515-4192-B1D4-E7E8F7C328BC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9F52-FF32-4DD6-ADD3-26AD4AB5801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image" Target="../media/image1.jpeg" /><Relationship Id="rId6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5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A491C-C515-4192-B1D4-E7E8F7C328BC}" type="datetimeFigureOut">
              <a:rPr lang="ru-RU" smtClean="0"/>
              <a:t>12.12.2023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89F52-FF32-4DD6-ADD3-26AD4AB5801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27.jpeg" /><Relationship Id="rId4" Type="http://schemas.openxmlformats.org/officeDocument/2006/relationships/image" Target="../media/image28.png" /><Relationship Id="rId5" Type="http://schemas.openxmlformats.org/officeDocument/2006/relationships/image" Target="../media/image29.png" /><Relationship Id="rId6" Type="http://schemas.openxmlformats.org/officeDocument/2006/relationships/image" Target="../media/image30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31.png" /><Relationship Id="rId3" Type="http://schemas.openxmlformats.org/officeDocument/2006/relationships/image" Target="../media/image32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33.png" /><Relationship Id="rId3" Type="http://schemas.openxmlformats.org/officeDocument/2006/relationships/image" Target="../media/image34.png" /><Relationship Id="rId4" Type="http://schemas.openxmlformats.org/officeDocument/2006/relationships/image" Target="../media/image35.png" /><Relationship Id="rId5" Type="http://schemas.openxmlformats.org/officeDocument/2006/relationships/image" Target="../media/image36.png" /><Relationship Id="rId6" Type="http://schemas.openxmlformats.org/officeDocument/2006/relationships/image" Target="../media/image37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8.jpeg" /><Relationship Id="rId3" Type="http://schemas.openxmlformats.org/officeDocument/2006/relationships/image" Target="../media/image39.png" /><Relationship Id="rId4" Type="http://schemas.openxmlformats.org/officeDocument/2006/relationships/image" Target="../media/image40.jpeg" /><Relationship Id="rId5" Type="http://schemas.openxmlformats.org/officeDocument/2006/relationships/image" Target="../media/image41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2.jpeg" /><Relationship Id="rId3" Type="http://schemas.openxmlformats.org/officeDocument/2006/relationships/image" Target="../media/image43.png" /><Relationship Id="rId4" Type="http://schemas.openxmlformats.org/officeDocument/2006/relationships/image" Target="../media/image44.jpeg" /><Relationship Id="rId5" Type="http://schemas.openxmlformats.org/officeDocument/2006/relationships/image" Target="../media/image45.jpeg" /><Relationship Id="rId6" Type="http://schemas.openxmlformats.org/officeDocument/2006/relationships/image" Target="../media/image46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47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3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4.jpeg" /><Relationship Id="rId3" Type="http://schemas.openxmlformats.org/officeDocument/2006/relationships/image" Target="../media/image5.png" /><Relationship Id="rId4" Type="http://schemas.openxmlformats.org/officeDocument/2006/relationships/image" Target="../media/image6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7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8.png" /><Relationship Id="rId4" Type="http://schemas.openxmlformats.org/officeDocument/2006/relationships/image" Target="../media/image9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0.jpeg" /><Relationship Id="rId3" Type="http://schemas.openxmlformats.org/officeDocument/2006/relationships/image" Target="../media/image11.jpeg" /><Relationship Id="rId4" Type="http://schemas.openxmlformats.org/officeDocument/2006/relationships/image" Target="../media/image12.jpeg" /><Relationship Id="rId5" Type="http://schemas.openxmlformats.org/officeDocument/2006/relationships/image" Target="../media/image13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4.jpeg" /><Relationship Id="rId3" Type="http://schemas.openxmlformats.org/officeDocument/2006/relationships/image" Target="../media/image15.jpeg" /><Relationship Id="rId4" Type="http://schemas.openxmlformats.org/officeDocument/2006/relationships/image" Target="../media/image16.png" /><Relationship Id="rId5" Type="http://schemas.openxmlformats.org/officeDocument/2006/relationships/image" Target="../media/image17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8.png" /><Relationship Id="rId3" Type="http://schemas.openxmlformats.org/officeDocument/2006/relationships/image" Target="../media/image19.jpeg" /><Relationship Id="rId4" Type="http://schemas.openxmlformats.org/officeDocument/2006/relationships/image" Target="../media/image20.png" /><Relationship Id="rId5" Type="http://schemas.openxmlformats.org/officeDocument/2006/relationships/image" Target="../media/image21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22.png" /><Relationship Id="rId3" Type="http://schemas.openxmlformats.org/officeDocument/2006/relationships/image" Target="../media/image23.png" /><Relationship Id="rId4" Type="http://schemas.openxmlformats.org/officeDocument/2006/relationships/image" Target="../media/image24.jpeg" /><Relationship Id="rId5" Type="http://schemas.openxmlformats.org/officeDocument/2006/relationships/image" Target="../media/image25.jpeg" /><Relationship Id="rId6" Type="http://schemas.openxmlformats.org/officeDocument/2006/relationships/image" Target="../media/image26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pPr lvl="0" fontAlgn="base">
              <a:lnSpc>
                <a:spcPct val="115000"/>
              </a:lnSpc>
            </a:pPr>
            <a:r>
              <a:rPr lang="ru-RU" sz="1300" b="1">
                <a:solidFill>
                  <a:srgbClr val="006699"/>
                </a:solidFill>
                <a:ea typeface="Times New Roman"/>
                <a:cs typeface="Times New Roman"/>
              </a:rPr>
              <a:t>Администрация Городецкого муниципального </a:t>
            </a:r>
            <a:r>
              <a:rPr lang="ru-RU" sz="1300" b="1" smtClean="0">
                <a:solidFill>
                  <a:srgbClr val="006699"/>
                </a:solidFill>
                <a:ea typeface="Times New Roman"/>
                <a:cs typeface="Times New Roman"/>
              </a:rPr>
              <a:t>округа </a:t>
            </a:r>
            <a:r>
              <a:rPr lang="ru-RU" sz="1300" b="1">
                <a:solidFill>
                  <a:srgbClr val="006699"/>
                </a:solidFill>
                <a:ea typeface="Times New Roman"/>
                <a:cs typeface="Times New Roman"/>
              </a:rPr>
              <a:t>Нижегородской области</a:t>
            </a:r>
            <a:br>
              <a:rPr lang="ru-RU" sz="1300" b="1">
                <a:solidFill>
                  <a:srgbClr val="006699"/>
                </a:solidFill>
                <a:ea typeface="Calibri"/>
                <a:cs typeface="Times New Roman"/>
              </a:rPr>
            </a:br>
            <a:r>
              <a:rPr lang="ru-RU" sz="1300" b="1">
                <a:solidFill>
                  <a:srgbClr val="006699"/>
                </a:solidFill>
                <a:ea typeface="Times New Roman"/>
                <a:cs typeface="Times New Roman"/>
              </a:rPr>
              <a:t>Муниципальное бюджетное образовательное учреждение дополнительного образования  </a:t>
            </a:r>
            <a:br>
              <a:rPr lang="ru-RU" sz="1300" b="1">
                <a:solidFill>
                  <a:srgbClr val="006699"/>
                </a:solidFill>
                <a:ea typeface="Calibri"/>
                <a:cs typeface="Times New Roman"/>
              </a:rPr>
            </a:br>
            <a:r>
              <a:rPr lang="ru-RU" sz="1300" b="1">
                <a:solidFill>
                  <a:srgbClr val="006699"/>
                </a:solidFill>
                <a:ea typeface="Lucida Sans Unicode"/>
                <a:cs typeface="Tahoma"/>
              </a:rPr>
              <a:t>«ЦЕНТР ВНЕШКОЛЬНОЙ РАБОТЫ «РОВЕСНИК»</a:t>
            </a:r>
            <a:br>
              <a:rPr lang="ru-RU" sz="1300" b="1">
                <a:solidFill>
                  <a:srgbClr val="006699"/>
                </a:solidFill>
                <a:ea typeface="Calibri"/>
                <a:cs typeface="Times New Roman"/>
              </a:rPr>
            </a:br>
            <a:r>
              <a:rPr lang="ru-RU" sz="1300" b="1">
                <a:solidFill>
                  <a:srgbClr val="006699"/>
                </a:solidFill>
                <a:ea typeface="Times New Roman"/>
                <a:cs typeface="Times New Roman"/>
              </a:rPr>
              <a:t>г. Заволжье</a:t>
            </a:r>
            <a:br>
              <a:rPr lang="ru-RU" sz="1200">
                <a:solidFill>
                  <a:srgbClr val="006699"/>
                </a:solidFill>
                <a:ea typeface="Calibri"/>
                <a:cs typeface="Times New Roman"/>
              </a:rPr>
            </a:br>
            <a:endParaRPr lang="ru-RU">
              <a:solidFill>
                <a:srgbClr val="006699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484313"/>
            <a:ext cx="8229600" cy="4525962"/>
          </a:xfrm>
        </p:spPr>
        <p:txBody>
          <a:bodyPr>
            <a:normAutofit/>
          </a:bodyPr>
          <a:lstStyle/>
          <a:p>
            <a:pPr marL="3200400" lvl="7" indent="0" algn="just">
              <a:buNone/>
            </a:pPr>
            <a:r>
              <a:rPr lang="ru-RU" sz="2800" b="1" smtClean="0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  <a:t>Создание </a:t>
            </a:r>
            <a:r>
              <a:rPr lang="ru-RU" sz="2800" b="1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  <a:t>ситуации успеха.</a:t>
            </a:r>
            <a:endParaRPr lang="ru-RU" sz="2800" b="1">
              <a:solidFill>
                <a:srgbClr val="006699"/>
              </a:solidFill>
              <a:latin typeface="+mj-lt"/>
              <a:ea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508518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1600" b="1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  <a:t> </a:t>
            </a:r>
            <a:r>
              <a:rPr lang="ru-RU" b="1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  <a:t>Дмитриева Татьяна Константиновна                                                                     </a:t>
            </a:r>
            <a:br>
              <a:rPr lang="ru-RU" b="1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</a:br>
            <a:r>
              <a:rPr lang="ru-RU" sz="1400" b="1" smtClean="0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  <a:t> педагог дополнительного образования</a:t>
            </a:r>
            <a:br>
              <a:rPr lang="ru-RU" sz="1400" b="1" smtClean="0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</a:br>
            <a:r>
              <a:rPr lang="ru-RU" sz="1400" b="1" smtClean="0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  <a:t>высшей квалификационной категории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lang="ru-RU" b="1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</a:br>
            <a:endParaRPr lang="ru-RU" sz="1600" b="1">
              <a:solidFill>
                <a:srgbClr val="006699"/>
              </a:solidFill>
              <a:latin typeface="+mj-lt"/>
              <a:ea typeface="Times New Roman"/>
              <a:cs typeface="Times New Roman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1907315"/>
            <a:ext cx="4590256" cy="317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25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  <a:t>Работа по индивидуальным маршрутам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EEECE1">
                  <a:lumMod val="50000"/>
                </a:srgbClr>
              </a:solidFill>
              <a:latin typeface="Arial"/>
              <a:cs typeface="Arial"/>
            </a:endParaRPr>
          </a:p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Изображения\Pictures\дети с работами\таня калягина\семенов15.05.18\IMG_4962-15-05-18-08-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124744"/>
            <a:ext cx="2376264" cy="2416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r="10263" b="1817"/>
          <a:stretch>
            <a:fillRect/>
          </a:stretch>
        </p:blipFill>
        <p:spPr bwMode="auto">
          <a:xfrm>
            <a:off x="4499992" y="1208338"/>
            <a:ext cx="2952328" cy="2308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717032"/>
            <a:ext cx="3392384" cy="2261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5" descr="D:\Изображения\Pictures\арзамас 2019\IMG_20191207_11223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3" r="685"/>
          <a:stretch>
            <a:fillRect/>
          </a:stretch>
        </p:blipFill>
        <p:spPr bwMode="auto">
          <a:xfrm>
            <a:off x="4788024" y="3717032"/>
            <a:ext cx="3731829" cy="2318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val="2443812835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90"/>
          <a:stretch>
            <a:fillRect/>
          </a:stretch>
        </p:blipFill>
        <p:spPr bwMode="auto">
          <a:xfrm>
            <a:off x="755576" y="1700808"/>
            <a:ext cx="3468237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908720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>
                <a:solidFill>
                  <a:srgbClr val="006699"/>
                </a:solidFill>
                <a:ea typeface="Times New Roman"/>
                <a:cs typeface="Times New Roman"/>
              </a:rPr>
              <a:t>«От истоков до наших дней»</a:t>
            </a:r>
            <a:endParaRPr lang="ru-RU" sz="2400" b="1">
              <a:solidFill>
                <a:srgbClr val="006699"/>
              </a:solidFill>
              <a:ea typeface="Times New Roman"/>
              <a:cs typeface="Times New Roman"/>
            </a:endParaRPr>
          </a:p>
        </p:txBody>
      </p:sp>
      <p:pic>
        <p:nvPicPr>
          <p:cNvPr id="4099" name="Picture 3" descr="D:\Documents\документы  ДмитриеваТК\23-24\конкурс методматериалов\фото\InwZ_Yjgxx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2924660"/>
            <a:ext cx="3323880" cy="309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val="438624113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3" y="332656"/>
            <a:ext cx="8229600" cy="114300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400" b="1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  <a:t>Воспитательные мероприятия</a:t>
            </a:r>
            <a:br>
              <a:rPr lang="ru-RU" sz="2400" b="1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</a:br>
            <a:endParaRPr lang="ru-RU" sz="2400" b="1">
              <a:solidFill>
                <a:srgbClr val="006699"/>
              </a:solidFill>
              <a:latin typeface="+mn-lt"/>
              <a:ea typeface="Times New Roman"/>
              <a:cs typeface="Times New Roman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052733"/>
            <a:ext cx="2863675" cy="214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140816"/>
            <a:ext cx="2741666" cy="2055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71" y="3789040"/>
            <a:ext cx="2771949" cy="2072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206" y="3850601"/>
            <a:ext cx="4005263" cy="2011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3613" y="1087548"/>
            <a:ext cx="1675185" cy="2226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val="977443524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  <a:t>Участие в благотворительных акциях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7" name="Picture 5" descr="D:\Documents\документы  ДмитриеваТК\23-24\конкурс методматериалов\фото\DYP7Blb2c8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2" r="1495"/>
          <a:stretch>
            <a:fillRect/>
          </a:stretch>
        </p:blipFill>
        <p:spPr bwMode="auto">
          <a:xfrm>
            <a:off x="467544" y="3700466"/>
            <a:ext cx="3979765" cy="25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1295012"/>
            <a:ext cx="3998913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 descr="D:\Documents\документы  ДмитриеваТК\23-24\конкурс методматериалов\фото\7RkQXdZEJ3I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0"/>
          <a:stretch>
            <a:fillRect/>
          </a:stretch>
        </p:blipFill>
        <p:spPr bwMode="auto">
          <a:xfrm>
            <a:off x="395536" y="1124744"/>
            <a:ext cx="4041775" cy="245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2230" y="3147625"/>
            <a:ext cx="27305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val="2679110732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  <a:t>Успех в учебе – завтрашний успех в жизни!</a:t>
            </a:r>
          </a:p>
        </p:txBody>
      </p:sp>
      <p:pic>
        <p:nvPicPr>
          <p:cNvPr id="7" name="Picture 2" descr="D:\Изображения\Pictures\дети с работами\аня жилина в гостях\IMG_20200123_155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861048"/>
            <a:ext cx="2521172" cy="2552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t="5609" r="8038" b="18434"/>
          <a:stretch>
            <a:fillRect/>
          </a:stretch>
        </p:blipFill>
        <p:spPr bwMode="auto">
          <a:xfrm>
            <a:off x="3275856" y="3903019"/>
            <a:ext cx="1981200" cy="2468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8" name="Picture 2" descr="D:\Documents\документы  ДмитриеваТК\23-24\конкурс методматериалов\фото\lm8BrvPhUU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908720"/>
            <a:ext cx="4038600" cy="2652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Documents\документы  ДмитриеваТК\23-24\конкурс методматериалов\фото\TX0dSGWE4X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412776"/>
            <a:ext cx="4038600" cy="1930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3556814"/>
            <a:ext cx="2449066" cy="2720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val="603750975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39" name="Picture 15" descr="D:\Documents\документы  ДмитриеваТК\23-24\конкурс методматериалов\фото\3Ob36HmzKhk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7" b="24301"/>
          <a:stretch>
            <a:fillRect/>
          </a:stretch>
        </p:blipFill>
        <p:spPr bwMode="auto">
          <a:xfrm>
            <a:off x="1013904" y="1484784"/>
            <a:ext cx="7188200" cy="4413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19672" y="836712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</a:lstStyle>
          <a:p>
            <a:pPr algn="ctr"/>
            <a:r>
              <a:rPr lang="ru-RU"/>
              <a:t>«</a:t>
            </a:r>
            <a:r>
              <a:rPr lang="ru-RU" sz="2400" b="1">
                <a:solidFill>
                  <a:srgbClr val="006699"/>
                </a:solidFill>
                <a:ea typeface="Times New Roman"/>
                <a:cs typeface="Times New Roman"/>
              </a:rPr>
              <a:t>Волшебному клубку 30 лет!</a:t>
            </a:r>
          </a:p>
        </p:txBody>
      </p:sp>
    </p:spTree>
    <p:extLst>
      <p:ext uri="{BB962C8B-B14F-4D97-AF65-F5344CB8AC3E}">
        <p14:creationId val="2857768912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ru-RU" sz="1800" b="1">
                <a:solidFill>
                  <a:srgbClr val="006699"/>
                </a:solidFill>
                <a:ea typeface="Times New Roman"/>
                <a:cs typeface="Times New Roman"/>
              </a:rPr>
            </a:br>
            <a:r>
              <a:rPr lang="ru-RU" sz="2400" b="1">
                <a:solidFill>
                  <a:srgbClr val="006699"/>
                </a:solidFill>
                <a:ea typeface="Times New Roman"/>
                <a:cs typeface="Times New Roman"/>
              </a:rPr>
              <a:t>Создание ситуации успеха при обучении детей </a:t>
            </a:r>
            <a:r>
              <a:rPr lang="ru-RU" sz="2400" b="1" smtClean="0">
                <a:solidFill>
                  <a:srgbClr val="006699"/>
                </a:solidFill>
                <a:ea typeface="Times New Roman"/>
                <a:cs typeface="Times New Roman"/>
              </a:rPr>
              <a:t>вязанию </a:t>
            </a:r>
            <a:br>
              <a:rPr lang="ru-RU" sz="2400" b="1" smtClean="0">
                <a:solidFill>
                  <a:srgbClr val="006699"/>
                </a:solidFill>
                <a:ea typeface="Times New Roman"/>
                <a:cs typeface="Times New Roman"/>
              </a:rPr>
            </a:br>
            <a:r>
              <a:rPr lang="ru-RU" sz="2400" b="1" smtClean="0">
                <a:solidFill>
                  <a:srgbClr val="006699"/>
                </a:solidFill>
                <a:ea typeface="Times New Roman"/>
                <a:cs typeface="Times New Roman"/>
              </a:rPr>
              <a:t>как средство повышения мотивации к занятиям  </a:t>
            </a:r>
            <a:br>
              <a:rPr lang="ru-RU" sz="2400" b="1" smtClean="0">
                <a:solidFill>
                  <a:srgbClr val="006699"/>
                </a:solidFill>
                <a:ea typeface="Times New Roman"/>
                <a:cs typeface="Times New Roman"/>
              </a:rPr>
            </a:br>
            <a:r>
              <a:rPr lang="ru-RU" sz="2400" b="1" smtClean="0">
                <a:solidFill>
                  <a:srgbClr val="006699"/>
                </a:solidFill>
                <a:ea typeface="Times New Roman"/>
                <a:cs typeface="Times New Roman"/>
              </a:rPr>
              <a:t>декоративно-прикладным творчеством. </a:t>
            </a:r>
            <a:endParaRPr lang="ru-RU" sz="2400" b="1">
              <a:solidFill>
                <a:srgbClr val="006699"/>
              </a:solidFill>
              <a:ea typeface="Times New Roman"/>
              <a:cs typeface="Times New Roman"/>
            </a:endParaRPr>
          </a:p>
        </p:txBody>
      </p:sp>
      <p:pic>
        <p:nvPicPr>
          <p:cNvPr id="4" name="Picture 2" descr="D:\Изображения\Pictures\дети с работами\Росадкиной Л А\IMG_20180920_1357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772816"/>
            <a:ext cx="8049816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val="343248091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>
                <a:solidFill>
                  <a:srgbClr val="006699"/>
                </a:solidFill>
                <a:ea typeface="Times New Roman"/>
                <a:cs typeface="Times New Roman"/>
              </a:rPr>
              <a:t>Актуальность: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683568" y="1052736"/>
            <a:ext cx="3672408" cy="3951288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sz="1600" b="1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  <a:t>Занятие прикладным творчеством – в противовес компьютерным играм и соцсетям.</a:t>
            </a: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sz="1600" b="1" smtClean="0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  <a:t>Сувениры </a:t>
            </a:r>
            <a:r>
              <a:rPr lang="ru-RU" sz="1600" b="1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  <a:t>своими руками – модно и выгодно.</a:t>
            </a: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sz="1600" b="1" smtClean="0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  <a:t>Выставки </a:t>
            </a:r>
            <a:r>
              <a:rPr lang="ru-RU" sz="1600" b="1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  <a:t>и конкурсы – интересно и престижно.</a:t>
            </a:r>
          </a:p>
          <a:p>
            <a:pPr marL="0" lvl="0" indent="0" eaLnBrk="0" fontAlgn="base" hangingPunct="0">
              <a:spcAft>
                <a:spcPct val="0"/>
              </a:spcAft>
              <a:buNone/>
            </a:pPr>
            <a:r>
              <a:rPr lang="ru-RU" sz="1600" b="1" smtClean="0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  <a:t>Сохранность </a:t>
            </a:r>
            <a:r>
              <a:rPr lang="ru-RU" sz="1600" b="1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  <a:t>контингента обучающихся </a:t>
            </a:r>
            <a:r>
              <a:rPr lang="ru-RU" sz="1600" b="1" smtClean="0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  <a:t>в т/о   «Волшебный </a:t>
            </a:r>
            <a:r>
              <a:rPr lang="ru-RU" sz="1600" b="1">
                <a:solidFill>
                  <a:srgbClr val="006699"/>
                </a:solidFill>
                <a:latin typeface="+mj-lt"/>
                <a:ea typeface="Times New Roman"/>
                <a:cs typeface="Times New Roman"/>
              </a:rPr>
              <a:t>клубок»</a:t>
            </a:r>
          </a:p>
          <a:p>
            <a:endParaRPr lang="ru-RU"/>
          </a:p>
        </p:txBody>
      </p:sp>
      <p:pic>
        <p:nvPicPr>
          <p:cNvPr id="11267" name="Picture 3" descr="D:\Documents\документы  ДмитриеваТК\23-24\конкурс методматериалов\фото\Uw9ETWxPt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1"/>
          <a:stretch>
            <a:fillRect/>
          </a:stretch>
        </p:blipFill>
        <p:spPr bwMode="auto">
          <a:xfrm>
            <a:off x="4067944" y="3501008"/>
            <a:ext cx="4874776" cy="2278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1124744"/>
            <a:ext cx="4346821" cy="2052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>
            <a:fillRect/>
          </a:stretch>
        </p:blipFill>
        <p:spPr bwMode="auto">
          <a:xfrm>
            <a:off x="1185780" y="3701081"/>
            <a:ext cx="2590800" cy="2631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val="2927745350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620688"/>
            <a:ext cx="8229600" cy="114300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400" b="1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  <a:t>Цель: </a:t>
            </a:r>
            <a:br>
              <a:rPr lang="ru-RU" sz="2400" b="1" smtClean="0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</a:br>
            <a:r>
              <a:rPr lang="ru-RU" sz="2000" b="1" smtClean="0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  <a:t>содействовать </a:t>
            </a:r>
            <a:r>
              <a:rPr lang="ru-RU" sz="2000" b="1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  <a:t>созданию ситуации успеха для каждого обучающегося в творческом объединение «Волшебный клубок».</a:t>
            </a:r>
            <a:br>
              <a:rPr lang="ru-RU" sz="2000" b="1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</a:br>
            <a:endParaRPr lang="ru-RU" sz="2000" b="1">
              <a:solidFill>
                <a:srgbClr val="006699"/>
              </a:solidFill>
              <a:latin typeface="+mn-lt"/>
              <a:ea typeface="Times New Roman"/>
              <a:cs typeface="Times New Roman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4294967295"/>
          </p:nvPr>
        </p:nvSpPr>
        <p:spPr>
          <a:xfrm>
            <a:off x="827584" y="2204864"/>
            <a:ext cx="4040188" cy="3951288"/>
          </a:xfrm>
        </p:spPr>
        <p:txBody>
          <a:bodyPr>
            <a:normAutofit lnSpcReduction="10000"/>
          </a:bodyPr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>
                <a:solidFill>
                  <a:srgbClr val="006699"/>
                </a:solidFill>
                <a:ea typeface="Times New Roman"/>
                <a:cs typeface="Times New Roman"/>
              </a:rPr>
              <a:t>Задачи: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>
                <a:solidFill>
                  <a:srgbClr val="006699"/>
                </a:solidFill>
                <a:ea typeface="Times New Roman"/>
                <a:cs typeface="Times New Roman"/>
              </a:rPr>
              <a:t>-   создавать  атмосферу психологического комфорта на занятиях;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smtClean="0">
                <a:solidFill>
                  <a:srgbClr val="006699"/>
                </a:solidFill>
                <a:ea typeface="Times New Roman"/>
                <a:cs typeface="Times New Roman"/>
              </a:rPr>
              <a:t>- содействовать </a:t>
            </a:r>
            <a:r>
              <a:rPr lang="ru-RU" sz="2000" b="1">
                <a:solidFill>
                  <a:srgbClr val="006699"/>
                </a:solidFill>
                <a:ea typeface="Times New Roman"/>
                <a:cs typeface="Times New Roman"/>
              </a:rPr>
              <a:t>раскрытию </a:t>
            </a:r>
            <a:r>
              <a:rPr lang="ru-RU" sz="2000" b="1" smtClean="0">
                <a:solidFill>
                  <a:srgbClr val="006699"/>
                </a:solidFill>
                <a:ea typeface="Times New Roman"/>
                <a:cs typeface="Times New Roman"/>
              </a:rPr>
              <a:t>потенциальных </a:t>
            </a:r>
            <a:r>
              <a:rPr lang="ru-RU" sz="2000" b="1">
                <a:solidFill>
                  <a:srgbClr val="006699"/>
                </a:solidFill>
                <a:ea typeface="Times New Roman"/>
                <a:cs typeface="Times New Roman"/>
              </a:rPr>
              <a:t>возможностей каждого ребёнка;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smtClean="0">
                <a:solidFill>
                  <a:srgbClr val="006699"/>
                </a:solidFill>
                <a:ea typeface="Times New Roman"/>
                <a:cs typeface="Times New Roman"/>
              </a:rPr>
              <a:t>- развивать </a:t>
            </a:r>
            <a:r>
              <a:rPr lang="ru-RU" sz="2000" b="1">
                <a:solidFill>
                  <a:srgbClr val="006699"/>
                </a:solidFill>
                <a:ea typeface="Times New Roman"/>
                <a:cs typeface="Times New Roman"/>
              </a:rPr>
              <a:t>творческую активность;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>
                <a:solidFill>
                  <a:srgbClr val="006699"/>
                </a:solidFill>
                <a:ea typeface="Times New Roman"/>
                <a:cs typeface="Times New Roman"/>
              </a:rPr>
              <a:t>-   воспитывать уверенность, </a:t>
            </a:r>
            <a:r>
              <a:rPr lang="ru-RU" sz="2000" b="1" smtClean="0">
                <a:solidFill>
                  <a:srgbClr val="006699"/>
                </a:solidFill>
                <a:ea typeface="Times New Roman"/>
                <a:cs typeface="Times New Roman"/>
              </a:rPr>
              <a:t>   целеустремлённость</a:t>
            </a:r>
            <a:r>
              <a:rPr lang="ru-RU" sz="2000" b="1">
                <a:solidFill>
                  <a:srgbClr val="006699"/>
                </a:solidFill>
                <a:ea typeface="Times New Roman"/>
                <a:cs typeface="Times New Roman"/>
              </a:rPr>
              <a:t>,             доброжелательность, коммуникативность.</a:t>
            </a:r>
          </a:p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2085657"/>
            <a:ext cx="2998736" cy="399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val="1535726742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836712"/>
            <a:ext cx="8229600" cy="1143000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br>
              <a:rPr lang="ru-RU" sz="2700" b="1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</a:br>
            <a:r>
              <a:rPr lang="ru-RU" sz="3100" b="1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  <a:t>Знания, умения и навыки – </a:t>
            </a:r>
            <a:r>
              <a:rPr lang="ru-RU" sz="3100" b="1" smtClean="0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  <a:t>через </a:t>
            </a:r>
            <a:r>
              <a:rPr lang="ru-RU" sz="3100" b="1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  <a:t>интерес и успех!</a:t>
            </a:r>
            <a:br>
              <a:rPr lang="ru-RU" sz="3100" b="1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</a:br>
            <a:endParaRPr lang="ru-RU" sz="3100" b="1">
              <a:solidFill>
                <a:srgbClr val="006699"/>
              </a:solidFill>
              <a:latin typeface="+mn-lt"/>
              <a:ea typeface="Times New Roman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772816"/>
            <a:ext cx="3239566" cy="4316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Documents\документы  ДмитриеваТК\23-24\конкурс методматериалов\фото\sfAYWNZ-2w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1" b="-908"/>
          <a:stretch>
            <a:fillRect/>
          </a:stretch>
        </p:blipFill>
        <p:spPr bwMode="auto">
          <a:xfrm>
            <a:off x="4427984" y="1713139"/>
            <a:ext cx="3600400" cy="4447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val="3973376526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smtClean="0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  <a:t>Применение современных педагогических технологий</a:t>
            </a:r>
            <a:endParaRPr lang="ru-RU" sz="2400" b="1">
              <a:solidFill>
                <a:srgbClr val="006699"/>
              </a:solidFill>
              <a:latin typeface="+mn-lt"/>
              <a:ea typeface="Times New Roman"/>
              <a:cs typeface="Times New Roman"/>
            </a:endParaRPr>
          </a:p>
        </p:txBody>
      </p:sp>
      <p:pic>
        <p:nvPicPr>
          <p:cNvPr id="11" name="Picture 3" descr="C:\Users\Admin\Desktop\CEdOMpRyu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5" r="188"/>
          <a:stretch>
            <a:fillRect/>
          </a:stretch>
        </p:blipFill>
        <p:spPr bwMode="auto">
          <a:xfrm>
            <a:off x="608435" y="3771067"/>
            <a:ext cx="2616191" cy="2508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TextBox 7"/>
          <p:cNvSpPr txBox="1"/>
          <p:nvPr/>
        </p:nvSpPr>
        <p:spPr>
          <a:xfrm>
            <a:off x="2339752" y="3375039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>
                <a:solidFill>
                  <a:srgbClr val="006699"/>
                </a:solidFill>
                <a:ea typeface="Times New Roman"/>
                <a:cs typeface="Times New Roman"/>
              </a:rPr>
              <a:t>Игровые </a:t>
            </a:r>
            <a:endParaRPr lang="ru-RU" sz="2000" b="1" smtClean="0">
              <a:solidFill>
                <a:srgbClr val="006699"/>
              </a:solidFill>
              <a:ea typeface="Times New Roman"/>
              <a:cs typeface="Times New Roman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06699"/>
                </a:solidFill>
                <a:ea typeface="Times New Roman"/>
                <a:cs typeface="Times New Roman"/>
              </a:rPr>
              <a:t>технологии</a:t>
            </a:r>
            <a:endParaRPr lang="ru-RU" sz="2000" b="1">
              <a:solidFill>
                <a:srgbClr val="006699"/>
              </a:solidFill>
              <a:ea typeface="Times New Roman"/>
              <a:cs typeface="Times New Roman"/>
            </a:endParaRPr>
          </a:p>
        </p:txBody>
      </p:sp>
      <p:pic>
        <p:nvPicPr>
          <p:cNvPr id="13" name="Picture 4" descr="D:\Изображения\Pictures\дети с работами\дети вяжут\Новая папка\IMG_20200203_133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1"/>
          <a:stretch>
            <a:fillRect/>
          </a:stretch>
        </p:blipFill>
        <p:spPr bwMode="auto">
          <a:xfrm>
            <a:off x="5025574" y="3836554"/>
            <a:ext cx="3464124" cy="2387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4" descr="C:\Users\Татьяна\Desktop\для презентации\IMG_20151020_1139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3" r="4525"/>
          <a:stretch>
            <a:fillRect/>
          </a:stretch>
        </p:blipFill>
        <p:spPr bwMode="auto">
          <a:xfrm>
            <a:off x="5437709" y="1412776"/>
            <a:ext cx="2886448" cy="2237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796" y="1268760"/>
            <a:ext cx="3659595" cy="1982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val="1329377147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051" name="Picture 3" descr="D:\Изображения\Pictures\дети с работами\Бирюкова Н И\IMG_20180524_11243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t="11144" r="24109" b="6511"/>
          <a:stretch>
            <a:fillRect/>
          </a:stretch>
        </p:blipFill>
        <p:spPr bwMode="auto">
          <a:xfrm>
            <a:off x="4609224" y="1133515"/>
            <a:ext cx="1981201" cy="3726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 descr="D:\Изображения\Pictures\разобр фото\для фото\фото волшебный клубок\IMG_20180221_1223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4" t="8773" r="13130"/>
          <a:stretch>
            <a:fillRect/>
          </a:stretch>
        </p:blipFill>
        <p:spPr bwMode="auto">
          <a:xfrm>
            <a:off x="2519854" y="2996952"/>
            <a:ext cx="1980138" cy="3345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4" b="4304"/>
          <a:stretch>
            <a:fillRect/>
          </a:stretch>
        </p:blipFill>
        <p:spPr bwMode="auto">
          <a:xfrm>
            <a:off x="353071" y="970531"/>
            <a:ext cx="2334711" cy="2756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2411760" y="508866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solidFill>
                  <a:srgbClr val="006699"/>
                </a:solidFill>
                <a:ea typeface="Times New Roman"/>
                <a:cs typeface="Times New Roman"/>
              </a:rPr>
              <a:t>От простого - к сложному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/>
          <a:stretch>
            <a:fillRect/>
          </a:stretch>
        </p:blipFill>
        <p:spPr bwMode="auto">
          <a:xfrm>
            <a:off x="6732240" y="2564904"/>
            <a:ext cx="1933882" cy="3512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val="1132883043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5087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  <a:t>«Что одному не под силу, то легко коллективу»</a:t>
            </a:r>
          </a:p>
        </p:txBody>
      </p:sp>
      <p:pic>
        <p:nvPicPr>
          <p:cNvPr id="3081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2800" b="5073"/>
          <a:stretch>
            <a:fillRect/>
          </a:stretch>
        </p:blipFill>
        <p:spPr bwMode="auto">
          <a:xfrm>
            <a:off x="5349736" y="3449799"/>
            <a:ext cx="2874177" cy="2809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D:\Изображения\Pictures\дети с работами\Спасибова ТВ\IMG_20170505_1245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2" r="4338"/>
          <a:stretch>
            <a:fillRect/>
          </a:stretch>
        </p:blipFill>
        <p:spPr bwMode="auto">
          <a:xfrm>
            <a:off x="1043608" y="3792341"/>
            <a:ext cx="2556195" cy="2447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6" r="8530" b="9388"/>
          <a:stretch>
            <a:fillRect/>
          </a:stretch>
        </p:blipFill>
        <p:spPr bwMode="auto">
          <a:xfrm>
            <a:off x="5292080" y="1196752"/>
            <a:ext cx="298949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0110" y="1196752"/>
            <a:ext cx="3078163" cy="2309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val="631830914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13611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smtClean="0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  <a:t>Проектная деятельность. </a:t>
            </a:r>
            <a:br>
              <a:rPr lang="ru-RU" sz="2400" b="1" smtClean="0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</a:br>
            <a:r>
              <a:rPr lang="ru-RU" sz="2400" b="1" smtClean="0">
                <a:solidFill>
                  <a:srgbClr val="006699"/>
                </a:solidFill>
                <a:latin typeface="+mn-lt"/>
                <a:ea typeface="Times New Roman"/>
                <a:cs typeface="Times New Roman"/>
              </a:rPr>
              <a:t>Обучение в ОЗШ «АКАДЕМИЯ ЗНАНИЙ»</a:t>
            </a:r>
            <a:endParaRPr lang="ru-RU" sz="2400" b="1">
              <a:solidFill>
                <a:srgbClr val="006699"/>
              </a:solidFill>
              <a:latin typeface="+mn-lt"/>
              <a:ea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352" y="1340767"/>
            <a:ext cx="4138713" cy="2164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4" b="9348"/>
          <a:stretch>
            <a:fillRect/>
          </a:stretch>
        </p:blipFill>
        <p:spPr bwMode="auto">
          <a:xfrm>
            <a:off x="4716016" y="1340769"/>
            <a:ext cx="3927195" cy="2164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 descr="D:\Изображения\Pictures\дети с работами\защита проектов\IMG_20170413_1240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658272"/>
            <a:ext cx="2502136" cy="2674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3" descr="D:\Documents\документы  ДмитриеваТК\19-20\озш\tV6iA0lXUi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2203" r="9598" b="-925"/>
          <a:stretch>
            <a:fillRect/>
          </a:stretch>
        </p:blipFill>
        <p:spPr bwMode="auto">
          <a:xfrm>
            <a:off x="3131840" y="3671130"/>
            <a:ext cx="2934473" cy="2708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4" descr="D:\Изображения\Pictures\дети с работами\защита проектов\IMG_20170329_1327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2566" r="-1038" b="5610"/>
          <a:stretch>
            <a:fillRect/>
          </a:stretch>
        </p:blipFill>
        <p:spPr bwMode="auto">
          <a:xfrm>
            <a:off x="6516216" y="3650454"/>
            <a:ext cx="2016224" cy="2661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val="754808665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7.0.18"/>
  <p:tag name="AS_OS" val="Microsoft Windows NT 10.0.17763.0"/>
  <p:tag name="AS_RELEASE_DATE" val="2024.01.14"/>
  <p:tag name="AS_TITLE" val="Aspose.Slides for .NET6"/>
  <p:tag name="AS_VERSION" val="24.1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Другая 4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1859B"/>
      </a:hlink>
      <a:folHlink>
        <a:srgbClr val="31859B"/>
      </a:folHlink>
    </a:clrScheme>
    <a:fontScheme name="Стандартная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29</Paragraphs>
  <Slides>15</Slides>
  <Notes>3</Notes>
  <TotalTime>1338</TotalTime>
  <HiddenSlides>0</HiddenSlides>
  <MMClips>0</MMClips>
  <ScaleCrop>0</ScaleCrop>
  <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baseType="lpstr" size="21">
      <vt:lpstr>Arial</vt:lpstr>
      <vt:lpstr>Calibri</vt:lpstr>
      <vt:lpstr>Times New Roman</vt:lpstr>
      <vt:lpstr>Lucida Sans Unicode</vt:lpstr>
      <vt:lpstr>Tahoma</vt:lpstr>
      <vt:lpstr>Тема Office</vt:lpstr>
      <vt:lpstr>Администрация Городецкого муниципального округа Нижегородской областиМуниципальное бюджетное образовательное учреждение дополнительного образования  «ЦЕНТР ВНЕШКОЛЬНОЙ РАБОТЫ «РОВЕСНИК»г. Заволжье</vt:lpstr>
      <vt:lpstr>Создание ситуации успеха при обучении детей вязанию как средство повышения мотивации к занятиям  декоративно-прикладным творчеством. </vt:lpstr>
      <vt:lpstr>Актуальность:</vt:lpstr>
      <vt:lpstr>Цель: содействовать созданию ситуации успеха для каждого обучающегося в творческом объединение «Волшебный клубок».</vt:lpstr>
      <vt:lpstr>Знания, умения и навыки – через интерес и успех!</vt:lpstr>
      <vt:lpstr>Применение современных педагогических технологий</vt:lpstr>
      <vt:lpstr>PowerPoint Presentation</vt:lpstr>
      <vt:lpstr>«Что одному не под силу, то легко коллективу»</vt:lpstr>
      <vt:lpstr>Проектная деятельность. Обучение в ОЗШ «АКАДЕМИЯ ЗНАНИЙ»</vt:lpstr>
      <vt:lpstr>Работа по индивидуальным маршрутам</vt:lpstr>
      <vt:lpstr>PowerPoint Presentation</vt:lpstr>
      <vt:lpstr>Воспитательные мероприятия</vt:lpstr>
      <vt:lpstr>Участие в благотворительных акциях</vt:lpstr>
      <vt:lpstr>Успех в учебе – завтрашний успех в жизни!</vt:lpstr>
      <vt:lpstr>PowerPoint Presentation</vt:lpstr>
    </vt:vector>
  </TitlesOfParts>
  <LinksUpToDate>0</LinksUpToDate>
  <SharedDoc>0</SharedDoc>
  <HyperlinksChanged>0</HyperlinksChanged>
  <Application>Aspose.Slides for .NET</Application>
  <AppVersion>24.0100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Рамки</dc:title>
  <dc:creator>Фокина Лидия Петровна</dc:creator>
  <cp:keywords>Шаблон презентации</cp:keywords>
  <cp:lastModifiedBy>Admin</cp:lastModifiedBy>
  <cp:revision>81</cp:revision>
  <dcterms:created xsi:type="dcterms:W3CDTF">2015-07-10T16:53:21Z</dcterms:created>
  <dcterms:modified xsi:type="dcterms:W3CDTF">2024-04-30T18:33:04Z</dcterms:modified>
</cp:coreProperties>
</file>