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57" r:id="rId5"/>
    <p:sldId id="269" r:id="rId6"/>
    <p:sldId id="259" r:id="rId7"/>
    <p:sldId id="260" r:id="rId8"/>
    <p:sldId id="262" r:id="rId9"/>
    <p:sldId id="270" r:id="rId10"/>
    <p:sldId id="265" r:id="rId11"/>
    <p:sldId id="266" r:id="rId12"/>
    <p:sldId id="267" r:id="rId13"/>
    <p:sldId id="271" r:id="rId14"/>
    <p:sldId id="268" r:id="rId15"/>
    <p:sldId id="274" r:id="rId16"/>
    <p:sldId id="272" r:id="rId17"/>
    <p:sldId id="273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280EE8"/>
    <a:srgbClr val="249454"/>
    <a:srgbClr val="FF0066"/>
    <a:srgbClr val="074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6A29-D15B-46D1-B4B4-891D852AEE6F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3F7D1-8149-4691-AB71-F40F47C34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81642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Творческий проект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творческого проекта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5143512"/>
            <a:ext cx="4000528" cy="1571636"/>
          </a:xfrm>
        </p:spPr>
        <p:txBody>
          <a:bodyPr>
            <a:normAutofit/>
          </a:bodyPr>
          <a:lstStyle/>
          <a:p>
            <a:pPr algn="l"/>
            <a:endParaRPr lang="ru-RU" sz="2000" b="1" dirty="0">
              <a:solidFill>
                <a:srgbClr val="280E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" y="2780928"/>
            <a:ext cx="48594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7328" y="2863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выполнения проекта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412776"/>
            <a:ext cx="4690864" cy="219954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249454"/>
                </a:solidFill>
                <a:latin typeface="Times New Roman" pitchFamily="18" charset="0"/>
                <a:cs typeface="Times New Roman" pitchFamily="18" charset="0"/>
              </a:rPr>
              <a:t>Поисковый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Технологический</a:t>
            </a:r>
          </a:p>
          <a:p>
            <a:r>
              <a:rPr lang="ru-RU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  <a:endParaRPr lang="ru-RU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88" y="1268760"/>
            <a:ext cx="2544706" cy="3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3436640" cy="245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2325"/>
            <a:ext cx="2520280" cy="307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1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Поисковый этап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12776"/>
            <a:ext cx="6048672" cy="53285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Выбрать тему проекта, обосновать необходимость изготовления проектного изделия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Определить требования к проектному изделию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Придумать несколько вариантов изделия и выбрать лучший</a:t>
            </a:r>
            <a:endParaRPr lang="ru-RU" sz="3600" b="1" dirty="0">
              <a:solidFill>
                <a:srgbClr val="280E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мама\0_3a853_8bfbf0e6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556792"/>
            <a:ext cx="2797780" cy="4959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2474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Технологический этап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7377" y="2492896"/>
            <a:ext cx="5940152" cy="29208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Придумать конструкцию изделия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Разработать последовательность изготовления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3279859" cy="486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Технологический этап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" y="1340768"/>
            <a:ext cx="3530090" cy="533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196752"/>
            <a:ext cx="5575949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b="1" dirty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Подобрать необходимые материалы и инструменты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b="1" dirty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Организовать рабочее место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b="1" dirty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Изготовить изделие, соблюдая правила безопасной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3210537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3864"/>
            <a:ext cx="4464496" cy="51411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Контроль готового изделия. 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Испытание изделия. 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Выводы по итогам работы. 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Защита проекта </a:t>
            </a:r>
          </a:p>
          <a:p>
            <a:endParaRPr lang="ru-RU" dirty="0"/>
          </a:p>
        </p:txBody>
      </p:sp>
      <p:pic>
        <p:nvPicPr>
          <p:cNvPr id="7170" name="Picture 2" descr="C:\Users\пк\839688d55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619520" cy="506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 в тетрадь основные понятия: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Перенести в тетрадь таблицы: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1.Этапы и содержание проекта.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Источники информации.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4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Этапы и содержание проекта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837220"/>
              </p:ext>
            </p:extLst>
          </p:nvPr>
        </p:nvGraphicFramePr>
        <p:xfrm>
          <a:off x="23201" y="1916832"/>
          <a:ext cx="9120799" cy="5217003"/>
        </p:xfrm>
        <a:graphic>
          <a:graphicData uri="http://schemas.openxmlformats.org/drawingml/2006/table">
            <a:tbl>
              <a:tblPr/>
              <a:tblGrid>
                <a:gridCol w="339379">
                  <a:extLst>
                    <a:ext uri="{9D8B030D-6E8A-4147-A177-3AD203B41FA5}">
                      <a16:colId xmlns:a16="http://schemas.microsoft.com/office/drawing/2014/main" val="2666625786"/>
                    </a:ext>
                  </a:extLst>
                </a:gridCol>
                <a:gridCol w="2625244">
                  <a:extLst>
                    <a:ext uri="{9D8B030D-6E8A-4147-A177-3AD203B41FA5}">
                      <a16:colId xmlns:a16="http://schemas.microsoft.com/office/drawing/2014/main" val="888179299"/>
                    </a:ext>
                  </a:extLst>
                </a:gridCol>
                <a:gridCol w="6156176">
                  <a:extLst>
                    <a:ext uri="{9D8B030D-6E8A-4147-A177-3AD203B41FA5}">
                      <a16:colId xmlns:a16="http://schemas.microsoft.com/office/drawing/2014/main" val="4156713899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Этапы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581363"/>
                  </a:ext>
                </a:extLst>
              </a:tr>
              <a:tr h="766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Подготовительный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Выбор и обоснование темы проекта. Историческая и техническая справки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049622"/>
                  </a:ext>
                </a:extLst>
              </a:tr>
              <a:tr h="712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Конструкторский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конструкторской доку­ментации (чертежи, модели, эскизы, схемы, рисунки и т. д.)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60043"/>
                  </a:ext>
                </a:extLst>
              </a:tr>
              <a:tr h="712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Технологический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технологической доку­ментации (технологическая карта или план изготовления изделия)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166660"/>
                  </a:ext>
                </a:extLst>
              </a:tr>
              <a:tr h="712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Изготовление изделия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Организация рабочего места.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Выполнение технологических операций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32790"/>
                  </a:ext>
                </a:extLst>
              </a:tr>
              <a:tr h="712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Заключительный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Экономическое обоснование. Рекламный проспект изделия. Выводы по итогам работы. Защита проекта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955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091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информации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41" y="1844824"/>
            <a:ext cx="852313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21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1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656184"/>
          </a:xfrm>
        </p:spPr>
        <p:txBody>
          <a:bodyPr>
            <a:normAutofit fontScale="90000"/>
          </a:bodyPr>
          <a:lstStyle/>
          <a:p>
            <a:pPr indent="542925" algn="l">
              <a:defRPr/>
            </a:pP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происходит от слова «творить» и означает «искать, изобретать и созидать нечто такое, что не встречалось в прошлом опыте».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000496" y="2345418"/>
            <a:ext cx="5143504" cy="422685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— это процесс создания нового и прекрасного, которое наполняет жизнь радостью, побуждает потребность в знаниях, усиливает работу мысли.</a:t>
            </a:r>
            <a:endParaRPr lang="ru-RU" dirty="0">
              <a:solidFill>
                <a:srgbClr val="280EE8"/>
              </a:solidFill>
            </a:endParaRPr>
          </a:p>
        </p:txBody>
      </p:sp>
      <p:pic>
        <p:nvPicPr>
          <p:cNvPr id="7170" name="Picture 2" descr="D:\мама\shkolnye_kartinki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2345418"/>
            <a:ext cx="4071966" cy="4214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а\0_3a856_7b07bf20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740608"/>
            <a:ext cx="4211960" cy="411739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03774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же такое проект?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3999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Прое́кт</a:t>
            </a:r>
            <a:r>
              <a:rPr lang="ru-RU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3E3D2D"/>
                </a:solidFill>
                <a:latin typeface="+mj-lt"/>
              </a:rPr>
              <a:t>(в переводе с латинского – «брошенный вперед») </a:t>
            </a:r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3600" b="1" i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замысел, идея, образ, воплощённые в какой либо форме. </a:t>
            </a:r>
            <a:endParaRPr lang="ru-RU" sz="3600" i="1" dirty="0">
              <a:solidFill>
                <a:srgbClr val="280EE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Учебный творческий проект по технологии -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908720"/>
            <a:ext cx="4464496" cy="5832648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buNone/>
            </a:pPr>
            <a:r>
              <a:rPr lang="ru-RU" altLang="ru-RU" sz="4400" b="1" dirty="0"/>
              <a:t>это самостоятельная творческая завершенная работа учащегося, выполненная под руководством учителя</a:t>
            </a:r>
            <a:endParaRPr lang="ru-RU" sz="4400" b="1" dirty="0">
              <a:solidFill>
                <a:srgbClr val="280E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1700808"/>
            <a:ext cx="441667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" y="0"/>
            <a:ext cx="5802330" cy="3501008"/>
          </a:xfrm>
        </p:spPr>
        <p:txBody>
          <a:bodyPr>
            <a:normAutofit/>
          </a:bodyPr>
          <a:lstStyle/>
          <a:p>
            <a:pPr marL="68580" lvl="0">
              <a:spcBef>
                <a:spcPct val="20000"/>
              </a:spcBef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Проектирование</a:t>
            </a:r>
            <a:r>
              <a:rPr lang="ru-RU" sz="4000" dirty="0">
                <a:solidFill>
                  <a:srgbClr val="3E3D2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3E3D2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ru-RU" sz="3600" b="1" i="1" dirty="0">
                <a:solidFill>
                  <a:srgbClr val="3E3D2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процесс создания проекта и его фиксация в какой-либо внешне выраженной форме</a:t>
            </a:r>
            <a:r>
              <a:rPr lang="ru-RU" sz="3600" b="1" i="1" dirty="0" smtClean="0">
                <a:solidFill>
                  <a:srgbClr val="3E3D2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229524"/>
            <a:ext cx="9144000" cy="262847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b="1" i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может быть зафиксирован в виде описания</a:t>
            </a:r>
            <a:r>
              <a:rPr lang="ru-RU" sz="3600" b="1" i="1" dirty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, обоснования, расчётов, чертежей, раскрывающих сущность замысла и возможность его практической реализации. </a:t>
            </a:r>
            <a:endParaRPr lang="ru-RU" sz="3600" i="1" dirty="0">
              <a:solidFill>
                <a:srgbClr val="280E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73" y="0"/>
            <a:ext cx="3327627" cy="42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6" y="0"/>
            <a:ext cx="8141584" cy="6858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Человек живет, постоянно сталкивая с простыми и сложными задачами</a:t>
            </a:r>
            <a:r>
              <a:rPr lang="ru-RU" sz="4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(актуальными проблемами)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-Как решить ту или 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иную проблему?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74912"/>
                </a:solidFill>
                <a:latin typeface="Times New Roman" pitchFamily="18" charset="0"/>
                <a:cs typeface="Times New Roman" pitchFamily="18" charset="0"/>
              </a:rPr>
              <a:t>-Как построить, сшить, </a:t>
            </a:r>
            <a:br>
              <a:rPr lang="ru-RU" sz="4000" b="1" dirty="0" smtClean="0">
                <a:solidFill>
                  <a:srgbClr val="07491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74912"/>
                </a:solidFill>
                <a:latin typeface="Times New Roman" pitchFamily="18" charset="0"/>
                <a:cs typeface="Times New Roman" pitchFamily="18" charset="0"/>
              </a:rPr>
              <a:t>сконструировать?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-Как создать?</a:t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72197"/>
            <a:ext cx="3995936" cy="399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3717032"/>
            <a:ext cx="5292081" cy="3140967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Другими словами,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задумывает, 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планирует и 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осуществляет проекты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1"/>
            <a:ext cx="413995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31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99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Человек рассматривает родившиеся в его голове варианты решения, ищет нужную информацию, советуется с опытными </a:t>
            </a:r>
            <a:r>
              <a:rPr lang="ru-RU" sz="3200" b="1" dirty="0" smtClean="0">
                <a:solidFill>
                  <a:srgbClr val="0099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людьми.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772816"/>
            <a:ext cx="9036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80EE8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итоге отбирает лучшую идею и переходит к обдумыванию , как осуществить конкретные операции, и только после этого приступает к делу</a:t>
            </a:r>
            <a:r>
              <a:rPr lang="ru-RU" sz="3200" b="1" dirty="0" smtClean="0">
                <a:solidFill>
                  <a:srgbClr val="280EE8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3010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Варианты проектов могут быть самыми различными: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пк\Поделки\026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/>
          <a:stretch/>
        </p:blipFill>
        <p:spPr bwMode="auto">
          <a:xfrm>
            <a:off x="226877" y="4247271"/>
            <a:ext cx="3672408" cy="25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Pictures\подсвечники\SN850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621" b="15342"/>
          <a:stretch/>
        </p:blipFill>
        <p:spPr bwMode="auto">
          <a:xfrm>
            <a:off x="5076056" y="1489659"/>
            <a:ext cx="1837128" cy="23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78" y="1066045"/>
            <a:ext cx="1733918" cy="283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270" t="7125" r="5298" b="7760"/>
          <a:stretch/>
        </p:blipFill>
        <p:spPr>
          <a:xfrm>
            <a:off x="265858" y="1583447"/>
            <a:ext cx="3594446" cy="2628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600" r="16000"/>
          <a:stretch/>
        </p:blipFill>
        <p:spPr>
          <a:xfrm>
            <a:off x="5508104" y="4089889"/>
            <a:ext cx="3165948" cy="2691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Изготовлению проектного изделия предшествует большая работа: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00200"/>
            <a:ext cx="4320480" cy="52578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Обдумывание идей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Выполнение эскизов, рисунков, чертежей</a:t>
            </a:r>
          </a:p>
          <a:p>
            <a:r>
              <a:rPr lang="ru-RU" sz="3600" b="1" dirty="0" smtClean="0">
                <a:solidFill>
                  <a:srgbClr val="280EE8"/>
                </a:solidFill>
                <a:latin typeface="Times New Roman" pitchFamily="18" charset="0"/>
                <a:cs typeface="Times New Roman" pitchFamily="18" charset="0"/>
              </a:rPr>
              <a:t>Разработка технологического процесса</a:t>
            </a:r>
            <a:endParaRPr lang="ru-RU" sz="3600" b="1" dirty="0">
              <a:solidFill>
                <a:srgbClr val="280E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493111" cy="399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09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453</Words>
  <Application>Microsoft Office PowerPoint</Application>
  <PresentationFormat>Экран (4:3)</PresentationFormat>
  <Paragraphs>68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Творческий проект Этапы творческого проекта                                         5 класс</vt:lpstr>
      <vt:lpstr> Творчество — происходит от слова «творить» и означает «искать, изобретать и созидать нечто такое, что не встречалось в прошлом опыте».     </vt:lpstr>
      <vt:lpstr>Что же такое проект?</vt:lpstr>
      <vt:lpstr>Учебный творческий проект по технологии - </vt:lpstr>
      <vt:lpstr>Проектирование - процесс создания проекта и его фиксация в какой-либо внешне выраженной форме.</vt:lpstr>
      <vt:lpstr>Человек живет, постоянно сталкивая с простыми и сложными задачами(актуальными проблемами):  -Как решить ту или  иную проблему?  -Как построить, сшить,  сконструировать?  -Как создать?  </vt:lpstr>
      <vt:lpstr>Другими словами,  он задумывает,  планирует и  осуществляет проекты</vt:lpstr>
      <vt:lpstr>Варианты проектов могут быть самыми различными:</vt:lpstr>
      <vt:lpstr>Изготовлению проектного изделия предшествует большая работа:</vt:lpstr>
      <vt:lpstr>Этапы выполнения проекта</vt:lpstr>
      <vt:lpstr>Поисковый этап</vt:lpstr>
      <vt:lpstr>Технологический этап</vt:lpstr>
      <vt:lpstr>Технологический этап</vt:lpstr>
      <vt:lpstr>Заключительный этап</vt:lpstr>
      <vt:lpstr>Домашнее задание:</vt:lpstr>
      <vt:lpstr>Этапы и содержание проекта </vt:lpstr>
      <vt:lpstr>Источники информации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Этапы творческого проекта</dc:title>
  <dc:creator>Елена</dc:creator>
  <cp:lastModifiedBy>Елена</cp:lastModifiedBy>
  <cp:revision>45</cp:revision>
  <dcterms:created xsi:type="dcterms:W3CDTF">2014-01-12T09:59:08Z</dcterms:created>
  <dcterms:modified xsi:type="dcterms:W3CDTF">2022-10-12T07:43:30Z</dcterms:modified>
</cp:coreProperties>
</file>