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69" r:id="rId9"/>
    <p:sldId id="272" r:id="rId10"/>
    <p:sldId id="273" r:id="rId11"/>
    <p:sldId id="267" r:id="rId12"/>
    <p:sldId id="268" r:id="rId13"/>
    <p:sldId id="266" r:id="rId14"/>
    <p:sldId id="271" r:id="rId15"/>
    <p:sldId id="278" r:id="rId16"/>
    <p:sldId id="276" r:id="rId17"/>
    <p:sldId id="277" r:id="rId18"/>
    <p:sldId id="275" r:id="rId19"/>
    <p:sldId id="264" r:id="rId20"/>
    <p:sldId id="274" r:id="rId21"/>
    <p:sldId id="26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</a:t>
            </a:r>
            <a:r>
              <a:rPr lang="ru-RU" sz="24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673510142336768"/>
          <c:y val="3.1674623426470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6695394539499477E-2"/>
          <c:y val="0.12724892308059704"/>
          <c:w val="0.89559826204763415"/>
          <c:h val="0.62295119580840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E-4216-A7EE-779A81765A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E-4216-A7EE-779A81765A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E-4216-A7EE-779A81765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589919"/>
        <c:axId val="488600319"/>
      </c:barChart>
      <c:catAx>
        <c:axId val="4885899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8600319"/>
        <c:crosses val="autoZero"/>
        <c:auto val="1"/>
        <c:lblAlgn val="ctr"/>
        <c:lblOffset val="100"/>
        <c:noMultiLvlLbl val="0"/>
      </c:catAx>
      <c:valAx>
        <c:axId val="48860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8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диагностика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87434846436453"/>
          <c:y val="8.8652483145814739E-2"/>
          <c:w val="0.8941256515356355"/>
          <c:h val="0.74549902251779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выкокий уровень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7-4D11-A43A-129E7113C1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7-4D11-A43A-129E7113C1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97-4D11-A43A-129E7113C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242783"/>
        <c:axId val="401249439"/>
      </c:barChart>
      <c:catAx>
        <c:axId val="401242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1249439"/>
        <c:crosses val="autoZero"/>
        <c:auto val="1"/>
        <c:lblAlgn val="ctr"/>
        <c:lblOffset val="100"/>
        <c:noMultiLvlLbl val="0"/>
      </c:catAx>
      <c:valAx>
        <c:axId val="40124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242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8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2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1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202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1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88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1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2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5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3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6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6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6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0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1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E39D-507C-4088-BDC3-0B6A94CAB88F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1EB1-B0F0-46A9-99D2-1D4C3AED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41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7927"/>
            <a:ext cx="9144000" cy="195522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№6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«Электричество повсюду»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7459" y="4829691"/>
            <a:ext cx="9889653" cy="1813997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Подготовили: </a:t>
            </a:r>
          </a:p>
          <a:p>
            <a:pPr algn="r"/>
            <a:r>
              <a:rPr lang="ru-RU" dirty="0" err="1" smtClean="0"/>
              <a:t>Шилкина</a:t>
            </a:r>
            <a:r>
              <a:rPr lang="ru-RU" dirty="0" smtClean="0"/>
              <a:t> Ю.А.</a:t>
            </a:r>
          </a:p>
          <a:p>
            <a:pPr algn="r"/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г</a:t>
            </a:r>
            <a:r>
              <a:rPr lang="ru-RU" sz="1800" b="1" dirty="0" smtClean="0">
                <a:solidFill>
                  <a:schemeClr val="tx1"/>
                </a:solidFill>
              </a:rPr>
              <a:t>. Людиново, 2023 г</a:t>
            </a:r>
          </a:p>
          <a:p>
            <a:pPr algn="r"/>
            <a:endParaRPr lang="ru-RU" dirty="0"/>
          </a:p>
        </p:txBody>
      </p:sp>
      <p:pic>
        <p:nvPicPr>
          <p:cNvPr id="2050" name="Picture 2" descr="https://buildoman.ru/800/600/https/webapi.project-syndicate.org/library/68de2a017876e4225b4af996151baf3b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07" y="2343150"/>
            <a:ext cx="4851785" cy="24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uildoman.ru/800/600/https/webapi.project-syndicate.org/library/68de2a017876e4225b4af996151baf3b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87" y="-7814179"/>
            <a:ext cx="12821787" cy="65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136" y="112353"/>
            <a:ext cx="11177337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3" y="2117557"/>
            <a:ext cx="3222756" cy="354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42" y="1455820"/>
            <a:ext cx="3146718" cy="3533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28" y="1726025"/>
            <a:ext cx="2657945" cy="354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805" y="1726025"/>
            <a:ext cx="5913633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по Рисованию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50" y="1371600"/>
            <a:ext cx="4722282" cy="354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37" y="1828800"/>
            <a:ext cx="3962674" cy="4427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0" y="2073025"/>
            <a:ext cx="6767147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8284"/>
            <a:ext cx="9905998" cy="107081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330" y="1179095"/>
            <a:ext cx="7996122" cy="37810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85" y="2008753"/>
            <a:ext cx="6767147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96254"/>
            <a:ext cx="9905998" cy="103393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62" y="1130186"/>
            <a:ext cx="2480927" cy="3307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02" y="1130187"/>
            <a:ext cx="3433011" cy="257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38" y="1863330"/>
            <a:ext cx="3433010" cy="257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3" y="2127504"/>
            <a:ext cx="6767147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329760"/>
            <a:ext cx="9905998" cy="72901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73" y="1227221"/>
            <a:ext cx="6946134" cy="41205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10" y="1960626"/>
            <a:ext cx="6767147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329760"/>
            <a:ext cx="9905998" cy="66886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1" y="2032816"/>
            <a:ext cx="6767147" cy="462116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8" y="1455821"/>
            <a:ext cx="4339916" cy="3254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68" y="1876926"/>
            <a:ext cx="4523873" cy="3392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29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329760"/>
            <a:ext cx="9905998" cy="72901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результаты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96" y="914400"/>
            <a:ext cx="9566693" cy="5751095"/>
          </a:xfrm>
        </p:spPr>
        <p:txBody>
          <a:bodyPr>
            <a:normAutofit fontScale="92500"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хорошо понимают и могут объяснить, что такое электричество; 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рассказать, как появляется электричество; 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 электрические приборы и правильно их называют; 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осознают опасность электричества;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знают и используют правила безопасного обращения с электричеством;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предметно-пространственной среды пополнилась дидактическими играми; 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понимают свою ответственность за безопасность и формирование знаний об электричестве у детей;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взаимопонимания между педагогами, детьми и родителями;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компетенции педагогов по обогащению представлений детей об электричестве.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082" y="1643419"/>
            <a:ext cx="591972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329760"/>
            <a:ext cx="9905998" cy="72901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 результаты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96" y="1275347"/>
            <a:ext cx="9566693" cy="539014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воспитателями всех возрастных групп комплекса мероприятий по обогащению представлений детей об электричестве;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сформирован навык обращения с электричеством;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применяют полученные знания на практике.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639" y="1275347"/>
            <a:ext cx="591972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004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458624"/>
              </p:ext>
            </p:extLst>
          </p:nvPr>
        </p:nvGraphicFramePr>
        <p:xfrm>
          <a:off x="2057400" y="1371601"/>
          <a:ext cx="9278769" cy="3673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5255">
                  <a:extLst>
                    <a:ext uri="{9D8B030D-6E8A-4147-A177-3AD203B41FA5}">
                      <a16:colId xmlns:a16="http://schemas.microsoft.com/office/drawing/2014/main" val="2813485635"/>
                    </a:ext>
                  </a:extLst>
                </a:gridCol>
                <a:gridCol w="4813514">
                  <a:extLst>
                    <a:ext uri="{9D8B030D-6E8A-4147-A177-3AD203B41FA5}">
                      <a16:colId xmlns:a16="http://schemas.microsoft.com/office/drawing/2014/main" val="109355229"/>
                    </a:ext>
                  </a:extLst>
                </a:gridCol>
              </a:tblGrid>
              <a:tr h="443686">
                <a:tc>
                  <a:txBody>
                    <a:bodyPr/>
                    <a:lstStyle/>
                    <a:p>
                      <a:pPr marL="479425" marR="11303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2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предотвращения</a:t>
                      </a:r>
                      <a:endParaRPr lang="ru-RU" sz="2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41748"/>
                  </a:ext>
                </a:extLst>
              </a:tr>
              <a:tr h="907343">
                <a:tc>
                  <a:txBody>
                    <a:bodyPr/>
                    <a:lstStyle/>
                    <a:p>
                      <a:pPr marL="479425" marR="11303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оснащение материально-технической базы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родителей к изготовлению наглядного и дидактического материала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365152"/>
                  </a:ext>
                </a:extLst>
              </a:tr>
              <a:tr h="907343">
                <a:tc>
                  <a:txBody>
                    <a:bodyPr/>
                    <a:lstStyle/>
                    <a:p>
                      <a:pPr marL="479425" marR="11303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заболеваемость детей 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на дистанционную форму работы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38608"/>
                  </a:ext>
                </a:extLst>
              </a:tr>
              <a:tr h="1370998">
                <a:tc>
                  <a:txBody>
                    <a:bodyPr/>
                    <a:lstStyle/>
                    <a:p>
                      <a:pPr marL="479425" marR="11303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заинтересованность родителей в развитии связной речи детей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консультаций, открытых мероприятий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9966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8" y="2044847"/>
            <a:ext cx="6767147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36884"/>
            <a:ext cx="9905998" cy="80611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проекта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251284"/>
            <a:ext cx="7834146" cy="4539917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проекта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семинаре в ДОУ.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Распространение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по обогащению представлений об электричестве в сети интернет, в печатных изданиях, в периодической литературе, на заседаниях методических объединений.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82" y="1393042"/>
            <a:ext cx="591972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33138"/>
            <a:ext cx="9905998" cy="8662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проекта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3674" y="1058779"/>
            <a:ext cx="8642250" cy="51735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нашей подготовительной группы, мы замечали, что дети часто задавали вопросы: почему горит свет, почему ток в электрической розетке опасен, что такое гроза?.. Многие боялись молнии во время грозы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познавательных интересов и действий ребенка дошкольного возраста является одним из приоритетных целевых ориентиров по ФГОС ДО.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интерес детей к данной теме не угас, а решение обозначенной проблемы происходило комплексно и полно, с непосредственным вовлечением родителей как первостепенных и неотъемлемых участников педагогического процесса, возникла необходимость организации проектной деятельности по теме «Электричество повсюду». 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комплекса мероприятий по обогащению представлений детей подготовительной к школе группы об электричестве.</a:t>
            </a:r>
          </a:p>
          <a:p>
            <a:endParaRPr lang="ru-RU" dirty="0"/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0" y="2056879"/>
            <a:ext cx="6767147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36884"/>
            <a:ext cx="9905998" cy="8061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609" y="757990"/>
            <a:ext cx="7834146" cy="5573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образования. М.; 2013.</a:t>
            </a:r>
          </a:p>
          <a:p>
            <a:pPr lvl="0"/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 Неизведанное рядом: Занимательные опыты и эксперименты для дошкольников. Москва. Творческий центр Сфера. 2007</a:t>
            </a:r>
          </a:p>
          <a:p>
            <a:pPr lvl="0"/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Куликовская И. Э.,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Совгир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Н. Детское экспериментирование. Старший дошкольный возраст. — М. : Педагогическое общество России, 2003.</a:t>
            </a:r>
          </a:p>
          <a:p>
            <a:pPr lvl="0"/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Рыжова Л. Методика детского экспериментирования (ФГОС)Уч.-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метод.пос.д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дошк.воспитания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д/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гуверн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родит. Детство-пресс.2014.</a:t>
            </a:r>
          </a:p>
          <a:p>
            <a:pPr lvl="0"/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Тугушева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П., Чистякова А. Е. Экспериментальная деятельность детей среднего и старшего дошкольного возраста: Методическое пособие. — СПб.: ДЕТСТВО-ПРЕСС, 2007.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82" y="1693832"/>
            <a:ext cx="591972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04537"/>
            <a:ext cx="9905998" cy="262288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2604" y="3067635"/>
            <a:ext cx="4245681" cy="3541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417" y="2036009"/>
            <a:ext cx="5329990" cy="3553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82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735862"/>
              </p:ext>
            </p:extLst>
          </p:nvPr>
        </p:nvGraphicFramePr>
        <p:xfrm>
          <a:off x="1" y="-7954"/>
          <a:ext cx="12192000" cy="7204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2528">
                  <a:extLst>
                    <a:ext uri="{9D8B030D-6E8A-4147-A177-3AD203B41FA5}">
                      <a16:colId xmlns:a16="http://schemas.microsoft.com/office/drawing/2014/main" val="1667264016"/>
                    </a:ext>
                  </a:extLst>
                </a:gridCol>
                <a:gridCol w="6209472">
                  <a:extLst>
                    <a:ext uri="{9D8B030D-6E8A-4147-A177-3AD203B41FA5}">
                      <a16:colId xmlns:a16="http://schemas.microsoft.com/office/drawing/2014/main" val="2099826146"/>
                    </a:ext>
                  </a:extLst>
                </a:gridCol>
              </a:tblGrid>
              <a:tr h="328384">
                <a:tc>
                  <a:txBody>
                    <a:bodyPr/>
                    <a:lstStyle/>
                    <a:p>
                      <a:pPr marL="479425" marR="11303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endParaRPr lang="ru-RU" sz="20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ctr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20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411992"/>
                  </a:ext>
                </a:extLst>
              </a:tr>
              <a:tr h="1331875"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у педагогов данных о реальном уровне знаний детей подготовительной к школе группы об электричестве. </a:t>
                      </a:r>
                      <a:endParaRPr lang="ru-RU" sz="20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диагностическое обследование по выявлению уровня знаний у детей подготовительной к школе группы об электричестве.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17311"/>
                  </a:ext>
                </a:extLst>
              </a:tr>
              <a:tr h="1331875"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у воспитателя знаний об опыте работы педагогов по обогащению представлений детей подготовительной к школе группы об электричестве</a:t>
                      </a:r>
                      <a:endParaRPr lang="ru-RU" sz="20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Изучить опыт работы педагогов по обогащению представлений детей подготовительной к школе группы об электричестве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222438"/>
                  </a:ext>
                </a:extLst>
              </a:tr>
              <a:tr h="1331875"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обогащению представлений детей подготовительной к школе группы об электричестве проводится бессистемно, эпизодически.</a:t>
                      </a:r>
                      <a:endParaRPr lang="ru-RU" sz="20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план мероприятий по обогащению представлений детей подготовительной к школе группы об электричестве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88224"/>
                  </a:ext>
                </a:extLst>
              </a:tr>
              <a:tr h="1331875"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педагога нет дидактического материала по обогащению представлений детей подготовительной к школе группы об электричестве.</a:t>
                      </a:r>
                      <a:endParaRPr lang="ru-RU" sz="20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Подобрать и разработать дидактический материал по обогащению представлений детей подготовительной к школе группы об электричестве.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2884"/>
                  </a:ext>
                </a:extLst>
              </a:tr>
              <a:tr h="1210068"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b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проявляют мало интереса к обогащению представлений детей подготовительной к школе группы об электричестве.</a:t>
                      </a:r>
                      <a:endParaRPr lang="ru-RU" sz="20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113030" indent="-6350" algn="just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план взаимодействия с родителями по обогащению представлений детей подготовительной к школе группы об электричестве.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23" marR="45423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1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7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418" y="22842"/>
            <a:ext cx="4685884" cy="108926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4463" y="864973"/>
            <a:ext cx="7822948" cy="5782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мероприятий по обогащению представлений детей подготовительной к школе группы об электричестве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к школе группы, воспитатели группы, родители.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зал, групповая комната, раздевальная комната, пособия, дидактические игры, наглядный материал, развивающие игры, оборудование для опытов.</a:t>
            </a:r>
          </a:p>
          <a:p>
            <a:pPr lvl="1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ресурсы, интерактивное оборудование,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компьютер, телевизор, принтер.</a:t>
            </a:r>
          </a:p>
          <a:p>
            <a:pPr lvl="1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0" y="1540498"/>
            <a:ext cx="7328027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2079"/>
            <a:ext cx="6019802" cy="410668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0622" y="914"/>
            <a:ext cx="10842042" cy="198429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2904830"/>
              </p:ext>
            </p:extLst>
          </p:nvPr>
        </p:nvGraphicFramePr>
        <p:xfrm>
          <a:off x="1577132" y="1666374"/>
          <a:ext cx="4943979" cy="427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Текст 2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2" name="Объект 3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5700927"/>
              </p:ext>
            </p:extLst>
          </p:nvPr>
        </p:nvGraphicFramePr>
        <p:xfrm>
          <a:off x="6711614" y="1263316"/>
          <a:ext cx="4875213" cy="435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76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8285"/>
            <a:ext cx="9905998" cy="127534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1740" y="1980181"/>
            <a:ext cx="3441032" cy="2577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1285529"/>
            <a:ext cx="3384884" cy="253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88" y="1285529"/>
            <a:ext cx="3285661" cy="468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28256"/>
            <a:ext cx="5157316" cy="35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24" y="305697"/>
            <a:ext cx="9905998" cy="65682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99" y="1280059"/>
            <a:ext cx="4616117" cy="346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7" y="1594021"/>
            <a:ext cx="4657808" cy="349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44745" y="1594021"/>
            <a:ext cx="5916011" cy="49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3411"/>
            <a:ext cx="11177337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97" y="1377399"/>
            <a:ext cx="4331366" cy="324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14" y="1738347"/>
            <a:ext cx="4283240" cy="3212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27" y="1902941"/>
            <a:ext cx="6765824" cy="46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62" y="0"/>
            <a:ext cx="11177337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48" y="1414799"/>
            <a:ext cx="4848039" cy="3636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1414799"/>
            <a:ext cx="4283243" cy="3636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231" y="1763095"/>
            <a:ext cx="5913633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435</TotalTime>
  <Words>712</Words>
  <Application>Microsoft Office PowerPoint</Application>
  <PresentationFormat>Широкоэкранный</PresentationFormat>
  <Paragraphs>79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Tw Cen MT</vt:lpstr>
      <vt:lpstr>Контур</vt:lpstr>
      <vt:lpstr>МКДОУ «Детский сад №6 «Дюймовочка»   Педагогический проект «Электричество повсюду»</vt:lpstr>
      <vt:lpstr>Обоснование необходимости проекта </vt:lpstr>
      <vt:lpstr>Презентация PowerPoint</vt:lpstr>
      <vt:lpstr>Цель проекта:</vt:lpstr>
      <vt:lpstr>Оценка эффективности  реализации проекта </vt:lpstr>
      <vt:lpstr>Работа с родителями</vt:lpstr>
      <vt:lpstr>Беседы</vt:lpstr>
      <vt:lpstr>Непосредственно образовательная деятельность</vt:lpstr>
      <vt:lpstr>Непосредственно образовательная деятельность</vt:lpstr>
      <vt:lpstr>Непосредственно образовательная деятельность</vt:lpstr>
      <vt:lpstr>НОД по Рисованию</vt:lpstr>
      <vt:lpstr>Чтение  </vt:lpstr>
      <vt:lpstr>Дидактические игры</vt:lpstr>
      <vt:lpstr>Просмотр мультфильма</vt:lpstr>
      <vt:lpstr>Итоговое мероприятие</vt:lpstr>
      <vt:lpstr>Краткосрочные результаты</vt:lpstr>
      <vt:lpstr>Долгосрочные  результаты</vt:lpstr>
      <vt:lpstr>Оценка рисков </vt:lpstr>
      <vt:lpstr>Дальнейшее развитие проекта </vt:lpstr>
      <vt:lpstr> Список использованной литературы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«Детский сад №6 «Дюймовочка»   </dc:title>
  <dc:creator>Admin</dc:creator>
  <cp:lastModifiedBy>Admin</cp:lastModifiedBy>
  <cp:revision>33</cp:revision>
  <dcterms:created xsi:type="dcterms:W3CDTF">2023-05-20T18:56:35Z</dcterms:created>
  <dcterms:modified xsi:type="dcterms:W3CDTF">2024-01-20T11:37:39Z</dcterms:modified>
</cp:coreProperties>
</file>