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88" r:id="rId4"/>
    <p:sldId id="284" r:id="rId5"/>
    <p:sldId id="287" r:id="rId6"/>
    <p:sldId id="290" r:id="rId7"/>
    <p:sldId id="286" r:id="rId8"/>
    <p:sldId id="312" r:id="rId9"/>
    <p:sldId id="277" r:id="rId10"/>
    <p:sldId id="278" r:id="rId11"/>
    <p:sldId id="280" r:id="rId12"/>
    <p:sldId id="291" r:id="rId13"/>
    <p:sldId id="279" r:id="rId14"/>
    <p:sldId id="292" r:id="rId15"/>
    <p:sldId id="281" r:id="rId16"/>
    <p:sldId id="293" r:id="rId17"/>
    <p:sldId id="294" r:id="rId18"/>
    <p:sldId id="295" r:id="rId19"/>
    <p:sldId id="300" r:id="rId20"/>
    <p:sldId id="297" r:id="rId21"/>
    <p:sldId id="298" r:id="rId22"/>
    <p:sldId id="302" r:id="rId23"/>
    <p:sldId id="304" r:id="rId24"/>
    <p:sldId id="306" r:id="rId25"/>
    <p:sldId id="308" r:id="rId26"/>
    <p:sldId id="315" r:id="rId27"/>
    <p:sldId id="316" r:id="rId28"/>
    <p:sldId id="311" r:id="rId29"/>
    <p:sldId id="309" r:id="rId30"/>
    <p:sldId id="317" r:id="rId31"/>
    <p:sldId id="318" r:id="rId32"/>
    <p:sldId id="319" r:id="rId33"/>
    <p:sldId id="321" r:id="rId34"/>
    <p:sldId id="320" r:id="rId35"/>
    <p:sldId id="322" r:id="rId36"/>
    <p:sldId id="285" r:id="rId37"/>
    <p:sldId id="324" r:id="rId38"/>
    <p:sldId id="32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1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384-12CF-440C-8AEC-B36DFB56553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BC6E-FCE4-4240-A914-20BF4F00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384-12CF-440C-8AEC-B36DFB56553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BC6E-FCE4-4240-A914-20BF4F00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384-12CF-440C-8AEC-B36DFB56553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BC6E-FCE4-4240-A914-20BF4F00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384-12CF-440C-8AEC-B36DFB56553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BC6E-FCE4-4240-A914-20BF4F00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384-12CF-440C-8AEC-B36DFB56553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BC6E-FCE4-4240-A914-20BF4F00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384-12CF-440C-8AEC-B36DFB56553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BC6E-FCE4-4240-A914-20BF4F00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384-12CF-440C-8AEC-B36DFB56553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BC6E-FCE4-4240-A914-20BF4F00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384-12CF-440C-8AEC-B36DFB56553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BC6E-FCE4-4240-A914-20BF4F00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384-12CF-440C-8AEC-B36DFB56553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BC6E-FCE4-4240-A914-20BF4F00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384-12CF-440C-8AEC-B36DFB56553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BC6E-FCE4-4240-A914-20BF4F00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67384-12CF-440C-8AEC-B36DFB56553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BC6E-FCE4-4240-A914-20BF4F00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67384-12CF-440C-8AEC-B36DFB56553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BBC6E-FCE4-4240-A914-20BF4F00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infourok.ru/go.html?href=http://puzzles.amparlius.ru/new/rdl_child.asp?id=183&amp;a=0" TargetMode="External"/><Relationship Id="rId3" Type="http://schemas.openxmlformats.org/officeDocument/2006/relationships/hyperlink" Target="http://infourok.ru/go.html?href=http://www.xrest.ru/images/collection/00616/981/original.jpg" TargetMode="External"/><Relationship Id="rId7" Type="http://schemas.openxmlformats.org/officeDocument/2006/relationships/hyperlink" Target="http://infourok.ru/go.html?href=http://ru.wikipedia.org/" TargetMode="External"/><Relationship Id="rId12" Type="http://schemas.openxmlformats.org/officeDocument/2006/relationships/hyperlink" Target="http://infourok.ru/go.html?href=http://maslenica.best-party.ru/articles/298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.vsu.ru/oriolus/ris43.jpg" TargetMode="External"/><Relationship Id="rId11" Type="http://schemas.openxmlformats.org/officeDocument/2006/relationships/hyperlink" Target="http://infourok.ru/go.html?href=http://www.maslenisa.ru/pancakes/" TargetMode="External"/><Relationship Id="rId5" Type="http://schemas.openxmlformats.org/officeDocument/2006/relationships/hyperlink" Target="http://infourok.ru/go.html?href=http://www.artap.ru/animal/animal26.jpg" TargetMode="External"/><Relationship Id="rId10" Type="http://schemas.openxmlformats.org/officeDocument/2006/relationships/hyperlink" Target="http://infourok.ru/go.html?href=http://pozdravok.ru/pozdravleniya/prazdniki/maslenitsa/3.htm" TargetMode="External"/><Relationship Id="rId4" Type="http://schemas.openxmlformats.org/officeDocument/2006/relationships/hyperlink" Target="http://infourok.ru/go.html?href=http://900igr.net/datai/russkij-jazyk/Uroki-pisma-v-1-klasse/0007-004-Vorobej.jpg" TargetMode="External"/><Relationship Id="rId9" Type="http://schemas.openxmlformats.org/officeDocument/2006/relationships/hyperlink" Target="http://infourok.ru/go.html?href=http://www.kinder-sad.ru/zagadki/o-ptichkac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e89fe211-0acd-53b5-a0ac-2ec0482e67b7.jpg"/>
          <p:cNvPicPr>
            <a:picLocks noChangeAspect="1" noChangeArrowheads="1"/>
          </p:cNvPicPr>
          <p:nvPr/>
        </p:nvPicPr>
        <p:blipFill>
          <a:blip r:embed="rId2"/>
          <a:srcRect t="4023" b="1185"/>
          <a:stretch>
            <a:fillRect/>
          </a:stretch>
        </p:blipFill>
        <p:spPr bwMode="auto">
          <a:xfrm>
            <a:off x="0" y="0"/>
            <a:ext cx="9165897" cy="6858000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1049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 бюджетное  общеобразовательное 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«Яйская  общеобразовательная  школа – интернат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психолого  - педагогической  поддержки»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КВЕСТ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радиции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обычаи русского народа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Семёнова Елена Владимировна,</a:t>
            </a:r>
          </a:p>
          <a:p>
            <a:pPr algn="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литературы 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/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Яя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  <a:p>
            <a:pPr algn="r"/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1\Desktop\1613462461_43-p-fon-dlya-prezentatsii-pro-maslenitsu-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750099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Вторник - ЗАИГРЫШ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 этот день  усаживали в сани чучело, надевали на него шубу , шапку  и возили  по деревням.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Днём катались с гор на санях, салазках, обледенелых рогожах.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Вечером пели, веселились, играли, водили хороводы.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0529" y="2149487"/>
            <a:ext cx="6263305" cy="335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00562" y="5691157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Борис   Михайлович   Кустодиев   «Масленица» ,    1919  год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\Desktop\644da0d7ef275176e60afc7f11ad50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714356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Среда  - ЛАКОМКА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этот день тещи угощали зятьев блинами. А тесто в деревнях ставили на снеговой воде во дворе дома, когда всходил месяц.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274838"/>
            <a:ext cx="30718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 масленой неделе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трубы блины летели!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пылу, с жару, из печи, 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румяны, горячи!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Масленица, угощай!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блиночков подавай.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пылу, с жару — разбирайте!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Похвалить не забывайте.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1\Desktop\1520420444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3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428605"/>
            <a:ext cx="735811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Четверг- РАЗГУЛЯЙ </a:t>
            </a: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Днем  веселились на улице,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разгуливая с песнями , устраивая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хороводы.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Вечером переодевались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ряжеными и ходили в гости.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s006.radikal.ru/i213/1303/b1/f5f973852b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290"/>
            <a:ext cx="44462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00628" y="3071810"/>
            <a:ext cx="4143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Василий Иванович  Суриков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«Взятие снежного города»,  1891 год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1\Desktop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928794" y="553997"/>
            <a:ext cx="58579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Пятница – ТЁЩИНЫ  ВЕЧЕРА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000108"/>
            <a:ext cx="7429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 пятницу  полагалось зятю принимать у себя тёщу: или обеденный «почётный» пир с блинами закатить, или просто ужин, тут уж по обстоятельствам.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Этот  вечер включает не только веселое пирование само по себе, но и целую вереницу обрядовых действий, в том числе поучительного характера.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5857892"/>
            <a:ext cx="5580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Крохоняткина Зинаида «Масленица»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C:\Users\1\Desktop\140653832_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786058"/>
            <a:ext cx="3476626" cy="30147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1\Desktop\644da0d7ef275176e60afc7f11ad50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357166"/>
            <a:ext cx="6000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Суббота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ЗОЛОВКИНЫ  ПОСИДЕЛКИ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785794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субботу молодая жена звала в гости золовок, сестёр мужа, с их родственниками. Если те были ещё не замужем, тогда невестка приглашала своих холостых подружек.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На эти посиделки могли приходить и любопытные соседи. Поэтому невестка ко встрече гостей готовилась основательно. Ведь прослыть плохой, недоброжелательной хозяйкой никто не желал!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6143644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Егорова Галина  «Масленица»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C:\Users\1\Desktop\fullsi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643182"/>
            <a:ext cx="5000660" cy="3537500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00034" y="3500438"/>
            <a:ext cx="292895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 в субботу – не безделки –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«Золовкины посиделки»!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Красны девицы, вставайте,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Дорогих гостей встречайте!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\Desktop\1520420483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14546" y="428604"/>
            <a:ext cx="49292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785795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357166"/>
            <a:ext cx="585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Воскресенье - Прощеный день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785794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Это последний день Масленицы и последний день перед началом Великого поста.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этот праздник мы должны попросить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прощения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тех, кого обидели,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простить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своих обидчиков. Главные слова в этот день: «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меня» – «Бог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простит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 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прощаю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C:\Users\1\Desktop\img23.jpg"/>
          <p:cNvPicPr>
            <a:picLocks noChangeAspect="1" noChangeArrowheads="1"/>
          </p:cNvPicPr>
          <p:nvPr/>
        </p:nvPicPr>
        <p:blipFill>
          <a:blip r:embed="rId3"/>
          <a:srcRect l="5468" t="3125" r="65625" b="43750"/>
          <a:stretch>
            <a:fillRect/>
          </a:stretch>
        </p:blipFill>
        <p:spPr bwMode="auto">
          <a:xfrm>
            <a:off x="1142976" y="2357430"/>
            <a:ext cx="3286148" cy="4234150"/>
          </a:xfrm>
          <a:prstGeom prst="rect">
            <a:avLst/>
          </a:prstGeom>
          <a:noFill/>
        </p:spPr>
      </p:pic>
      <p:pic>
        <p:nvPicPr>
          <p:cNvPr id="21509" name="Picture 5" descr="C:\Users\1\Desktop\3fb99cc9b4a3b6180e1135941dea1012.jpg"/>
          <p:cNvPicPr>
            <a:picLocks noChangeAspect="1" noChangeArrowheads="1"/>
          </p:cNvPicPr>
          <p:nvPr/>
        </p:nvPicPr>
        <p:blipFill>
          <a:blip r:embed="rId4"/>
          <a:srcRect l="2500" t="4166" r="49375" b="4167"/>
          <a:stretch>
            <a:fillRect/>
          </a:stretch>
        </p:blipFill>
        <p:spPr bwMode="auto">
          <a:xfrm>
            <a:off x="4643438" y="2143116"/>
            <a:ext cx="3929090" cy="44087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C:\Users\1\Desktop\1518691603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428604"/>
            <a:ext cx="4714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Воскресенье - проводы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785795"/>
            <a:ext cx="385765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прощай, прощай, Масленица.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прощай, прощай,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Масленица широкая.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пришла с добром,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блинами, с пирогами,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с оладьями. </a:t>
            </a: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катались с горы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зари и до зари.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сегодня, в воскресенье.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 кончилось веселье.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Прощай, прощай,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Масленица!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3" name="Picture 3" descr="C:\Users\1\Desktop\Семён Кожин - Масленица. Проводы зимы. Россия XVII век. Холст, масло. 120 х 205 см. 2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214422"/>
            <a:ext cx="4357718" cy="230864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43372" y="3500438"/>
            <a:ext cx="285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Семён Кожин «Масленица. Проводы зимы. Россия XVII век»,  2001 год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C:\Users\1\Desktop\1613642836_17-p-fon-dlya-prezentatsii-maslenitsa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857224" y="571481"/>
            <a:ext cx="5786478" cy="27135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71415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1.  Календарик  Масленицы</a:t>
            </a:r>
          </a:p>
          <a:p>
            <a:pPr fontAlgn="base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Масленица продолжается целую неделю, и до сих пор каждый день имеет  свое  название, говорящее о том, что в этот день нужно делать.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714620"/>
            <a:ext cx="52864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Соедините дни недели и их названия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                      «Заигрыш»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Вторник                              «Разгуляй»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Среда                                   «Золовкины посиделки»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Четверг                                «Тещины вечера»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Пятница                               «Лакомка»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Суббота                                «Встреча праздника»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Воскресенье                        «Прощеный день»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Users\1\Desktop\1613462463_45-p-fon-dlya-prezentatsii-pro-maslenits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285984" y="1643050"/>
            <a:ext cx="6858016" cy="262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71415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ПРОВЕРЬ  СЕБЯ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Понедельник                     «Встреча праздника»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Вторник                             «Заигрыш»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Среда                                  «Лакомка»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Четверг                               «Разгуляй»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Пятница                              «Тещины вечера»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Суббота                               «Золовкины посиделки»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Воскресенье                       «Прощеный день»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Desktop\1619127610_24-phonoteka_org-p-fon-dlya-prezentatsii-maslenitsa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10" y="-285776"/>
            <a:ext cx="9164710" cy="7143776"/>
          </a:xfrm>
          <a:prstGeom prst="rect">
            <a:avLst/>
          </a:prstGeom>
          <a:noFill/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642910" y="928670"/>
            <a:ext cx="735811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    о   Масленице</a:t>
            </a:r>
          </a:p>
          <a:p>
            <a:pPr algn="ctr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все коту Масленица, будет и Великий пост.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житье, а Масленица.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Хоть с себя что заложить, а Маслену проводить.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кота мышам масленица.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блин комом.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Масленица  семь  дней  гуляет.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Масленица  объедуха, деньгами  поберуха.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 Масленица  идет, блин  да  мед  несет.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 блинов – нет  Масленицы.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Блинцы, блинчики, блины, как  колеса  у  Весны.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\Desktop\0011-007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288" y="-3175"/>
            <a:ext cx="9680576" cy="6864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642918"/>
            <a:ext cx="63579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Откуда взялся этот праздник?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Праздник  пришел к нам из Языческой Руси.  В этот день празднуются проводы Зимы и встреча Весны. 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Масленица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это персонаж славянской мифологии, отец которой был Мороз. Праздник поддерживается Православной церковью и считается одной из добрых традиций русского народа.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3357562"/>
            <a:ext cx="3429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Слово «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Маслениц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а» произошло от слова «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масло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Люди пекли блины – символ солнышка, на масле и ели их со  сметаной, вареньем, разными  сладостями.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1\Desktop\1613642836_17-p-fon-dlya-prezentatsii-maslenitsa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000100" y="1657528"/>
            <a:ext cx="6286544" cy="2031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2.  Продолжи пословицы про Масленицу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Хоть все с себя заложить, а Масленицу….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Блин не сноп, на вилы не…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Масленицу провожаем, света, солнца … 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всё коту масленица, а будет и …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Масленица идёт, блин да мёд … 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1\Desktop\1613462463_45-p-fon-dlya-prezentatsii-pro-maslenits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14480" y="1643050"/>
            <a:ext cx="6000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ПРОВЕРЬ  СЕБЯ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Хоть все с себя заложить, а Масленицу  проводить.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Блин не сноп, на вилы не  наколешь.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Масленицу провожаем, света, солнца  ожидаем.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всё коту масленица, а будет и   Великий Пост.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Масленица идёт, блин да мёд   несёт.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1\Desktop\1613642836_17-p-fon-dlya-prezentatsii-maslenitsa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428604"/>
            <a:ext cx="81439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3. Предания старины  глубокой…</a:t>
            </a: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весенней сказке «Снегурочка» А.Н.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Островского крестьяне-берендеи пели в ожидании весны: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Масленица — мокрохвостка!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Приезжай домой со двора,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Отошла твоя пора!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Заиграй овражки,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Выверни оглобли,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Налаживай соху!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Весна-красна,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Наша ладушка пришла!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Кто такие берендеи?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1\Desktop\img3.jpg"/>
          <p:cNvPicPr>
            <a:picLocks noChangeAspect="1" noChangeArrowheads="1"/>
          </p:cNvPicPr>
          <p:nvPr/>
        </p:nvPicPr>
        <p:blipFill>
          <a:blip r:embed="rId3"/>
          <a:srcRect r="781" b="23047"/>
          <a:stretch>
            <a:fillRect/>
          </a:stretch>
        </p:blipFill>
        <p:spPr bwMode="auto">
          <a:xfrm>
            <a:off x="285719" y="3571876"/>
            <a:ext cx="5000661" cy="29686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1\Desktop\1613462463_45-p-fon-dlya-prezentatsii-pro-maslenits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42976" y="928670"/>
            <a:ext cx="72866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ПРОВЕРЬ  СЕБЯ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Берендеи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близкое печенегам племя - кочевало за восточными границами Древней Руси.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esktop\origina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357430"/>
            <a:ext cx="6334953" cy="26003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1\Desktop\1613642836_17-p-fon-dlya-prezentatsii-maslenitsa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000100" y="1657528"/>
            <a:ext cx="628654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6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4. Отгадай  загадки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привале нам помог: суп варил, картошку пек,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похода он хорош, да с собой не понесешь. 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Мнут и катают, в печи закаляют, а потом за столом его режут ножом. 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Лежало на свету, просилось в темноту, да и там покоя нет: как бы вырваться на свет. 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Стоит изба из кирпича, то холодна, то горяча. 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небу ходит маляр без кистей, краской оранжевой красит людей.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C:\Users\1\Desktop\igry-i-konkursy-na-maslenicu-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500570"/>
            <a:ext cx="2369485" cy="1667415"/>
          </a:xfrm>
          <a:prstGeom prst="rect">
            <a:avLst/>
          </a:prstGeom>
          <a:noFill/>
        </p:spPr>
      </p:pic>
      <p:pic>
        <p:nvPicPr>
          <p:cNvPr id="63491" name="Picture 3" descr="C:\Users\1\Desktop\full_rushnik-hleb-sol-cvetnoi-16323i4.JPG"/>
          <p:cNvPicPr>
            <a:picLocks noChangeAspect="1" noChangeArrowheads="1"/>
          </p:cNvPicPr>
          <p:nvPr/>
        </p:nvPicPr>
        <p:blipFill>
          <a:blip r:embed="rId4" cstate="print"/>
          <a:srcRect r="1096" b="3846"/>
          <a:stretch>
            <a:fillRect/>
          </a:stretch>
        </p:blipFill>
        <p:spPr bwMode="auto">
          <a:xfrm>
            <a:off x="2500298" y="3714752"/>
            <a:ext cx="2096298" cy="1357322"/>
          </a:xfrm>
          <a:prstGeom prst="rect">
            <a:avLst/>
          </a:prstGeom>
          <a:noFill/>
        </p:spPr>
      </p:pic>
      <p:pic>
        <p:nvPicPr>
          <p:cNvPr id="63492" name="Picture 4" descr="C:\Users\1\Desktop\1615819576_78-p-fon-na-maslenitsu-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28604"/>
            <a:ext cx="1643074" cy="1643074"/>
          </a:xfrm>
          <a:prstGeom prst="rect">
            <a:avLst/>
          </a:prstGeom>
          <a:noFill/>
        </p:spPr>
      </p:pic>
      <p:pic>
        <p:nvPicPr>
          <p:cNvPr id="63493" name="Picture 5" descr="C:\Users\1\Desktop\ed2e1786400009ec133b4af8b53c19b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2928934"/>
            <a:ext cx="1714482" cy="1142988"/>
          </a:xfrm>
          <a:prstGeom prst="rect">
            <a:avLst/>
          </a:prstGeom>
          <a:noFill/>
        </p:spPr>
      </p:pic>
      <p:pic>
        <p:nvPicPr>
          <p:cNvPr id="63494" name="Picture 6" descr="C:\Users\1\Desktop\c00b3071-efb7-5822-b4b7-4321efc92b5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5214950"/>
            <a:ext cx="2120794" cy="14145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1\Desktop\1613462463_45-p-fon-dlya-prezentatsii-pro-maslenits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42976" y="92867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56048" y="1071546"/>
            <a:ext cx="2031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ПРОВЕРЬ  СЕБЯ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1714488"/>
            <a:ext cx="71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Костер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Хлеб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Семя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Печь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Солнце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1\Desktop\1613462463_45-p-fon-dlya-prezentatsii-pro-maslenits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42976" y="92867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</a:p>
        </p:txBody>
      </p:sp>
      <p:pic>
        <p:nvPicPr>
          <p:cNvPr id="6" name="Picture 2" descr="C:\Users\1\Desktop\b607c2adcb86c4736b584406de1cf5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28604"/>
            <a:ext cx="6402757" cy="49869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28992" y="5643578"/>
            <a:ext cx="4071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Ирина  Шурихина  «Масленица»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1\Desktop\1613462463_45-p-fon-dlya-prezentatsii-pro-maslenits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42976" y="92867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5072074"/>
            <a:ext cx="4643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Анна Черкашина «Масленица», 2002 год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 descr="C:\Users\1\Desktop\14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928670"/>
            <a:ext cx="5614776" cy="4000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1\Desktop\1613642836_17-p-fon-dlya-prezentatsii-maslenitsa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000100" y="1657528"/>
            <a:ext cx="628654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28604"/>
            <a:ext cx="82153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7. Печем блины!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Ниже перечислены ингредиенты для приготовления масленичных блинов.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Однако один из них явно лишний. Какой?</a:t>
            </a:r>
          </a:p>
          <a:p>
            <a:pPr lvl="0" fontAlgn="base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мука </a:t>
            </a:r>
          </a:p>
          <a:p>
            <a:pPr lvl="0" fontAlgn="base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яйца</a:t>
            </a:r>
          </a:p>
          <a:p>
            <a:pPr lvl="0" fontAlgn="base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молоко</a:t>
            </a:r>
          </a:p>
          <a:p>
            <a:pPr lvl="0" fontAlgn="base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</a:t>
            </a:r>
          </a:p>
          <a:p>
            <a:pPr lvl="0" fontAlgn="base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растительное масло   </a:t>
            </a:r>
          </a:p>
          <a:p>
            <a:pPr lvl="0" fontAlgn="base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COOH</a:t>
            </a:r>
          </a:p>
          <a:p>
            <a:pPr lvl="0" fontAlgn="base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ru-RU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65539" name="Picture 3" descr="C:\Users\1\Desktop\img2.jpg"/>
          <p:cNvPicPr>
            <a:picLocks noChangeAspect="1" noChangeArrowheads="1"/>
          </p:cNvPicPr>
          <p:nvPr/>
        </p:nvPicPr>
        <p:blipFill>
          <a:blip r:embed="rId3" cstate="print"/>
          <a:srcRect t="14118"/>
          <a:stretch>
            <a:fillRect/>
          </a:stretch>
        </p:blipFill>
        <p:spPr bwMode="auto">
          <a:xfrm>
            <a:off x="2857488" y="1500174"/>
            <a:ext cx="2024075" cy="130374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143240" y="2428868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41" name="Picture 5" descr="http://www.earthtimes.org/newsimage/semiconductor-solar-power-h2-water_1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928934"/>
            <a:ext cx="1795181" cy="1344626"/>
          </a:xfrm>
          <a:prstGeom prst="rect">
            <a:avLst/>
          </a:prstGeom>
          <a:noFill/>
        </p:spPr>
      </p:pic>
      <p:pic>
        <p:nvPicPr>
          <p:cNvPr id="65542" name="Picture 6" descr="C:\Users\1\Desktop\img30.jpg"/>
          <p:cNvPicPr>
            <a:picLocks noChangeAspect="1" noChangeArrowheads="1"/>
          </p:cNvPicPr>
          <p:nvPr/>
        </p:nvPicPr>
        <p:blipFill>
          <a:blip r:embed="rId5"/>
          <a:srcRect l="3125" t="3750" r="4062" b="2500"/>
          <a:stretch>
            <a:fillRect/>
          </a:stretch>
        </p:blipFill>
        <p:spPr bwMode="auto">
          <a:xfrm>
            <a:off x="5929322" y="4643446"/>
            <a:ext cx="2263156" cy="1714512"/>
          </a:xfrm>
          <a:prstGeom prst="rect">
            <a:avLst/>
          </a:prstGeom>
          <a:noFill/>
        </p:spPr>
      </p:pic>
      <p:pic>
        <p:nvPicPr>
          <p:cNvPr id="65543" name="Picture 7" descr="C:\Users\1\Desktop\img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071546"/>
            <a:ext cx="2095483" cy="1571612"/>
          </a:xfrm>
          <a:prstGeom prst="rect">
            <a:avLst/>
          </a:prstGeom>
          <a:noFill/>
        </p:spPr>
      </p:pic>
      <p:pic>
        <p:nvPicPr>
          <p:cNvPr id="65545" name="Picture 9" descr="C:\Users\1\Desktop\slide-2.jpg"/>
          <p:cNvPicPr>
            <a:picLocks noChangeAspect="1" noChangeArrowheads="1"/>
          </p:cNvPicPr>
          <p:nvPr/>
        </p:nvPicPr>
        <p:blipFill>
          <a:blip r:embed="rId7"/>
          <a:srcRect l="3077" t="11816" r="1933" b="43871"/>
          <a:stretch>
            <a:fillRect/>
          </a:stretch>
        </p:blipFill>
        <p:spPr bwMode="auto">
          <a:xfrm>
            <a:off x="2357422" y="3143248"/>
            <a:ext cx="3571900" cy="1248013"/>
          </a:xfrm>
          <a:prstGeom prst="rect">
            <a:avLst/>
          </a:prstGeom>
          <a:noFill/>
        </p:spPr>
      </p:pic>
      <p:pic>
        <p:nvPicPr>
          <p:cNvPr id="65546" name="Picture 10" descr="C:\Users\1\Desktop\slide-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4643446"/>
            <a:ext cx="2261545" cy="16938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613462463_45-p-fon-dlya-prezentatsii-pro-maslenits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357290" y="911163"/>
            <a:ext cx="60722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ПРОВЕРЬ  СЕБЯ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Лишняя серная кислота -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C:\Users\1\Desktop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214554"/>
            <a:ext cx="3809995" cy="28574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43372" y="4500570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="1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="1" baseline="-25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\Desktop\0011-007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8288" y="-3175"/>
            <a:ext cx="9680576" cy="6864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642918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3357562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642918"/>
            <a:ext cx="578647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пекут блины?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Блины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символ солнышка. Чем больше блинов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  добрее и ласковее будет солнце и богаче урожай!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2120950"/>
            <a:ext cx="35719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Почему сжигают чучело?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Во времена наших предков праздник был не только проводами зимы, но и началом Нового года.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Встречая Новый год, люди хотели оставить все плохое в Масленичном костре, в том числе и суровую зиму, символом которой  была Масленица.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1\Desktop\1613642836_17-p-fon-dlya-prezentatsii-maslenitsa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000100" y="1657528"/>
            <a:ext cx="628654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2860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785794"/>
            <a:ext cx="8358246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8. Ответь  на  вопрос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Объясните лексическое значение слова.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«А сколько блинов съедается за Масленую неделю в Москве – этого никто никогда не мог пересчитать, ибо цифры тут астрономические. Счет приходилось бы начинать пудами, переходить на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берковцы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потом на тонны и вслед за тем уже на грузовые шестимачтовые корабли». </a:t>
            </a: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Куприна «Юнкера» </a:t>
            </a:r>
          </a:p>
          <a:p>
            <a:pPr algn="just"/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Бе́рковец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 …</a:t>
            </a:r>
          </a:p>
          <a:p>
            <a:pPr algn="just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Руси использовались в торговле следующие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(старорусские): 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берковец =  10 пудов 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пуд =  40 фунтов = 16,38 кг 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фунт (гривна) =  96 золотников = 0,41 кг 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лот =  3 золотника = 12,797 г 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золотник =  4,27 г 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доля =  0,044 г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613462463_45-p-fon-dlya-prezentatsii-pro-maslenits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1285860"/>
            <a:ext cx="68580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ПРОВЕРЬ  СЕБЯ</a:t>
            </a:r>
          </a:p>
          <a:p>
            <a:pPr lvl="0"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БЕРКОВЕЦ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эта большая мера веса, употреблялась в оптовой торговле преимущественно для взвешивания воска, меда и т.д.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БЕРКОВЕЦ - от названия острова Бьерк. Так на Руси называлась мера веса в 10 пудов, как раз стандартная бочка с воском, которую один человек мог закатить на купеческую ладью, плывущую на этот самый остров. (163,8 кг).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Известно упоминание берковца в XII веке в уставной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грамоте князя Всеволода Гавриила Мстиславича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новгородскому купечеству.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1\Desktop\1613642836_17-p-fon-dlya-prezentatsii-maslenitsa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000100" y="1657528"/>
            <a:ext cx="628654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2860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785794"/>
            <a:ext cx="83582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642910" y="734199"/>
            <a:ext cx="807249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9.  Толковый  словарь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Прочитайте отрывок из романа М.Шолохова  «Тихий Дон» 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соотнесите выделенные слова и их толкования.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«Ели, как и всегда по праздникам, сытно и много.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бараниной сменила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лапша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потом — вареная баранина, курятина,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холодец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 бараньих ножек, жареная картошка, пшенная с коровьим маслом каша,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кулага, блинцы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каймаком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соленый арбуз. Григорий, огрузившийся едой, встал тяжело, пьяно перекрестился; отдуваясь, прилег на кровать. Пантелей Прокофьевич еще управлялся с кашей: плотно притолочив ее ложкой, он сделал посредине углубление (так называемый колодец), налил в него янтарное масло и аккуратно черпал ложкой пропитанную маслом кашу».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1\Desktop\1613642836_17-p-fon-dlya-prezentatsii-maslenitsa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000100" y="1657528"/>
            <a:ext cx="628654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2860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785794"/>
            <a:ext cx="83582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500034" y="428604"/>
            <a:ext cx="8072494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Толкования выделенных слов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Кушанье из толокна, заваренного кипяченой водой, а также напиток из солода, похожий на пиво. 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Суп, приготовленный с изделиями из пшеничной муки в виде узких тонких полосок теста.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Жирное топленое молоко или сливки. 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Холодное кушанье из сгустившегося мясного или рыбного навара с кусочками мяса, рыбы.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Тонкие лепешки из кислого жидкого теста, испеченные на сковороде, на жару.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Жидкое кушанье, род супа из капусты или щавеля.</a:t>
            </a:r>
          </a:p>
          <a:p>
            <a:pPr marL="457200" lvl="0" indent="-457200">
              <a:buFont typeface="+mj-lt"/>
              <a:buAutoNum type="arabicPeriod"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Заполни  таблицу. Правильно  объясни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значение  выделенных слов, поставь  номер  во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второй  строке.</a:t>
            </a: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5572140"/>
          <a:ext cx="8286810" cy="107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135"/>
                <a:gridCol w="1381135"/>
                <a:gridCol w="1381135"/>
                <a:gridCol w="1381135"/>
                <a:gridCol w="1381135"/>
                <a:gridCol w="1381135"/>
              </a:tblGrid>
              <a:tr h="535785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Холодец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Кулага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Блинцы 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Каймак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Лапша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Щи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5785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613462463_45-p-fon-dlya-prezentatsii-pro-maslenitsu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40" y="1397000"/>
          <a:ext cx="7358112" cy="121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352"/>
                <a:gridCol w="1226352"/>
                <a:gridCol w="1226352"/>
                <a:gridCol w="1226352"/>
                <a:gridCol w="1226352"/>
                <a:gridCol w="1226352"/>
              </a:tblGrid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Холодец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Кулага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Блинцы 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Каймак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Лапша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Щи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71670" y="857232"/>
            <a:ext cx="657229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ПРОВЕРЬ  СЕБЯ</a:t>
            </a:r>
            <a:r>
              <a:rPr lang="ru-RU" b="1" dirty="0" smtClean="0"/>
              <a:t> 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Кулага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кушанье из толокна, заваренного кипяченой водой, а также напиток из солода, похожий на пиво.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Лапша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суп, приготовленный с изделиями из пшеничной муки в виде узких тонких полосок теста.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Каймак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жирное топленое молоко или сливки. 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Холодец -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холодное кушанье из сгустившегося мясного или рыбного навара с кусочками мяса, рыбы.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Блинцы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тонкие лепешки из кислого жидкого теста, испеченные на сковороде, на жару.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жидкое кушанье, род супа из капусты или щавеля.</a:t>
            </a:r>
          </a:p>
          <a:p>
            <a:pPr lvl="0"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Desktop\1619127610_24-phonoteka_org-p-fon-dlya-prezentatsii-maslenitsa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10" y="-285776"/>
            <a:ext cx="9164710" cy="7143776"/>
          </a:xfrm>
          <a:prstGeom prst="rect">
            <a:avLst/>
          </a:prstGeom>
          <a:noFill/>
        </p:spPr>
      </p:pic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500034" y="214290"/>
            <a:ext cx="80724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Шелыга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- это игра, во время которой  надо уворачиваться от шелыги, мешка с сеном, который раскручивается на канате вокруг водящего.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C:\Users\1\Desktop\1409515938_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535135" cy="714380"/>
          </a:xfrm>
          <a:prstGeom prst="rect">
            <a:avLst/>
          </a:prstGeom>
          <a:noFill/>
        </p:spPr>
      </p:pic>
      <p:pic>
        <p:nvPicPr>
          <p:cNvPr id="6" name="Picture 10" descr="C:\Users\1\Desktop\140951591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428736"/>
            <a:ext cx="588650" cy="785818"/>
          </a:xfrm>
          <a:prstGeom prst="rect">
            <a:avLst/>
          </a:prstGeom>
          <a:noFill/>
        </p:spPr>
      </p:pic>
      <p:pic>
        <p:nvPicPr>
          <p:cNvPr id="7" name="Picture 8" descr="C:\Users\1\Desktop\1409515931_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1571612"/>
            <a:ext cx="571732" cy="763235"/>
          </a:xfrm>
          <a:prstGeom prst="rect">
            <a:avLst/>
          </a:prstGeom>
          <a:noFill/>
        </p:spPr>
      </p:pic>
      <p:pic>
        <p:nvPicPr>
          <p:cNvPr id="8" name="Picture 9" descr="C:\Users\1\Desktop\1409515882_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1357298"/>
            <a:ext cx="535135" cy="714380"/>
          </a:xfrm>
          <a:prstGeom prst="rect">
            <a:avLst/>
          </a:prstGeom>
          <a:noFill/>
        </p:spPr>
      </p:pic>
      <p:pic>
        <p:nvPicPr>
          <p:cNvPr id="9" name="Picture 7" descr="C:\Users\1\Desktop\1409515890_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1428736"/>
            <a:ext cx="551314" cy="735978"/>
          </a:xfrm>
          <a:prstGeom prst="rect">
            <a:avLst/>
          </a:prstGeom>
          <a:noFill/>
        </p:spPr>
      </p:pic>
      <p:pic>
        <p:nvPicPr>
          <p:cNvPr id="10" name="Picture 5" descr="C:\Users\1\Desktop\1409515910_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1500174"/>
            <a:ext cx="571504" cy="762930"/>
          </a:xfrm>
          <a:prstGeom prst="rect">
            <a:avLst/>
          </a:prstGeom>
          <a:noFill/>
        </p:spPr>
      </p:pic>
      <p:pic>
        <p:nvPicPr>
          <p:cNvPr id="76803" name="Picture 3" descr="C:\Users\1\Desktop\DUcjgUTW4AA-zG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1604" y="2357430"/>
            <a:ext cx="2895846" cy="1884713"/>
          </a:xfrm>
          <a:prstGeom prst="rect">
            <a:avLst/>
          </a:prstGeom>
          <a:noFill/>
        </p:spPr>
      </p:pic>
      <p:pic>
        <p:nvPicPr>
          <p:cNvPr id="76804" name="Picture 4" descr="C:\Users\1\Desktop\IMG_947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1071546"/>
            <a:ext cx="2286016" cy="1524755"/>
          </a:xfrm>
          <a:prstGeom prst="rect">
            <a:avLst/>
          </a:prstGeom>
          <a:noFill/>
        </p:spPr>
      </p:pic>
      <p:pic>
        <p:nvPicPr>
          <p:cNvPr id="76805" name="Picture 5" descr="C:\Users\1\Desktop\maslenitsa_22_02_15_07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48" y="4429132"/>
            <a:ext cx="2793026" cy="1857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animatsionnaya-otkrytka-s-maslenitsey-3914.jpg"/>
          <p:cNvPicPr>
            <a:picLocks noChangeAspect="1" noChangeArrowheads="1"/>
          </p:cNvPicPr>
          <p:nvPr/>
        </p:nvPicPr>
        <p:blipFill>
          <a:blip r:embed="rId2"/>
          <a:srcRect r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53fb24ds-1920.jpg"/>
          <p:cNvPicPr>
            <a:picLocks noChangeAspect="1" noChangeArrowheads="1"/>
          </p:cNvPicPr>
          <p:nvPr/>
        </p:nvPicPr>
        <p:blipFill>
          <a:blip r:embed="rId2"/>
          <a:srcRect r="59140"/>
          <a:stretch>
            <a:fillRect/>
          </a:stretch>
        </p:blipFill>
        <p:spPr bwMode="auto">
          <a:xfrm>
            <a:off x="6143636" y="4252439"/>
            <a:ext cx="3000364" cy="2605561"/>
          </a:xfrm>
          <a:prstGeom prst="rect">
            <a:avLst/>
          </a:prstGeom>
          <a:noFill/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ИСПОЛЬЗОВАННОЙ ЛИТЕРАТУРЫ</a:t>
            </a:r>
          </a:p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Гавришина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Т.В.. Через игру в народную традицию. Методическое пособие. Санкт-Петербург, 1995.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Куфтина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О.В.,  Власенко О.П.- Русские фольклорные традиции. Издательство «Учитель», Волгоград, 2008.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Жук Л.И.Традиции. Обычаи. Обряды. Мн.: Изд. ООО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Красико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2004.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Круглов Ю.Г. Русские обрядовые песни. - М.: Высшая школа, 1982.», 2004.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Куфтина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О.В., Власенко О.П. Русские фольклорные традиции (Занимательные   материалы)/ Издательство «Учитель», Волгоград, 2008.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Фаминцин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А.С. Скоморохи на Руси. – С. –Пб.: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Алетейя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1995.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53fb24ds-1920.jpg"/>
          <p:cNvPicPr>
            <a:picLocks noChangeAspect="1" noChangeArrowheads="1"/>
          </p:cNvPicPr>
          <p:nvPr/>
        </p:nvPicPr>
        <p:blipFill>
          <a:blip r:embed="rId2"/>
          <a:srcRect r="59140"/>
          <a:stretch>
            <a:fillRect/>
          </a:stretch>
        </p:blipFill>
        <p:spPr bwMode="auto">
          <a:xfrm>
            <a:off x="6143636" y="4252439"/>
            <a:ext cx="3000364" cy="26055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285728"/>
            <a:ext cx="5000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Интернер  ресурсы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751344"/>
            <a:ext cx="85011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http://www.xrest.ru/images/collection/00616/981/original.jpg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http://900igr.net/datai/russkij-jazyk/Uroki-pisma-v-1-klasse/0007-004-Vorobej.jpg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http://www.artap.ru/animal/animal26.jpg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http://www.bio.vsu.ru/oriolus/ris43.jpg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http://ru.wikipedia.org/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http://puzzles.amparlius.ru/new/rdl_child.asp?id=183&amp;a=0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http://www.kinder-sad.ru/zagadki/o-ptichkach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http://pozdravok.ru/pozdravleniya/prazdniki/maslenitsa/3.htm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http://www.maslenisa.ru/pancakes/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Почему масленица называется масленицей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http://maslenica.best-party.ru/articles/298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Широкая Масленица - история и традиции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Desktop\1619127565_2-phonoteka_org-p-fon-dlya-prezentatsii-maslenits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710" cy="6858000"/>
          </a:xfrm>
          <a:prstGeom prst="rect">
            <a:avLst/>
          </a:prstGeom>
          <a:noFill/>
        </p:spPr>
      </p:pic>
      <p:pic>
        <p:nvPicPr>
          <p:cNvPr id="5" name="Picture 2" descr="http://uploads1.wikipaintings.org/images/boris-kustodiev/shrovetide-1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357298"/>
            <a:ext cx="5964249" cy="347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5062779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Борис   Михайлович   Кустодиев   «Масленица», 1916 год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Desktop\1619127565_2-phonoteka_org-p-fon-dlya-prezentatsii-maslenits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710" cy="6858000"/>
          </a:xfrm>
          <a:prstGeom prst="rect">
            <a:avLst/>
          </a:prstGeom>
          <a:noFill/>
        </p:spPr>
      </p:pic>
      <p:pic>
        <p:nvPicPr>
          <p:cNvPr id="7" name="Picture 2" descr="Грузинский Петр Николаевич - Маслен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714356"/>
            <a:ext cx="6148460" cy="395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488" y="4929198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 Николаевич Грузинский  «Масленица» ,  1889 год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Desktop\1619127565_2-phonoteka_org-p-fon-dlya-prezentatsii-maslenits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71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43372" y="5143512"/>
            <a:ext cx="4357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унок6.jpg"/>
          <p:cNvPicPr>
            <a:picLocks noChangeAspect="1"/>
          </p:cNvPicPr>
          <p:nvPr/>
        </p:nvPicPr>
        <p:blipFill>
          <a:blip r:embed="rId3" cstate="print"/>
          <a:srcRect t="3726" r="21672" b="14528"/>
          <a:stretch>
            <a:fillRect/>
          </a:stretch>
        </p:blipFill>
        <p:spPr bwMode="auto">
          <a:xfrm>
            <a:off x="2143108" y="714356"/>
            <a:ext cx="6215106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714612" y="5286388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Семён Леонидович Кожин 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«Масленица. Проводы. Россия 17 век» ,  2000 год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Desktop\1619127610_24-phonoteka_org-p-fon-dlya-prezentatsii-maslenitsa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10" y="-285776"/>
            <a:ext cx="9164710" cy="7143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500042"/>
            <a:ext cx="75009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Литературный квест «Душа моя, Масленица»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785926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Квест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 интеллектуальный  вид  игровых  развлечений, во  время  которых  участникам  нужно  преодолеть  ряд  препятствий, решить  определенные  задачи, разгадать  логические  загадки, справиться  с  трудностями, возникающими  на  их  пути  достижения  общей  цели.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Desktop\1619127610_24-phonoteka_org-p-fon-dlya-prezentatsii-maslenitsa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710" y="0"/>
            <a:ext cx="9164710" cy="7143776"/>
          </a:xfrm>
          <a:prstGeom prst="rect">
            <a:avLst/>
          </a:prstGeom>
          <a:noFill/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857224" y="500042"/>
            <a:ext cx="742955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1.  Календарик  Масленицы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2.  Продолжи пословицы про Масленицу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2 этап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3. Предания старины  глубокой…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4. Отгадай  загадки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3 этап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5. Музыкальная  разминка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6. Игра « Огненный блин»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4 этап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7. Печем блины!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5 этап</a:t>
            </a:r>
            <a:r>
              <a:rPr lang="ru-RU" sz="2000" b="1" dirty="0" smtClean="0"/>
              <a:t>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8. Ответь  на  вопрос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6 этап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9. Толковый словарь </a:t>
            </a: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7" name="Picture 5" descr="C:\Users\1\Desktop\1409515910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857496"/>
            <a:ext cx="784852" cy="1047739"/>
          </a:xfrm>
          <a:prstGeom prst="rect">
            <a:avLst/>
          </a:prstGeom>
          <a:noFill/>
        </p:spPr>
      </p:pic>
      <p:pic>
        <p:nvPicPr>
          <p:cNvPr id="64518" name="Picture 6" descr="C:\Users\1\Desktop\1409515938_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642942" cy="858296"/>
          </a:xfrm>
          <a:prstGeom prst="rect">
            <a:avLst/>
          </a:prstGeom>
          <a:noFill/>
        </p:spPr>
      </p:pic>
      <p:pic>
        <p:nvPicPr>
          <p:cNvPr id="64519" name="Picture 7" descr="C:\Users\1\Desktop\1409515890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285728"/>
            <a:ext cx="604828" cy="807416"/>
          </a:xfrm>
          <a:prstGeom prst="rect">
            <a:avLst/>
          </a:prstGeom>
          <a:noFill/>
        </p:spPr>
      </p:pic>
      <p:pic>
        <p:nvPicPr>
          <p:cNvPr id="64520" name="Picture 8" descr="C:\Users\1\Desktop\1409515931_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500174"/>
            <a:ext cx="785786" cy="1048987"/>
          </a:xfrm>
          <a:prstGeom prst="rect">
            <a:avLst/>
          </a:prstGeom>
          <a:noFill/>
        </p:spPr>
      </p:pic>
      <p:pic>
        <p:nvPicPr>
          <p:cNvPr id="64521" name="Picture 9" descr="C:\Users\1\Desktop\1409515882_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3429000"/>
            <a:ext cx="624311" cy="833425"/>
          </a:xfrm>
          <a:prstGeom prst="rect">
            <a:avLst/>
          </a:prstGeom>
          <a:noFill/>
        </p:spPr>
      </p:pic>
      <p:pic>
        <p:nvPicPr>
          <p:cNvPr id="64522" name="Picture 10" descr="C:\Users\1\Desktop\1409515913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5214950"/>
            <a:ext cx="677825" cy="9048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1520420460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500042"/>
            <a:ext cx="6572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Масляничная  неделя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857232"/>
            <a:ext cx="71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Масленица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самый веселый и любимый славянский праздников. 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Каждому дню масленичной недели присваивались определенные обряды.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571743"/>
            <a:ext cx="3429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  -  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 ПРАЗДНИКА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этот день лепили из последнего снега снежную бабу, строили снежные горки,  устраивали битвы снежками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Рисунок7.jpg"/>
          <p:cNvPicPr>
            <a:picLocks noChangeAspect="1"/>
          </p:cNvPicPr>
          <p:nvPr/>
        </p:nvPicPr>
        <p:blipFill>
          <a:blip r:embed="rId3" cstate="print"/>
          <a:srcRect r="5898" b="8601"/>
          <a:stretch>
            <a:fillRect/>
          </a:stretch>
        </p:blipFill>
        <p:spPr bwMode="auto">
          <a:xfrm>
            <a:off x="4357686" y="2000240"/>
            <a:ext cx="3929090" cy="340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6248" y="5500703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Борис Михайлович Кустодиев «Масленица», 1920 год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1408</Words>
  <Application>Microsoft Office PowerPoint</Application>
  <PresentationFormat>Экран (4:3)</PresentationFormat>
  <Paragraphs>318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70</cp:revision>
  <dcterms:created xsi:type="dcterms:W3CDTF">2022-02-20T10:03:51Z</dcterms:created>
  <dcterms:modified xsi:type="dcterms:W3CDTF">2023-01-21T08:52:42Z</dcterms:modified>
</cp:coreProperties>
</file>