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87" r:id="rId2"/>
    <p:sldId id="290" r:id="rId3"/>
    <p:sldId id="303" r:id="rId4"/>
    <p:sldId id="305" r:id="rId5"/>
    <p:sldId id="308" r:id="rId6"/>
    <p:sldId id="306" r:id="rId7"/>
    <p:sldId id="294" r:id="rId8"/>
    <p:sldId id="307" r:id="rId9"/>
    <p:sldId id="309" r:id="rId10"/>
    <p:sldId id="310" r:id="rId11"/>
    <p:sldId id="312" r:id="rId12"/>
    <p:sldId id="313" r:id="rId13"/>
    <p:sldId id="314" r:id="rId14"/>
    <p:sldId id="315" r:id="rId15"/>
    <p:sldId id="311" r:id="rId16"/>
    <p:sldId id="31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0093"/>
    <a:srgbClr val="006600"/>
    <a:srgbClr val="0033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34589" autoAdjust="0"/>
    <p:restoredTop sz="99110" autoAdjust="0"/>
  </p:normalViewPr>
  <p:slideViewPr>
    <p:cSldViewPr>
      <p:cViewPr varScale="1">
        <p:scale>
          <a:sx n="54" d="100"/>
          <a:sy n="54" d="100"/>
        </p:scale>
        <p:origin x="-79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28465-90B7-4FB9-BB9F-27DB057E6422}" type="datetimeFigureOut">
              <a:rPr lang="ru-RU" smtClean="0"/>
              <a:pPr/>
              <a:t>08.04.2024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2CF57-F0D5-4F5F-B2E1-4046415BE9A3}" type="slidenum">
              <a:rPr lang="ru-RU" smtClean="0"/>
              <a:pPr/>
              <a:t>‹#›</a:t>
            </a:fld>
            <a:endParaRPr lang="ru-RU"/>
          </a:p>
        </p:txBody>
      </p:sp>
    </p:spTree>
    <p:extLst>
      <p:ext uri="{BB962C8B-B14F-4D97-AF65-F5344CB8AC3E}">
        <p14:creationId xmlns:p14="http://schemas.microsoft.com/office/powerpoint/2010/main" xmlns="" val="139231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08.04.2024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285884"/>
          </a:xfrm>
        </p:spPr>
        <p:txBody>
          <a:bodyPr>
            <a:noAutofit/>
          </a:bodyPr>
          <a:lstStyle/>
          <a:p>
            <a:r>
              <a:rPr lang="ru-RU" sz="2400" b="1" dirty="0" smtClean="0">
                <a:solidFill>
                  <a:srgbClr val="003300"/>
                </a:solidFill>
                <a:latin typeface="Times New Roman" pitchFamily="18" charset="0"/>
                <a:cs typeface="Times New Roman" pitchFamily="18" charset="0"/>
              </a:rPr>
              <a:t/>
            </a:r>
            <a:br>
              <a:rPr lang="ru-RU" sz="2400" b="1" dirty="0" smtClean="0">
                <a:solidFill>
                  <a:srgbClr val="003300"/>
                </a:solidFill>
                <a:latin typeface="Times New Roman" pitchFamily="18" charset="0"/>
                <a:cs typeface="Times New Roman" pitchFamily="18" charset="0"/>
              </a:rPr>
            </a:br>
            <a:r>
              <a:rPr lang="ru-RU" sz="2400" b="1" dirty="0" smtClean="0">
                <a:solidFill>
                  <a:srgbClr val="003300"/>
                </a:solidFill>
                <a:latin typeface="Times New Roman" pitchFamily="18" charset="0"/>
                <a:cs typeface="Times New Roman" pitchFamily="18" charset="0"/>
              </a:rPr>
              <a:t/>
            </a:r>
            <a:br>
              <a:rPr lang="ru-RU" sz="2400" b="1" dirty="0" smtClean="0">
                <a:solidFill>
                  <a:srgbClr val="003300"/>
                </a:solidFill>
                <a:latin typeface="Times New Roman" pitchFamily="18" charset="0"/>
                <a:cs typeface="Times New Roman" pitchFamily="18" charset="0"/>
              </a:rPr>
            </a:br>
            <a:r>
              <a:rPr lang="ru-RU" sz="2400" b="1" dirty="0" smtClean="0">
                <a:solidFill>
                  <a:srgbClr val="003300"/>
                </a:solidFill>
                <a:latin typeface="Times New Roman" pitchFamily="18" charset="0"/>
                <a:cs typeface="Times New Roman" pitchFamily="18" charset="0"/>
              </a:rPr>
              <a:t/>
            </a:r>
            <a:br>
              <a:rPr lang="ru-RU" sz="2400" b="1" dirty="0" smtClean="0">
                <a:solidFill>
                  <a:srgbClr val="003300"/>
                </a:solidFill>
                <a:latin typeface="Times New Roman" pitchFamily="18" charset="0"/>
                <a:cs typeface="Times New Roman" pitchFamily="18" charset="0"/>
              </a:rPr>
            </a:br>
            <a:r>
              <a:rPr lang="ru-RU" sz="2400" b="1" dirty="0" smtClean="0">
                <a:solidFill>
                  <a:srgbClr val="003300"/>
                </a:solidFill>
                <a:latin typeface="Times New Roman" pitchFamily="18" charset="0"/>
                <a:cs typeface="Times New Roman" pitchFamily="18" charset="0"/>
              </a:rPr>
              <a:t>Муниципальное </a:t>
            </a:r>
            <a:r>
              <a:rPr lang="ru-RU" sz="2400" b="1" dirty="0" smtClean="0">
                <a:solidFill>
                  <a:srgbClr val="003300"/>
                </a:solidFill>
                <a:latin typeface="Times New Roman" pitchFamily="18" charset="0"/>
                <a:cs typeface="Times New Roman" pitchFamily="18" charset="0"/>
              </a:rPr>
              <a:t>бюджетное дошкольное образовательное учреждение «Детский сад №64 «Колобок</a:t>
            </a:r>
            <a:r>
              <a:rPr lang="ru-RU" sz="2400" b="1" dirty="0" smtClean="0">
                <a:solidFill>
                  <a:srgbClr val="003300"/>
                </a:solidFill>
                <a:latin typeface="Times New Roman" pitchFamily="18" charset="0"/>
                <a:cs typeface="Times New Roman" pitchFamily="18" charset="0"/>
              </a:rPr>
              <a:t>»  г.Йошкар-Ола»                                                                              </a:t>
            </a:r>
            <a:r>
              <a:rPr lang="ru-RU" sz="2400" b="1" dirty="0" smtClean="0">
                <a:latin typeface="Times New Roman" pitchFamily="18" charset="0"/>
                <a:ea typeface="Calibri"/>
                <a:cs typeface="Times New Roman" pitchFamily="18" charset="0"/>
              </a:rPr>
              <a:t>«</a:t>
            </a:r>
            <a:r>
              <a:rPr lang="ru-RU" sz="2400" b="1" dirty="0" smtClean="0"/>
              <a:t>Дворовые игры. Нестоящее и прошлое.</a:t>
            </a:r>
            <a:r>
              <a:rPr lang="ru-RU" sz="2400" b="1" dirty="0" smtClean="0">
                <a:latin typeface="Times New Roman" pitchFamily="18" charset="0"/>
                <a:cs typeface="Times New Roman" pitchFamily="18" charset="0"/>
              </a:rPr>
              <a:t>»  </a:t>
            </a:r>
            <a:r>
              <a:rPr lang="ru-RU" sz="2400" b="1" dirty="0" smtClean="0">
                <a:latin typeface="Times New Roman" pitchFamily="18" charset="0"/>
                <a:ea typeface="Calibri"/>
                <a:cs typeface="Times New Roman" pitchFamily="18" charset="0"/>
              </a:rPr>
              <a:t>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solidFill>
                  <a:srgbClr val="003300"/>
                </a:solidFill>
                <a:latin typeface="Times New Roman" pitchFamily="18" charset="0"/>
                <a:cs typeface="Times New Roman" pitchFamily="18" charset="0"/>
              </a:rPr>
              <a:t/>
            </a:r>
            <a:br>
              <a:rPr lang="ru-RU" sz="2400" b="1" dirty="0" smtClean="0">
                <a:solidFill>
                  <a:srgbClr val="003300"/>
                </a:solidFill>
                <a:latin typeface="Times New Roman" pitchFamily="18" charset="0"/>
                <a:cs typeface="Times New Roman" pitchFamily="18" charset="0"/>
              </a:rPr>
            </a:br>
            <a:r>
              <a:rPr lang="ru-RU" sz="2400" b="1" dirty="0" smtClean="0">
                <a:solidFill>
                  <a:srgbClr val="003300"/>
                </a:solidFill>
                <a:latin typeface="Times New Roman" pitchFamily="18" charset="0"/>
                <a:cs typeface="Times New Roman" pitchFamily="18" charset="0"/>
              </a:rPr>
              <a:t/>
            </a:r>
            <a:br>
              <a:rPr lang="ru-RU" sz="2400" b="1" dirty="0" smtClean="0">
                <a:solidFill>
                  <a:srgbClr val="003300"/>
                </a:solidFill>
                <a:latin typeface="Times New Roman" pitchFamily="18" charset="0"/>
                <a:cs typeface="Times New Roman" pitchFamily="18" charset="0"/>
              </a:rPr>
            </a:br>
            <a:endParaRPr lang="ru-RU" sz="2400" b="1" dirty="0">
              <a:solidFill>
                <a:srgbClr val="003300"/>
              </a:solidFill>
              <a:latin typeface="Times New Roman" pitchFamily="18" charset="0"/>
              <a:cs typeface="Times New Roman" pitchFamily="18" charset="0"/>
            </a:endParaRPr>
          </a:p>
        </p:txBody>
      </p:sp>
      <p:sp>
        <p:nvSpPr>
          <p:cNvPr id="5" name="Прямоугольник 4"/>
          <p:cNvSpPr/>
          <p:nvPr/>
        </p:nvSpPr>
        <p:spPr>
          <a:xfrm>
            <a:off x="6429388" y="2714620"/>
            <a:ext cx="2500330" cy="3847207"/>
          </a:xfrm>
          <a:prstGeom prst="rect">
            <a:avLst/>
          </a:prstGeom>
        </p:spPr>
        <p:txBody>
          <a:bodyPr wrap="square">
            <a:spAutoFit/>
          </a:bodyPr>
          <a:lstStyle/>
          <a:p>
            <a:pPr lvl="0" eaLnBrk="0" fontAlgn="base" hangingPunct="0">
              <a:spcBef>
                <a:spcPct val="0"/>
              </a:spcBef>
              <a:spcAft>
                <a:spcPct val="0"/>
              </a:spcAft>
            </a:pPr>
            <a:endParaRPr lang="ru-RU" sz="2000"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ru-RU" sz="2000"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ru-RU" sz="2000"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ru-RU" sz="2000"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ru-RU" sz="2000"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ru-RU" sz="2000"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2000" b="1" dirty="0" smtClean="0">
                <a:latin typeface="Arial" pitchFamily="34" charset="0"/>
                <a:ea typeface="Times New Roman" pitchFamily="18" charset="0"/>
                <a:cs typeface="Arial" pitchFamily="34" charset="0"/>
              </a:rPr>
              <a:t>Подготовила воспитатель: </a:t>
            </a:r>
            <a:r>
              <a:rPr lang="ru-RU" sz="2000" b="1" dirty="0" smtClean="0">
                <a:latin typeface="Arial" pitchFamily="34" charset="0"/>
                <a:ea typeface="Times New Roman" pitchFamily="18" charset="0"/>
                <a:cs typeface="Arial" pitchFamily="34" charset="0"/>
              </a:rPr>
              <a:t>Степанова Светлана </a:t>
            </a:r>
            <a:r>
              <a:rPr lang="ru-RU" sz="2000" b="1" dirty="0" smtClean="0">
                <a:latin typeface="Arial" pitchFamily="34" charset="0"/>
                <a:ea typeface="Times New Roman" pitchFamily="18" charset="0"/>
                <a:cs typeface="Arial" pitchFamily="34" charset="0"/>
              </a:rPr>
              <a:t>Константиновна</a:t>
            </a:r>
            <a:r>
              <a:rPr lang="ru-RU" sz="2400" dirty="0" smtClean="0">
                <a:solidFill>
                  <a:srgbClr val="000000"/>
                </a:solidFill>
                <a:latin typeface="Arial" pitchFamily="34" charset="0"/>
                <a:ea typeface="Times New Roman" pitchFamily="18" charset="0"/>
                <a:cs typeface="Arial" pitchFamily="34" charset="0"/>
              </a:rPr>
              <a:t/>
            </a:r>
            <a:br>
              <a:rPr lang="ru-RU" sz="2400" dirty="0" smtClean="0">
                <a:solidFill>
                  <a:srgbClr val="000000"/>
                </a:solidFill>
                <a:latin typeface="Arial" pitchFamily="34" charset="0"/>
                <a:ea typeface="Times New Roman" pitchFamily="18" charset="0"/>
                <a:cs typeface="Arial" pitchFamily="34" charset="0"/>
              </a:rPr>
            </a:br>
            <a:r>
              <a:rPr lang="ru-RU" sz="2400" dirty="0" smtClean="0">
                <a:solidFill>
                  <a:srgbClr val="000000"/>
                </a:solidFill>
                <a:latin typeface="Arial" pitchFamily="34" charset="0"/>
                <a:ea typeface="Times New Roman" pitchFamily="18" charset="0"/>
                <a:cs typeface="Arial" pitchFamily="34" charset="0"/>
              </a:rPr>
              <a:t>г. </a:t>
            </a:r>
            <a:r>
              <a:rPr lang="ru-RU" sz="2400" dirty="0" err="1" smtClean="0">
                <a:solidFill>
                  <a:srgbClr val="000000"/>
                </a:solidFill>
                <a:latin typeface="Arial" pitchFamily="34" charset="0"/>
                <a:ea typeface="Times New Roman" pitchFamily="18" charset="0"/>
                <a:cs typeface="Arial" pitchFamily="34" charset="0"/>
              </a:rPr>
              <a:t>Й-Ола</a:t>
            </a:r>
            <a:r>
              <a:rPr lang="ru-RU" sz="2400" dirty="0" smtClean="0">
                <a:solidFill>
                  <a:srgbClr val="000000"/>
                </a:solidFill>
                <a:latin typeface="Arial" pitchFamily="34" charset="0"/>
                <a:ea typeface="Times New Roman" pitchFamily="18" charset="0"/>
                <a:cs typeface="Arial" pitchFamily="34" charset="0"/>
              </a:rPr>
              <a:t> </a:t>
            </a:r>
            <a:r>
              <a:rPr lang="ru-RU" sz="2400" dirty="0" smtClean="0">
                <a:solidFill>
                  <a:srgbClr val="000000"/>
                </a:solidFill>
                <a:latin typeface="Arial" pitchFamily="34" charset="0"/>
                <a:ea typeface="Times New Roman" pitchFamily="18" charset="0"/>
                <a:cs typeface="Arial" pitchFamily="34" charset="0"/>
              </a:rPr>
              <a:t>2024 </a:t>
            </a:r>
            <a:r>
              <a:rPr lang="ru-RU" sz="2400" dirty="0" smtClean="0">
                <a:solidFill>
                  <a:srgbClr val="000000"/>
                </a:solidFill>
                <a:latin typeface="Arial" pitchFamily="34" charset="0"/>
                <a:ea typeface="Times New Roman" pitchFamily="18" charset="0"/>
                <a:cs typeface="Arial" pitchFamily="34" charset="0"/>
              </a:rPr>
              <a:t>г.</a:t>
            </a:r>
            <a:endParaRPr lang="ru-RU" sz="2400" dirty="0" smtClean="0">
              <a:latin typeface="Arial" pitchFamily="34" charset="0"/>
              <a:ea typeface="Times New Roman" pitchFamily="18" charset="0"/>
              <a:cs typeface="Arial" pitchFamily="34" charset="0"/>
            </a:endParaRPr>
          </a:p>
        </p:txBody>
      </p:sp>
      <p:pic>
        <p:nvPicPr>
          <p:cNvPr id="1026" name="Picture 2" descr="C:\Users\нью трейд\Pictures\2019-05-16\IMG_20190515_113501.jpg"/>
          <p:cNvPicPr>
            <a:picLocks noGrp="1" noChangeAspect="1" noChangeArrowheads="1"/>
          </p:cNvPicPr>
          <p:nvPr>
            <p:ph idx="1"/>
          </p:nvPr>
        </p:nvPicPr>
        <p:blipFill>
          <a:blip r:embed="rId2" cstate="print"/>
          <a:srcRect/>
          <a:stretch>
            <a:fillRect/>
          </a:stretch>
        </p:blipFill>
        <p:spPr bwMode="auto">
          <a:xfrm>
            <a:off x="214282" y="1857364"/>
            <a:ext cx="4286280" cy="4500594"/>
          </a:xfrm>
          <a:prstGeom prst="rect">
            <a:avLst/>
          </a:prstGeom>
          <a:noFill/>
        </p:spPr>
      </p:pic>
      <p:pic>
        <p:nvPicPr>
          <p:cNvPr id="1027" name="Picture 3" descr="C:\Users\нью трейд\Pictures\2019-05-16\IMG_20190515_113644.jpg"/>
          <p:cNvPicPr>
            <a:picLocks noChangeAspect="1" noChangeArrowheads="1"/>
          </p:cNvPicPr>
          <p:nvPr/>
        </p:nvPicPr>
        <p:blipFill>
          <a:blip r:embed="rId3" cstate="print"/>
          <a:srcRect/>
          <a:stretch>
            <a:fillRect/>
          </a:stretch>
        </p:blipFill>
        <p:spPr bwMode="auto">
          <a:xfrm>
            <a:off x="4714876" y="1857364"/>
            <a:ext cx="3143272" cy="2786082"/>
          </a:xfrm>
          <a:prstGeom prst="rect">
            <a:avLst/>
          </a:prstGeom>
          <a:noFill/>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9"/>
            <a:ext cx="8358246" cy="7078861"/>
          </a:xfrm>
          <a:prstGeom prst="rect">
            <a:avLst/>
          </a:prstGeom>
        </p:spPr>
        <p:txBody>
          <a:bodyPr wrap="square">
            <a:spAutoFit/>
          </a:bodyPr>
          <a:lstStyle/>
          <a:p>
            <a:r>
              <a:rPr lang="ru-RU" sz="4000" dirty="0" smtClean="0"/>
              <a:t>               </a:t>
            </a:r>
            <a:r>
              <a:rPr lang="ru-RU" sz="4000" b="1" dirty="0" smtClean="0"/>
              <a:t>Работа </a:t>
            </a:r>
            <a:r>
              <a:rPr lang="ru-RU" sz="4000" b="1" dirty="0" smtClean="0"/>
              <a:t>с детьми:</a:t>
            </a:r>
            <a:r>
              <a:rPr lang="ru-RU" sz="4000" dirty="0" smtClean="0"/>
              <a:t/>
            </a:r>
            <a:br>
              <a:rPr lang="ru-RU" sz="4000" dirty="0" smtClean="0"/>
            </a:br>
            <a:r>
              <a:rPr lang="ru-RU" b="1" dirty="0" smtClean="0">
                <a:solidFill>
                  <a:schemeClr val="tx1">
                    <a:lumMod val="65000"/>
                    <a:lumOff val="35000"/>
                  </a:schemeClr>
                </a:solidFill>
                <a:latin typeface="Arial Black" pitchFamily="34" charset="0"/>
              </a:rPr>
              <a:t> - Познакомила  детей  с  историей  возникновения  дворовых  игр.</a:t>
            </a:r>
            <a:br>
              <a:rPr lang="ru-RU" b="1" dirty="0" smtClean="0">
                <a:solidFill>
                  <a:schemeClr val="tx1">
                    <a:lumMod val="65000"/>
                    <a:lumOff val="35000"/>
                  </a:schemeClr>
                </a:solidFill>
                <a:latin typeface="Arial Black" pitchFamily="34" charset="0"/>
              </a:rPr>
            </a:br>
            <a:r>
              <a:rPr lang="ru-RU" b="1" dirty="0" smtClean="0">
                <a:solidFill>
                  <a:schemeClr val="tx1">
                    <a:lumMod val="65000"/>
                    <a:lumOff val="35000"/>
                  </a:schemeClr>
                </a:solidFill>
                <a:latin typeface="Arial Black" pitchFamily="34" charset="0"/>
              </a:rPr>
              <a:t>- Просмотрели  с детьми  иллюстрации  и  мультфильмы  по  теме  проекта.</a:t>
            </a:r>
            <a:br>
              <a:rPr lang="ru-RU" b="1" dirty="0" smtClean="0">
                <a:solidFill>
                  <a:schemeClr val="tx1">
                    <a:lumMod val="65000"/>
                    <a:lumOff val="35000"/>
                  </a:schemeClr>
                </a:solidFill>
                <a:latin typeface="Arial Black" pitchFamily="34" charset="0"/>
              </a:rPr>
            </a:br>
            <a:r>
              <a:rPr lang="ru-RU" b="1" dirty="0" smtClean="0">
                <a:solidFill>
                  <a:schemeClr val="tx1">
                    <a:lumMod val="65000"/>
                    <a:lumOff val="35000"/>
                  </a:schemeClr>
                </a:solidFill>
                <a:latin typeface="Arial Black" pitchFamily="34" charset="0"/>
              </a:rPr>
              <a:t>- Провела  первичную  беседу  с детьми  на тему: «Что такое игра?», «Какие уличные игры вы знаете?»,  «В какие  игры  играете со своими  друзьями  во дворе?»</a:t>
            </a:r>
            <a:br>
              <a:rPr lang="ru-RU" b="1" dirty="0" smtClean="0">
                <a:solidFill>
                  <a:schemeClr val="tx1">
                    <a:lumMod val="65000"/>
                    <a:lumOff val="35000"/>
                  </a:schemeClr>
                </a:solidFill>
                <a:latin typeface="Arial Black" pitchFamily="34" charset="0"/>
              </a:rPr>
            </a:br>
            <a:r>
              <a:rPr lang="ru-RU" b="1" dirty="0" smtClean="0">
                <a:solidFill>
                  <a:schemeClr val="tx1">
                    <a:lumMod val="65000"/>
                    <a:lumOff val="35000"/>
                  </a:schemeClr>
                </a:solidFill>
                <a:latin typeface="Arial Black" pitchFamily="34" charset="0"/>
              </a:rPr>
              <a:t>-  разучивали  с  детьми  считалки.</a:t>
            </a:r>
            <a:br>
              <a:rPr lang="ru-RU" b="1" dirty="0" smtClean="0">
                <a:solidFill>
                  <a:schemeClr val="tx1">
                    <a:lumMod val="65000"/>
                    <a:lumOff val="35000"/>
                  </a:schemeClr>
                </a:solidFill>
                <a:latin typeface="Arial Black" pitchFamily="34" charset="0"/>
              </a:rPr>
            </a:br>
            <a:r>
              <a:rPr lang="ru-RU" b="1" dirty="0" smtClean="0">
                <a:solidFill>
                  <a:schemeClr val="tx1">
                    <a:lumMod val="65000"/>
                    <a:lumOff val="35000"/>
                  </a:schemeClr>
                </a:solidFill>
                <a:latin typeface="Arial Black" pitchFamily="34" charset="0"/>
              </a:rPr>
              <a:t>- учили  с  детьми  дворовые  игры  в группе,  на прогулке,  на занятиях по физической культуре  и  музыке</a:t>
            </a:r>
            <a:r>
              <a:rPr lang="ru-RU" b="1" dirty="0" smtClean="0">
                <a:solidFill>
                  <a:schemeClr val="tx1">
                    <a:lumMod val="65000"/>
                    <a:lumOff val="35000"/>
                  </a:schemeClr>
                </a:solidFill>
                <a:latin typeface="Arial Black" pitchFamily="34" charset="0"/>
                <a:cs typeface="Arial" pitchFamily="34" charset="0"/>
              </a:rPr>
              <a:t>:</a:t>
            </a:r>
            <a:r>
              <a:rPr lang="ru-RU" b="1" dirty="0" smtClean="0">
                <a:latin typeface="Arial Black" pitchFamily="34" charset="0"/>
                <a:ea typeface="Calibri" pitchFamily="34" charset="0"/>
                <a:cs typeface="Arial" pitchFamily="34" charset="0"/>
              </a:rPr>
              <a:t> </a:t>
            </a:r>
            <a:r>
              <a:rPr lang="ru-RU" b="1" dirty="0" smtClean="0">
                <a:solidFill>
                  <a:schemeClr val="tx1">
                    <a:lumMod val="85000"/>
                    <a:lumOff val="15000"/>
                  </a:schemeClr>
                </a:solidFill>
                <a:latin typeface="Arial Black" pitchFamily="34" charset="0"/>
                <a:ea typeface="Calibri" pitchFamily="34" charset="0"/>
                <a:cs typeface="Arial" pitchFamily="34" charset="0"/>
              </a:rPr>
              <a:t>«Вышибалы»,«Горелки», «Глухой телефон», «Прятки», «Жмурки» «Чай-чай – выручай», "Колечко-колечко", "</a:t>
            </a:r>
            <a:r>
              <a:rPr lang="ru-RU" b="1" dirty="0" err="1" smtClean="0">
                <a:solidFill>
                  <a:schemeClr val="tx1">
                    <a:lumMod val="85000"/>
                    <a:lumOff val="15000"/>
                  </a:schemeClr>
                </a:solidFill>
                <a:latin typeface="Arial Black" pitchFamily="34" charset="0"/>
                <a:ea typeface="Calibri" pitchFamily="34" charset="0"/>
                <a:cs typeface="Arial" pitchFamily="34" charset="0"/>
              </a:rPr>
              <a:t>Колдунчики</a:t>
            </a:r>
            <a:r>
              <a:rPr lang="ru-RU" b="1" dirty="0" smtClean="0">
                <a:solidFill>
                  <a:schemeClr val="tx1">
                    <a:lumMod val="85000"/>
                    <a:lumOff val="15000"/>
                  </a:schemeClr>
                </a:solidFill>
                <a:latin typeface="Arial Black" pitchFamily="34" charset="0"/>
                <a:ea typeface="Calibri" pitchFamily="34" charset="0"/>
                <a:cs typeface="Arial" pitchFamily="34" charset="0"/>
              </a:rPr>
              <a:t>", "Третий лишний", "Гори ясно",  "Салки",  "Удочка", </a:t>
            </a:r>
            <a:r>
              <a:rPr lang="ru-RU" b="1" dirty="0" smtClean="0">
                <a:solidFill>
                  <a:schemeClr val="tx1">
                    <a:lumMod val="85000"/>
                    <a:lumOff val="15000"/>
                  </a:schemeClr>
                </a:solidFill>
                <a:latin typeface="Arial Black" pitchFamily="34" charset="0"/>
                <a:cs typeface="Arial" pitchFamily="34" charset="0"/>
              </a:rPr>
              <a:t/>
            </a:r>
            <a:br>
              <a:rPr lang="ru-RU" b="1" dirty="0" smtClean="0">
                <a:solidFill>
                  <a:schemeClr val="tx1">
                    <a:lumMod val="85000"/>
                    <a:lumOff val="15000"/>
                  </a:schemeClr>
                </a:solidFill>
                <a:latin typeface="Arial Black" pitchFamily="34" charset="0"/>
                <a:cs typeface="Arial" pitchFamily="34" charset="0"/>
              </a:rPr>
            </a:br>
            <a:r>
              <a:rPr lang="ru-RU" b="1" dirty="0" smtClean="0">
                <a:solidFill>
                  <a:schemeClr val="tx1">
                    <a:lumMod val="85000"/>
                    <a:lumOff val="15000"/>
                  </a:schemeClr>
                </a:solidFill>
                <a:latin typeface="Arial Black" pitchFamily="34" charset="0"/>
                <a:ea typeface="Calibri" pitchFamily="34" charset="0"/>
                <a:cs typeface="Arial" pitchFamily="34" charset="0"/>
              </a:rPr>
              <a:t>"Кот и мышка" " Я знаю 5 имен", упражнения со скакалкой. </a:t>
            </a:r>
            <a:r>
              <a:rPr lang="ru-RU" b="1" dirty="0" smtClean="0">
                <a:solidFill>
                  <a:schemeClr val="tx1">
                    <a:lumMod val="65000"/>
                    <a:lumOff val="35000"/>
                  </a:schemeClr>
                </a:solidFill>
                <a:latin typeface="Arial Black" pitchFamily="34" charset="0"/>
              </a:rPr>
              <a:t/>
            </a:r>
            <a:br>
              <a:rPr lang="ru-RU" b="1" dirty="0" smtClean="0">
                <a:solidFill>
                  <a:schemeClr val="tx1">
                    <a:lumMod val="65000"/>
                    <a:lumOff val="35000"/>
                  </a:schemeClr>
                </a:solidFill>
                <a:latin typeface="Arial Black" pitchFamily="34" charset="0"/>
              </a:rPr>
            </a:br>
            <a:r>
              <a:rPr lang="ru-RU" b="1" dirty="0" smtClean="0">
                <a:solidFill>
                  <a:schemeClr val="tx1">
                    <a:lumMod val="65000"/>
                    <a:lumOff val="35000"/>
                  </a:schemeClr>
                </a:solidFill>
                <a:latin typeface="Arial Black" pitchFamily="34" charset="0"/>
              </a:rPr>
              <a:t>- Изготовили  атрибуты  для дворовых  игр.</a:t>
            </a:r>
            <a:br>
              <a:rPr lang="ru-RU" b="1" dirty="0" smtClean="0">
                <a:solidFill>
                  <a:schemeClr val="tx1">
                    <a:lumMod val="65000"/>
                    <a:lumOff val="35000"/>
                  </a:schemeClr>
                </a:solidFill>
                <a:latin typeface="Arial Black" pitchFamily="34" charset="0"/>
              </a:rPr>
            </a:br>
            <a:r>
              <a:rPr lang="ru-RU" b="1" dirty="0" smtClean="0">
                <a:solidFill>
                  <a:schemeClr val="tx1">
                    <a:lumMod val="65000"/>
                    <a:lumOff val="35000"/>
                  </a:schemeClr>
                </a:solidFill>
                <a:latin typeface="Arial Black" pitchFamily="34" charset="0"/>
              </a:rPr>
              <a:t>- Провели  итоговое  мероприятие  по дворовым  играм. </a:t>
            </a:r>
            <a:br>
              <a:rPr lang="ru-RU" b="1" dirty="0" smtClean="0">
                <a:solidFill>
                  <a:schemeClr val="tx1">
                    <a:lumMod val="65000"/>
                    <a:lumOff val="35000"/>
                  </a:schemeClr>
                </a:solidFill>
                <a:latin typeface="Arial Black" pitchFamily="34" charset="0"/>
              </a:rPr>
            </a:br>
            <a:r>
              <a:rPr lang="ru-RU" b="1" dirty="0" smtClean="0">
                <a:solidFill>
                  <a:schemeClr val="tx1">
                    <a:lumMod val="65000"/>
                    <a:lumOff val="35000"/>
                  </a:schemeClr>
                </a:solidFill>
                <a:latin typeface="Arial Black" pitchFamily="34" charset="0"/>
              </a:rPr>
              <a:t>- Разгадывали  загадки  по теме  проекта.</a:t>
            </a:r>
            <a:br>
              <a:rPr lang="ru-RU" b="1" dirty="0" smtClean="0">
                <a:solidFill>
                  <a:schemeClr val="tx1">
                    <a:lumMod val="65000"/>
                    <a:lumOff val="35000"/>
                  </a:schemeClr>
                </a:solidFill>
                <a:latin typeface="Arial Black" pitchFamily="34" charset="0"/>
              </a:rPr>
            </a:br>
            <a:r>
              <a:rPr lang="ru-RU" b="1" dirty="0" smtClean="0">
                <a:solidFill>
                  <a:schemeClr val="tx1">
                    <a:lumMod val="65000"/>
                    <a:lumOff val="35000"/>
                  </a:schemeClr>
                </a:solidFill>
                <a:latin typeface="Arial Black" pitchFamily="34" charset="0"/>
              </a:rPr>
              <a:t>- Провели  соревнование  по  дворовым  играм  во время  прогулки  на участке</a:t>
            </a:r>
            <a:r>
              <a:rPr lang="ru-RU" b="1" dirty="0" smtClean="0">
                <a:solidFill>
                  <a:schemeClr val="tx1">
                    <a:lumMod val="65000"/>
                    <a:lumOff val="35000"/>
                  </a:schemeClr>
                </a:solidFill>
              </a:rPr>
              <a:t>.</a:t>
            </a:r>
            <a:r>
              <a:rPr lang="ru-RU" sz="1600" dirty="0" smtClean="0"/>
              <a:t/>
            </a:r>
            <a:br>
              <a:rPr lang="ru-RU" sz="1600" dirty="0" smtClean="0"/>
            </a:br>
            <a:r>
              <a:rPr lang="ru-RU" dirty="0" smtClean="0">
                <a:solidFill>
                  <a:schemeClr val="tx1">
                    <a:lumMod val="65000"/>
                    <a:lumOff val="35000"/>
                  </a:schemeClr>
                </a:solidFill>
              </a:rPr>
              <a:t/>
            </a:r>
            <a:br>
              <a:rPr lang="ru-RU" dirty="0" smtClean="0">
                <a:solidFill>
                  <a:schemeClr val="tx1">
                    <a:lumMod val="65000"/>
                    <a:lumOff val="35000"/>
                  </a:schemeClr>
                </a:solidFill>
              </a:rPr>
            </a:br>
            <a:r>
              <a:rPr lang="ru-RU" dirty="0" smtClean="0">
                <a:solidFill>
                  <a:schemeClr val="tx1">
                    <a:lumMod val="65000"/>
                    <a:lumOff val="35000"/>
                  </a:schemeClr>
                </a:solidFill>
              </a:rPr>
              <a:t/>
            </a:r>
            <a:br>
              <a:rPr lang="ru-RU" dirty="0" smtClean="0">
                <a:solidFill>
                  <a:schemeClr val="tx1">
                    <a:lumMod val="65000"/>
                    <a:lumOff val="35000"/>
                  </a:schemeClr>
                </a:solidFill>
              </a:rPr>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нью трейд\Pictures\2021-03-18\IMG_20210317_113928.jpg"/>
          <p:cNvPicPr>
            <a:picLocks noChangeAspect="1" noChangeArrowheads="1"/>
          </p:cNvPicPr>
          <p:nvPr/>
        </p:nvPicPr>
        <p:blipFill>
          <a:blip r:embed="rId2" cstate="print"/>
          <a:srcRect/>
          <a:stretch>
            <a:fillRect/>
          </a:stretch>
        </p:blipFill>
        <p:spPr bwMode="auto">
          <a:xfrm>
            <a:off x="714348" y="214290"/>
            <a:ext cx="3929090" cy="3214710"/>
          </a:xfrm>
          <a:prstGeom prst="rect">
            <a:avLst/>
          </a:prstGeom>
          <a:noFill/>
        </p:spPr>
      </p:pic>
      <p:pic>
        <p:nvPicPr>
          <p:cNvPr id="3" name="Picture 7" descr="C:\Users\нью трейд\Pictures\2021-03-18\IMG_20210317_155213.jpg"/>
          <p:cNvPicPr>
            <a:picLocks noChangeAspect="1" noChangeArrowheads="1"/>
          </p:cNvPicPr>
          <p:nvPr/>
        </p:nvPicPr>
        <p:blipFill>
          <a:blip r:embed="rId3" cstate="print"/>
          <a:srcRect/>
          <a:stretch>
            <a:fillRect/>
          </a:stretch>
        </p:blipFill>
        <p:spPr bwMode="auto">
          <a:xfrm>
            <a:off x="571472" y="2928934"/>
            <a:ext cx="3643338" cy="3643338"/>
          </a:xfrm>
          <a:prstGeom prst="rect">
            <a:avLst/>
          </a:prstGeom>
          <a:noFill/>
        </p:spPr>
      </p:pic>
      <p:pic>
        <p:nvPicPr>
          <p:cNvPr id="7170" name="Picture 2" descr="C:\Users\нью трейд\Pictures\2019-03-29\1553841752326.jpg"/>
          <p:cNvPicPr>
            <a:picLocks noChangeAspect="1" noChangeArrowheads="1"/>
          </p:cNvPicPr>
          <p:nvPr/>
        </p:nvPicPr>
        <p:blipFill>
          <a:blip r:embed="rId4"/>
          <a:srcRect/>
          <a:stretch>
            <a:fillRect/>
          </a:stretch>
        </p:blipFill>
        <p:spPr bwMode="auto">
          <a:xfrm>
            <a:off x="4643438" y="3214686"/>
            <a:ext cx="3714756" cy="3452810"/>
          </a:xfrm>
          <a:prstGeom prst="rect">
            <a:avLst/>
          </a:prstGeom>
          <a:noFill/>
        </p:spPr>
      </p:pic>
      <p:pic>
        <p:nvPicPr>
          <p:cNvPr id="7171" name="Picture 3" descr="C:\Users\нью трейд\Pictures\2019-03-29\1553841956285.jpg"/>
          <p:cNvPicPr>
            <a:picLocks noChangeAspect="1" noChangeArrowheads="1"/>
          </p:cNvPicPr>
          <p:nvPr/>
        </p:nvPicPr>
        <p:blipFill>
          <a:blip r:embed="rId5"/>
          <a:srcRect/>
          <a:stretch>
            <a:fillRect/>
          </a:stretch>
        </p:blipFill>
        <p:spPr bwMode="auto">
          <a:xfrm>
            <a:off x="5286380" y="214290"/>
            <a:ext cx="3643318" cy="30718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8001056" cy="769441"/>
          </a:xfrm>
          <a:prstGeom prst="rect">
            <a:avLst/>
          </a:prstGeom>
        </p:spPr>
        <p:txBody>
          <a:bodyPr wrap="square">
            <a:spAutoFit/>
          </a:bodyPr>
          <a:lstStyle/>
          <a:p>
            <a:r>
              <a:rPr lang="ru-RU" sz="4400" dirty="0" smtClean="0">
                <a:solidFill>
                  <a:schemeClr val="tx1">
                    <a:lumMod val="65000"/>
                    <a:lumOff val="35000"/>
                  </a:schemeClr>
                </a:solidFill>
              </a:rPr>
              <a:t>         </a:t>
            </a:r>
            <a:r>
              <a:rPr lang="ru-RU" sz="4400" b="1" dirty="0" smtClean="0">
                <a:solidFill>
                  <a:schemeClr val="tx1">
                    <a:lumMod val="65000"/>
                    <a:lumOff val="35000"/>
                  </a:schemeClr>
                </a:solidFill>
              </a:rPr>
              <a:t>Работа </a:t>
            </a:r>
            <a:r>
              <a:rPr lang="ru-RU" sz="4400" b="1" dirty="0" smtClean="0">
                <a:solidFill>
                  <a:schemeClr val="tx1">
                    <a:lumMod val="65000"/>
                    <a:lumOff val="35000"/>
                  </a:schemeClr>
                </a:solidFill>
              </a:rPr>
              <a:t>с родителями</a:t>
            </a:r>
            <a:endParaRPr lang="ru-RU" sz="4400" b="1" dirty="0"/>
          </a:p>
        </p:txBody>
      </p:sp>
      <p:sp>
        <p:nvSpPr>
          <p:cNvPr id="3" name="Прямоугольник 2"/>
          <p:cNvSpPr/>
          <p:nvPr/>
        </p:nvSpPr>
        <p:spPr>
          <a:xfrm>
            <a:off x="500034" y="1285860"/>
            <a:ext cx="8286808" cy="5078313"/>
          </a:xfrm>
          <a:prstGeom prst="rect">
            <a:avLst/>
          </a:prstGeom>
        </p:spPr>
        <p:txBody>
          <a:bodyPr wrap="square">
            <a:spAutoFit/>
          </a:bodyPr>
          <a:lstStyle/>
          <a:p>
            <a:r>
              <a:rPr lang="ru-RU" sz="3600" dirty="0" smtClean="0"/>
              <a:t>- Привлечение родителей к изготовлению атрибутов для дворовых игр.</a:t>
            </a:r>
          </a:p>
          <a:p>
            <a:r>
              <a:rPr lang="ru-RU" sz="3600" dirty="0" smtClean="0"/>
              <a:t>- Сочинение считалок вместе с детьми.</a:t>
            </a:r>
          </a:p>
          <a:p>
            <a:r>
              <a:rPr lang="ru-RU" sz="3600" dirty="0" smtClean="0"/>
              <a:t>- Привлечение родителей к обучению детей дворовым играм на прогулке ( во дворе).</a:t>
            </a:r>
          </a:p>
          <a:p>
            <a:r>
              <a:rPr lang="ru-RU" sz="3600" dirty="0" smtClean="0"/>
              <a:t>- Помощь родителей в составлении картотеки любимых дворовых игр.</a:t>
            </a:r>
            <a:endParaRPr lang="ru-RU"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85729"/>
            <a:ext cx="8358246" cy="1446550"/>
          </a:xfrm>
          <a:prstGeom prst="rect">
            <a:avLst/>
          </a:prstGeom>
        </p:spPr>
        <p:txBody>
          <a:bodyPr wrap="square">
            <a:spAutoFit/>
          </a:bodyPr>
          <a:lstStyle/>
          <a:p>
            <a:r>
              <a:rPr lang="ru-RU" sz="2800" dirty="0" smtClean="0">
                <a:solidFill>
                  <a:schemeClr val="tx1">
                    <a:lumMod val="65000"/>
                    <a:lumOff val="35000"/>
                  </a:schemeClr>
                </a:solidFill>
              </a:rPr>
              <a:t>         </a:t>
            </a:r>
            <a:r>
              <a:rPr lang="ru-RU" sz="4400" b="1" dirty="0" smtClean="0">
                <a:solidFill>
                  <a:schemeClr val="tx1">
                    <a:lumMod val="65000"/>
                    <a:lumOff val="35000"/>
                  </a:schemeClr>
                </a:solidFill>
              </a:rPr>
              <a:t>Практическая </a:t>
            </a:r>
            <a:r>
              <a:rPr lang="ru-RU" sz="4400" b="1" dirty="0" smtClean="0">
                <a:solidFill>
                  <a:schemeClr val="tx1">
                    <a:lumMod val="65000"/>
                    <a:lumOff val="35000"/>
                  </a:schemeClr>
                </a:solidFill>
              </a:rPr>
              <a:t>значимость</a:t>
            </a:r>
            <a:br>
              <a:rPr lang="ru-RU" sz="4400" b="1" dirty="0" smtClean="0">
                <a:solidFill>
                  <a:schemeClr val="tx1">
                    <a:lumMod val="65000"/>
                    <a:lumOff val="35000"/>
                  </a:schemeClr>
                </a:solidFill>
              </a:rPr>
            </a:br>
            <a:endParaRPr lang="ru-RU" sz="4400" b="1" dirty="0"/>
          </a:p>
        </p:txBody>
      </p:sp>
      <p:sp>
        <p:nvSpPr>
          <p:cNvPr id="4" name="Прямоугольник 3"/>
          <p:cNvSpPr/>
          <p:nvPr/>
        </p:nvSpPr>
        <p:spPr>
          <a:xfrm>
            <a:off x="357158" y="1071546"/>
            <a:ext cx="8501122" cy="5324535"/>
          </a:xfrm>
          <a:prstGeom prst="rect">
            <a:avLst/>
          </a:prstGeom>
        </p:spPr>
        <p:txBody>
          <a:bodyPr wrap="square">
            <a:spAutoFit/>
          </a:bodyPr>
          <a:lstStyle/>
          <a:p>
            <a:r>
              <a:rPr lang="ru-RU" sz="2000" dirty="0" smtClean="0"/>
              <a:t>Мы считаем, что проведение проектной деятельности необходимо, так как детям всегда интересны рассказы о детстве их родителей, и игры, в которые они играли. И надеемся, что нынешнее поколение детей будет отдавать предпочтение не компьютерным играм, а играм во дворе и живому общению со сверстниками.</a:t>
            </a:r>
          </a:p>
          <a:p>
            <a:r>
              <a:rPr lang="ru-RU" sz="2000" dirty="0" smtClean="0"/>
              <a:t>Данный проект может помочь привлечь окружающих к играм, в которые играли наши родители.</a:t>
            </a:r>
          </a:p>
          <a:p>
            <a:r>
              <a:rPr lang="ru-RU" sz="2000" dirty="0" smtClean="0"/>
              <a:t>Работа может быть использована на занятиях физической культуры, а также может пригодиться на летней площадке во время прогулок в детском саду и во дворе, на переменках и в жизни каждого ребёнка, тем самым отвлекая детей от телефонов и планшетов.</a:t>
            </a:r>
          </a:p>
          <a:p>
            <a:r>
              <a:rPr lang="ru-RU" sz="2000" dirty="0" smtClean="0"/>
              <a:t>Практическая значимость проекта заключается в создании развивающей среды, которая включает зону для самостоятельной игровой деятельности. Существенно пополнится развивающая предметно-пространственная среда атрибутами и средствами подвижных дворовых игр.</a:t>
            </a:r>
          </a:p>
          <a:p>
            <a:r>
              <a:rPr lang="ru-RU" sz="2000" dirty="0" smtClean="0"/>
              <a:t>В практику работы внедряются новые формы сотрудничества с семьями воспитанников.</a:t>
            </a: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715436" cy="815608"/>
          </a:xfrm>
          <a:prstGeom prst="rect">
            <a:avLst/>
          </a:prstGeom>
        </p:spPr>
        <p:txBody>
          <a:bodyPr wrap="square">
            <a:spAutoFit/>
          </a:bodyPr>
          <a:lstStyle/>
          <a:p>
            <a:pPr lvl="0" fontAlgn="base">
              <a:spcBef>
                <a:spcPct val="0"/>
              </a:spcBef>
              <a:spcAft>
                <a:spcPct val="0"/>
              </a:spcAft>
            </a:pPr>
            <a:r>
              <a:rPr lang="ru-RU" b="1" dirty="0" smtClean="0">
                <a:latin typeface="Times New Roman" pitchFamily="18" charset="0"/>
                <a:ea typeface="Calibri" pitchFamily="34" charset="0"/>
                <a:cs typeface="Times New Roman" pitchFamily="18" charset="0"/>
              </a:rPr>
              <a:t>                       </a:t>
            </a:r>
            <a:r>
              <a:rPr lang="ru-RU" sz="3600" b="1" dirty="0" smtClean="0">
                <a:latin typeface="Times New Roman" pitchFamily="18" charset="0"/>
                <a:ea typeface="Calibri" pitchFamily="34" charset="0"/>
                <a:cs typeface="Times New Roman" pitchFamily="18" charset="0"/>
              </a:rPr>
              <a:t>Отчет </a:t>
            </a:r>
            <a:r>
              <a:rPr lang="ru-RU" sz="3600" b="1" dirty="0" smtClean="0">
                <a:latin typeface="Times New Roman" pitchFamily="18" charset="0"/>
                <a:ea typeface="Calibri" pitchFamily="34" charset="0"/>
                <a:cs typeface="Times New Roman" pitchFamily="18" charset="0"/>
              </a:rPr>
              <a:t>о проделанной работе</a:t>
            </a:r>
            <a:endParaRPr lang="ru-RU" sz="3600" dirty="0" smtClean="0">
              <a:latin typeface="Arial" pitchFamily="34" charset="0"/>
              <a:cs typeface="Arial" pitchFamily="34" charset="0"/>
            </a:endParaRPr>
          </a:p>
          <a:p>
            <a:pPr lvl="0" eaLnBrk="0" fontAlgn="base" hangingPunct="0">
              <a:spcBef>
                <a:spcPct val="0"/>
              </a:spcBef>
              <a:spcAft>
                <a:spcPct val="0"/>
              </a:spcAft>
            </a:pPr>
            <a:endParaRPr lang="ru-RU" sz="1100" dirty="0" smtClean="0">
              <a:latin typeface="Arial" pitchFamily="34" charset="0"/>
              <a:cs typeface="Arial" pitchFamily="34" charset="0"/>
            </a:endParaRPr>
          </a:p>
        </p:txBody>
      </p:sp>
      <p:sp>
        <p:nvSpPr>
          <p:cNvPr id="3" name="Прямоугольник 2"/>
          <p:cNvSpPr/>
          <p:nvPr/>
        </p:nvSpPr>
        <p:spPr>
          <a:xfrm>
            <a:off x="285720" y="1000108"/>
            <a:ext cx="8501122" cy="4401205"/>
          </a:xfrm>
          <a:prstGeom prst="rect">
            <a:avLst/>
          </a:prstGeom>
        </p:spPr>
        <p:txBody>
          <a:bodyPr wrap="square">
            <a:spAutoFit/>
          </a:bodyPr>
          <a:lstStyle/>
          <a:p>
            <a:pPr lvl="0" fontAlgn="base">
              <a:spcBef>
                <a:spcPct val="0"/>
              </a:spcBef>
              <a:spcAft>
                <a:spcPct val="0"/>
              </a:spcAft>
            </a:pPr>
            <a:r>
              <a:rPr lang="ru-RU" sz="2000" dirty="0" smtClean="0">
                <a:latin typeface="Times New Roman" pitchFamily="18" charset="0"/>
                <a:ea typeface="Calibri" pitchFamily="34" charset="0"/>
                <a:cs typeface="Times New Roman" pitchFamily="18" charset="0"/>
              </a:rPr>
              <a:t>В группе составили </a:t>
            </a:r>
            <a:r>
              <a:rPr lang="ru-RU" sz="2000" b="1" dirty="0" smtClean="0">
                <a:latin typeface="Times New Roman" pitchFamily="18" charset="0"/>
                <a:ea typeface="Calibri" pitchFamily="34" charset="0"/>
                <a:cs typeface="Times New Roman" pitchFamily="18" charset="0"/>
              </a:rPr>
              <a:t>картотеку дворовых игр</a:t>
            </a:r>
            <a:r>
              <a:rPr lang="ru-RU" sz="2000" dirty="0" smtClean="0">
                <a:latin typeface="Times New Roman" pitchFamily="18" charset="0"/>
                <a:ea typeface="Calibri" pitchFamily="34" charset="0"/>
                <a:cs typeface="Times New Roman" pitchFamily="18" charset="0"/>
              </a:rPr>
              <a:t> , </a:t>
            </a:r>
            <a:r>
              <a:rPr lang="ru-RU" sz="2000" b="1" dirty="0" smtClean="0">
                <a:latin typeface="Times New Roman" pitchFamily="18" charset="0"/>
                <a:ea typeface="Calibri" pitchFamily="34" charset="0"/>
                <a:cs typeface="Times New Roman" pitchFamily="18" charset="0"/>
              </a:rPr>
              <a:t>картотеку считалок</a:t>
            </a:r>
            <a:r>
              <a:rPr lang="ru-RU" sz="2000" dirty="0" smtClean="0">
                <a:latin typeface="Times New Roman" pitchFamily="18" charset="0"/>
                <a:ea typeface="Calibri" pitchFamily="34" charset="0"/>
                <a:cs typeface="Times New Roman" pitchFamily="18" charset="0"/>
              </a:rPr>
              <a:t>. </a:t>
            </a:r>
          </a:p>
          <a:p>
            <a:pPr lvl="0" fontAlgn="base">
              <a:spcBef>
                <a:spcPct val="0"/>
              </a:spcBef>
              <a:spcAft>
                <a:spcPct val="0"/>
              </a:spcAft>
            </a:pPr>
            <a:r>
              <a:rPr lang="ru-RU" sz="2000" dirty="0" smtClean="0">
                <a:latin typeface="Times New Roman" pitchFamily="18" charset="0"/>
                <a:ea typeface="Calibri" pitchFamily="34" charset="0"/>
                <a:cs typeface="Times New Roman" pitchFamily="18" charset="0"/>
              </a:rPr>
              <a:t> С детьми были разучены такие подвижные игры как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Вышибалы</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Горелки</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Глухой телефон</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Прятки</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Жмурки</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Чай-чай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выручай</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"Колечко-колечко", "</a:t>
            </a:r>
            <a:r>
              <a:rPr lang="ru-RU" sz="2000" dirty="0" err="1" smtClean="0">
                <a:latin typeface="Times New Roman" pitchFamily="18" charset="0"/>
                <a:ea typeface="Calibri" pitchFamily="34" charset="0"/>
                <a:cs typeface="Times New Roman" pitchFamily="18" charset="0"/>
              </a:rPr>
              <a:t>Колдунчики</a:t>
            </a:r>
            <a:r>
              <a:rPr lang="ru-RU" sz="2000" dirty="0" smtClean="0">
                <a:latin typeface="Times New Roman" pitchFamily="18" charset="0"/>
                <a:ea typeface="Calibri" pitchFamily="34" charset="0"/>
                <a:cs typeface="Times New Roman" pitchFamily="18" charset="0"/>
              </a:rPr>
              <a:t>", "Третий лишний", "Гори ясно",  "Салки",  "Удочка",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"Кот и мышка" " Я знаю 5 имен", упражнения со скакалкой и многие другие. </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Между детьми  был проведен </a:t>
            </a:r>
            <a:r>
              <a:rPr lang="ru-RU" sz="2000" dirty="0" smtClean="0">
                <a:ea typeface="Calibri" pitchFamily="34" charset="0"/>
                <a:cs typeface="Times New Roman" pitchFamily="18" charset="0"/>
              </a:rPr>
              <a:t>«</a:t>
            </a:r>
            <a:r>
              <a:rPr lang="ru-RU" sz="2000" dirty="0" err="1" smtClean="0">
                <a:latin typeface="Times New Roman" pitchFamily="18" charset="0"/>
                <a:ea typeface="Calibri" pitchFamily="34" charset="0"/>
                <a:cs typeface="Times New Roman" pitchFamily="18" charset="0"/>
              </a:rPr>
              <a:t>Скакалочный</a:t>
            </a:r>
            <a:r>
              <a:rPr lang="ru-RU" sz="2000" dirty="0" smtClean="0">
                <a:latin typeface="Times New Roman" pitchFamily="18" charset="0"/>
                <a:ea typeface="Calibri" pitchFamily="34" charset="0"/>
                <a:cs typeface="Times New Roman" pitchFamily="18" charset="0"/>
              </a:rPr>
              <a:t> турнир</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в котором конечно же победила дружба!!</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b="1" dirty="0" smtClean="0">
                <a:latin typeface="Times New Roman" pitchFamily="18" charset="0"/>
                <a:ea typeface="Calibri" pitchFamily="34" charset="0"/>
                <a:cs typeface="Times New Roman" pitchFamily="18" charset="0"/>
              </a:rPr>
              <a:t>Учили считалки</a:t>
            </a:r>
            <a:r>
              <a:rPr lang="ru-RU" sz="2000" dirty="0" smtClean="0">
                <a:latin typeface="Times New Roman" pitchFamily="18" charset="0"/>
                <a:ea typeface="Calibri" pitchFamily="34" charset="0"/>
                <a:cs typeface="Times New Roman" pitchFamily="18" charset="0"/>
              </a:rPr>
              <a:t>: "Пчелы в поле полетели", "Ёжик, ёжик </a:t>
            </a:r>
            <a:r>
              <a:rPr lang="ru-RU" sz="2000" dirty="0" err="1" smtClean="0">
                <a:latin typeface="Times New Roman" pitchFamily="18" charset="0"/>
                <a:ea typeface="Calibri" pitchFamily="34" charset="0"/>
                <a:cs typeface="Times New Roman" pitchFamily="18" charset="0"/>
              </a:rPr>
              <a:t>чудачок</a:t>
            </a:r>
            <a:r>
              <a:rPr lang="ru-RU" sz="2000" dirty="0" smtClean="0">
                <a:latin typeface="Times New Roman" pitchFamily="18" charset="0"/>
                <a:ea typeface="Calibri" pitchFamily="34" charset="0"/>
                <a:cs typeface="Times New Roman" pitchFamily="18" charset="0"/>
              </a:rPr>
              <a:t>", "Мишка, мишка лежебока",</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 " Белки зайцев угощали", "</a:t>
            </a:r>
            <a:r>
              <a:rPr lang="ru-RU" sz="2000" dirty="0" err="1" smtClean="0">
                <a:latin typeface="Times New Roman" pitchFamily="18" charset="0"/>
                <a:ea typeface="Calibri" pitchFamily="34" charset="0"/>
                <a:cs typeface="Times New Roman" pitchFamily="18" charset="0"/>
              </a:rPr>
              <a:t>Тара-бара</a:t>
            </a:r>
            <a:r>
              <a:rPr lang="ru-RU" sz="2000" dirty="0" smtClean="0">
                <a:latin typeface="Times New Roman" pitchFamily="18" charset="0"/>
                <a:ea typeface="Calibri" pitchFamily="34" charset="0"/>
                <a:cs typeface="Times New Roman" pitchFamily="18" charset="0"/>
              </a:rPr>
              <a:t>, домой пора" и другие.</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b="1" dirty="0" smtClean="0">
                <a:latin typeface="Times New Roman" pitchFamily="18" charset="0"/>
                <a:ea typeface="Calibri" pitchFamily="34" charset="0"/>
                <a:cs typeface="Times New Roman" pitchFamily="18" charset="0"/>
              </a:rPr>
              <a:t>С родителями </a:t>
            </a:r>
            <a:r>
              <a:rPr lang="ru-RU" sz="2000" dirty="0" smtClean="0">
                <a:latin typeface="Times New Roman" pitchFamily="18" charset="0"/>
                <a:ea typeface="Calibri" pitchFamily="34" charset="0"/>
                <a:cs typeface="Times New Roman" pitchFamily="18" charset="0"/>
              </a:rPr>
              <a:t>проведено анкетирование, совместно разработана картотека</a:t>
            </a:r>
            <a:endParaRPr lang="ru-RU" sz="2000" dirty="0" smtClean="0">
              <a:latin typeface="Arial" pitchFamily="34" charset="0"/>
              <a:cs typeface="Arial" pitchFamily="34" charset="0"/>
            </a:endParaRPr>
          </a:p>
          <a:p>
            <a:pPr lvl="0"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 </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Забытые игры нашего детства</a:t>
            </a:r>
            <a:r>
              <a:rPr lang="ru-RU" sz="2000" dirty="0" smtClean="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консультация "Дворовые игры".</a:t>
            </a:r>
            <a:endParaRPr lang="ru-RU" sz="2000" dirty="0" smtClean="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нью трейд\Pictures\2021-03-06\IMG_20210305_114732.jpg"/>
          <p:cNvPicPr>
            <a:picLocks noChangeAspect="1" noChangeArrowheads="1"/>
          </p:cNvPicPr>
          <p:nvPr/>
        </p:nvPicPr>
        <p:blipFill>
          <a:blip r:embed="rId2" cstate="print"/>
          <a:stretch>
            <a:fillRect/>
          </a:stretch>
        </p:blipFill>
        <p:spPr bwMode="auto">
          <a:xfrm>
            <a:off x="500034" y="214290"/>
            <a:ext cx="4000528" cy="3214710"/>
          </a:xfrm>
          <a:prstGeom prst="rect">
            <a:avLst/>
          </a:prstGeom>
          <a:noFill/>
        </p:spPr>
      </p:pic>
      <p:pic>
        <p:nvPicPr>
          <p:cNvPr id="4" name="Picture 7" descr="C:\Users\нью трейд\Pictures\2021-03-19\IMG_20210319_111814.jpg"/>
          <p:cNvPicPr>
            <a:picLocks noChangeAspect="1" noChangeArrowheads="1"/>
          </p:cNvPicPr>
          <p:nvPr/>
        </p:nvPicPr>
        <p:blipFill>
          <a:blip r:embed="rId3" cstate="print"/>
          <a:srcRect/>
          <a:stretch>
            <a:fillRect/>
          </a:stretch>
        </p:blipFill>
        <p:spPr bwMode="auto">
          <a:xfrm>
            <a:off x="4857752" y="214290"/>
            <a:ext cx="3643338" cy="3214710"/>
          </a:xfrm>
          <a:prstGeom prst="rect">
            <a:avLst/>
          </a:prstGeom>
          <a:noFill/>
        </p:spPr>
      </p:pic>
      <p:sp>
        <p:nvSpPr>
          <p:cNvPr id="5" name="Rectangle 2"/>
          <p:cNvSpPr>
            <a:spLocks noChangeArrowheads="1"/>
          </p:cNvSpPr>
          <p:nvPr/>
        </p:nvSpPr>
        <p:spPr bwMode="auto">
          <a:xfrm>
            <a:off x="0" y="0"/>
            <a:ext cx="92352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dirty="0" smtClean="0">
              <a:latin typeface="Times New Roman" pitchFamily="18" charset="0"/>
              <a:ea typeface="Calibri" pitchFamily="34" charset="0"/>
              <a:cs typeface="Times New Roman" pitchFamily="18" charset="0"/>
            </a:endParaRPr>
          </a:p>
        </p:txBody>
      </p:sp>
      <p:pic>
        <p:nvPicPr>
          <p:cNvPr id="6" name="Picture 4" descr="C:\Users\нью трейд\Pictures\2021-03-18\IMG_20210317_114144.jpg"/>
          <p:cNvPicPr>
            <a:picLocks noChangeAspect="1" noChangeArrowheads="1"/>
          </p:cNvPicPr>
          <p:nvPr/>
        </p:nvPicPr>
        <p:blipFill>
          <a:blip r:embed="rId4" cstate="print"/>
          <a:srcRect/>
          <a:stretch>
            <a:fillRect/>
          </a:stretch>
        </p:blipFill>
        <p:spPr bwMode="auto">
          <a:xfrm>
            <a:off x="357158" y="3643314"/>
            <a:ext cx="3571900" cy="3000396"/>
          </a:xfrm>
          <a:prstGeom prst="rect">
            <a:avLst/>
          </a:prstGeom>
          <a:noFill/>
        </p:spPr>
      </p:pic>
      <p:pic>
        <p:nvPicPr>
          <p:cNvPr id="7" name="Picture 5" descr="C:\Users\нью трейд\Documents\дети фото ср группа\1682675805071.jpg"/>
          <p:cNvPicPr>
            <a:picLocks noChangeAspect="1" noChangeArrowheads="1"/>
          </p:cNvPicPr>
          <p:nvPr/>
        </p:nvPicPr>
        <p:blipFill>
          <a:blip r:embed="rId5" cstate="print"/>
          <a:srcRect/>
          <a:stretch>
            <a:fillRect/>
          </a:stretch>
        </p:blipFill>
        <p:spPr bwMode="auto">
          <a:xfrm>
            <a:off x="4643438" y="3786190"/>
            <a:ext cx="3786214" cy="27860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428592" y="316576"/>
            <a:ext cx="8143931" cy="707886"/>
          </a:xfrm>
          <a:prstGeom prst="rect">
            <a:avLst/>
          </a:prstGeom>
        </p:spPr>
        <p:txBody>
          <a:bodyPr wrap="square">
            <a:spAutoFit/>
          </a:bodyPr>
          <a:lstStyle/>
          <a:p>
            <a:r>
              <a:rPr lang="ru-RU" sz="4000" b="1" dirty="0" smtClean="0">
                <a:solidFill>
                  <a:schemeClr val="tx1">
                    <a:lumMod val="65000"/>
                    <a:lumOff val="35000"/>
                  </a:schemeClr>
                </a:solidFill>
                <a:latin typeface="Times New Roman" pitchFamily="18" charset="0"/>
                <a:cs typeface="Times New Roman" pitchFamily="18" charset="0"/>
              </a:rPr>
              <a:t>       </a:t>
            </a:r>
            <a:endParaRPr lang="ru-RU" sz="4400" b="1" dirty="0"/>
          </a:p>
        </p:txBody>
      </p:sp>
      <p:pic>
        <p:nvPicPr>
          <p:cNvPr id="3" name="Picture 3" descr="C:\Users\нью трейд\Pictures\2021-02-12\IMG_20210122_114408.jpg"/>
          <p:cNvPicPr>
            <a:picLocks noChangeAspect="1" noChangeArrowheads="1"/>
          </p:cNvPicPr>
          <p:nvPr/>
        </p:nvPicPr>
        <p:blipFill>
          <a:blip r:embed="rId2" cstate="print"/>
          <a:srcRect/>
          <a:stretch>
            <a:fillRect/>
          </a:stretch>
        </p:blipFill>
        <p:spPr bwMode="auto">
          <a:xfrm>
            <a:off x="1428728" y="1285860"/>
            <a:ext cx="6143668" cy="5357850"/>
          </a:xfrm>
          <a:prstGeom prst="rect">
            <a:avLst/>
          </a:prstGeom>
          <a:noFill/>
        </p:spPr>
      </p:pic>
      <p:sp>
        <p:nvSpPr>
          <p:cNvPr id="5" name="Прямоугольник 4"/>
          <p:cNvSpPr/>
          <p:nvPr/>
        </p:nvSpPr>
        <p:spPr>
          <a:xfrm>
            <a:off x="978472" y="214291"/>
            <a:ext cx="7404591" cy="1015663"/>
          </a:xfrm>
          <a:prstGeom prst="rect">
            <a:avLst/>
          </a:prstGeom>
        </p:spPr>
        <p:txBody>
          <a:bodyPr wrap="square">
            <a:spAutoFit/>
          </a:bodyPr>
          <a:lstStyle/>
          <a:p>
            <a:r>
              <a:rPr lang="ru-RU" sz="6000" b="1" dirty="0" smtClean="0">
                <a:solidFill>
                  <a:srgbClr val="C00000"/>
                </a:solidFill>
              </a:rPr>
              <a:t>Спасибо за внимание</a:t>
            </a:r>
            <a:endParaRPr lang="ru-RU"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42853"/>
            <a:ext cx="8429684" cy="3231654"/>
          </a:xfrm>
          <a:prstGeom prst="rect">
            <a:avLst/>
          </a:prstGeom>
        </p:spPr>
        <p:txBody>
          <a:bodyPr wrap="square">
            <a:spAutoFit/>
          </a:bodyPr>
          <a:lstStyle/>
          <a:p>
            <a:pPr>
              <a:buNone/>
            </a:pPr>
            <a:r>
              <a:rPr lang="ru-RU" sz="2400" b="1" dirty="0" smtClean="0"/>
              <a:t>                                    Актуальность </a:t>
            </a:r>
            <a:r>
              <a:rPr lang="ru-RU" sz="2400" b="1" dirty="0" smtClean="0"/>
              <a:t>проекта:</a:t>
            </a:r>
          </a:p>
          <a:p>
            <a:r>
              <a:rPr lang="ru-RU" dirty="0" smtClean="0"/>
              <a:t>В 21 веке незаметно исчезает культура дворовых игр и дворовая социализация. В настоящее время наблюдается всплеск популярности компьютерных игр. Дети с малых лет приобщены к телефонам, планшетам, компьютерам. Зачастую выясняется, что дети не умеют играть непосредственно со сверстниками, не знают дворовых подвижных игр, не умеют самостоятельно организовывать свое свободное время. Физически, дети, развиты на среднем уровне, так как ведется малоподвижный образ жизни. Именно поэтому</a:t>
            </a:r>
            <a:r>
              <a:rPr lang="ru-RU" b="1" dirty="0" smtClean="0"/>
              <a:t>, </a:t>
            </a:r>
            <a:r>
              <a:rPr lang="ru-RU" b="1" dirty="0" smtClean="0"/>
              <a:t>проект «</a:t>
            </a:r>
            <a:r>
              <a:rPr lang="ru-RU" b="1" dirty="0" smtClean="0"/>
              <a:t>Дворовые игры .Настоящее и прошлое» </a:t>
            </a:r>
            <a:r>
              <a:rPr lang="ru-RU" dirty="0" smtClean="0"/>
              <a:t>в данный момент времени </a:t>
            </a:r>
            <a:r>
              <a:rPr lang="ru-RU" dirty="0" smtClean="0"/>
              <a:t>очень </a:t>
            </a:r>
            <a:r>
              <a:rPr lang="ru-RU" dirty="0" smtClean="0"/>
              <a:t>актуален. Дети могут быть вовлечены в игровую деятельность со сверстниками, а также, взрослыми; развиваться физически и умственно.</a:t>
            </a:r>
            <a:endParaRPr lang="ru-RU" dirty="0" smtClean="0"/>
          </a:p>
        </p:txBody>
      </p:sp>
      <p:pic>
        <p:nvPicPr>
          <p:cNvPr id="2050" name="Picture 2" descr="C:\Users\нью трейд\Pictures\2019-05-16\IMG_20190507_111157.jpg"/>
          <p:cNvPicPr>
            <a:picLocks noChangeAspect="1" noChangeArrowheads="1"/>
          </p:cNvPicPr>
          <p:nvPr/>
        </p:nvPicPr>
        <p:blipFill>
          <a:blip r:embed="rId2" cstate="print"/>
          <a:srcRect/>
          <a:stretch>
            <a:fillRect/>
          </a:stretch>
        </p:blipFill>
        <p:spPr bwMode="auto">
          <a:xfrm>
            <a:off x="428596" y="3357562"/>
            <a:ext cx="4357718" cy="3286148"/>
          </a:xfrm>
          <a:prstGeom prst="rect">
            <a:avLst/>
          </a:prstGeom>
          <a:noFill/>
        </p:spPr>
      </p:pic>
      <p:pic>
        <p:nvPicPr>
          <p:cNvPr id="2051" name="Picture 3" descr="C:\Users\нью трейд\Pictures\2019-05-26\IMG_20190521_170413.jpg"/>
          <p:cNvPicPr>
            <a:picLocks noChangeAspect="1" noChangeArrowheads="1"/>
          </p:cNvPicPr>
          <p:nvPr/>
        </p:nvPicPr>
        <p:blipFill>
          <a:blip r:embed="rId3" cstate="print"/>
          <a:srcRect/>
          <a:stretch>
            <a:fillRect/>
          </a:stretch>
        </p:blipFill>
        <p:spPr bwMode="auto">
          <a:xfrm>
            <a:off x="5072066" y="3071810"/>
            <a:ext cx="3857652" cy="35719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b="1" dirty="0" smtClean="0">
                <a:solidFill>
                  <a:srgbClr val="000000"/>
                </a:solidFill>
                <a:latin typeface="Calibri" pitchFamily="34" charset="0"/>
                <a:ea typeface="Times New Roman" pitchFamily="18" charset="0"/>
                <a:cs typeface="Times New Roman" pitchFamily="18" charset="0"/>
              </a:rPr>
              <a:t> </a:t>
            </a:r>
            <a:r>
              <a:rPr lang="ru-RU" sz="3600" b="1" dirty="0" smtClean="0">
                <a:solidFill>
                  <a:srgbClr val="000000"/>
                </a:solidFill>
                <a:latin typeface="Calibri" pitchFamily="34" charset="0"/>
                <a:ea typeface="Times New Roman" pitchFamily="18" charset="0"/>
                <a:cs typeface="Times New Roman" pitchFamily="18" charset="0"/>
              </a:rPr>
              <a:t>Цель и задачи проекта</a:t>
            </a:r>
            <a:endParaRPr lang="ru-RU" sz="3600" dirty="0"/>
          </a:p>
        </p:txBody>
      </p:sp>
      <p:sp>
        <p:nvSpPr>
          <p:cNvPr id="3" name="Содержимое 2"/>
          <p:cNvSpPr>
            <a:spLocks noGrp="1"/>
          </p:cNvSpPr>
          <p:nvPr>
            <p:ph sz="half" idx="1"/>
          </p:nvPr>
        </p:nvSpPr>
        <p:spPr>
          <a:xfrm>
            <a:off x="457200" y="1071546"/>
            <a:ext cx="8472518" cy="5054617"/>
          </a:xfrm>
        </p:spPr>
        <p:txBody>
          <a:bodyPr>
            <a:normAutofit fontScale="25000" lnSpcReduction="20000"/>
          </a:bodyPr>
          <a:lstStyle/>
          <a:p>
            <a:pPr marL="0" lvl="0" indent="0" fontAlgn="base">
              <a:spcBef>
                <a:spcPct val="0"/>
              </a:spcBef>
              <a:spcAft>
                <a:spcPct val="0"/>
              </a:spcAft>
              <a:buNone/>
              <a:tabLst>
                <a:tab pos="457200" algn="l"/>
              </a:tabLst>
            </a:pPr>
            <a:r>
              <a:rPr lang="ru-RU" sz="9600" b="1" dirty="0" smtClean="0">
                <a:solidFill>
                  <a:srgbClr val="000000"/>
                </a:solidFill>
                <a:latin typeface="Calibri" pitchFamily="34" charset="0"/>
                <a:ea typeface="Times New Roman" pitchFamily="18" charset="0"/>
                <a:cs typeface="Times New Roman" pitchFamily="18" charset="0"/>
              </a:rPr>
              <a:t>Цель проекта</a:t>
            </a:r>
            <a:r>
              <a:rPr lang="ru-RU" sz="9600" b="1" dirty="0" smtClean="0">
                <a:solidFill>
                  <a:srgbClr val="000000"/>
                </a:solidFill>
                <a:latin typeface="Calibri" pitchFamily="34" charset="0"/>
                <a:ea typeface="Times New Roman" pitchFamily="18" charset="0"/>
                <a:cs typeface="Times New Roman" pitchFamily="18" charset="0"/>
              </a:rPr>
              <a:t>:</a:t>
            </a:r>
            <a:endParaRPr lang="ru-RU" sz="9600" dirty="0" smtClean="0">
              <a:latin typeface="Arial" pitchFamily="34" charset="0"/>
              <a:cs typeface="Arial" pitchFamily="34" charset="0"/>
            </a:endParaRPr>
          </a:p>
          <a:p>
            <a:pPr eaLnBrk="0" fontAlgn="base" hangingPunct="0">
              <a:spcBef>
                <a:spcPct val="0"/>
              </a:spcBef>
              <a:spcAft>
                <a:spcPct val="0"/>
              </a:spcAft>
              <a:tabLst>
                <a:tab pos="457200" algn="l"/>
              </a:tabLst>
            </a:pPr>
            <a:r>
              <a:rPr lang="ru-RU" sz="9600" dirty="0" smtClean="0"/>
              <a:t>передача </a:t>
            </a:r>
            <a:r>
              <a:rPr lang="ru-RU" sz="9600" dirty="0" smtClean="0"/>
              <a:t>игрового наследия из поколения в поколение; развитие коммуникативных и физических способностей детей,</a:t>
            </a:r>
          </a:p>
          <a:p>
            <a:pPr marL="0" lvl="0" indent="0" eaLnBrk="0" fontAlgn="base" hangingPunct="0">
              <a:spcBef>
                <a:spcPct val="0"/>
              </a:spcBef>
              <a:spcAft>
                <a:spcPct val="0"/>
              </a:spcAft>
              <a:buNone/>
              <a:tabLst>
                <a:tab pos="457200" algn="l"/>
              </a:tabLst>
            </a:pPr>
            <a:r>
              <a:rPr lang="ru-RU" sz="9600" dirty="0" smtClean="0">
                <a:solidFill>
                  <a:srgbClr val="000000"/>
                </a:solidFill>
                <a:latin typeface="Calibri" pitchFamily="34" charset="0"/>
                <a:ea typeface="Times New Roman" pitchFamily="18" charset="0"/>
                <a:cs typeface="Times New Roman" pitchFamily="18" charset="0"/>
              </a:rPr>
              <a:t>и укрепление физического здоровья дошкольников через включение дворовых игр в организацию воспитательно-образовательного процесса ДОУ.</a:t>
            </a:r>
            <a:endParaRPr lang="ru-RU" sz="9600" dirty="0" smtClean="0">
              <a:latin typeface="Arial" pitchFamily="34" charset="0"/>
              <a:cs typeface="Arial" pitchFamily="34" charset="0"/>
            </a:endParaRPr>
          </a:p>
          <a:p>
            <a:pPr marL="0" lvl="0" indent="0" eaLnBrk="0" fontAlgn="base" hangingPunct="0">
              <a:spcBef>
                <a:spcPct val="0"/>
              </a:spcBef>
              <a:spcAft>
                <a:spcPct val="0"/>
              </a:spcAft>
              <a:buNone/>
              <a:tabLst>
                <a:tab pos="457200" algn="l"/>
              </a:tabLst>
            </a:pPr>
            <a:r>
              <a:rPr lang="ru-RU" sz="5100" dirty="0" smtClean="0">
                <a:solidFill>
                  <a:srgbClr val="000000"/>
                </a:solidFill>
                <a:latin typeface="Calibri" pitchFamily="34" charset="0"/>
                <a:ea typeface="Times New Roman" pitchFamily="18" charset="0"/>
                <a:cs typeface="Times New Roman" pitchFamily="18" charset="0"/>
              </a:rPr>
              <a:t>        </a:t>
            </a:r>
            <a:endParaRPr lang="ru-RU" sz="5100" dirty="0" smtClean="0">
              <a:solidFill>
                <a:srgbClr val="000000"/>
              </a:solidFill>
              <a:latin typeface="Calibri" pitchFamily="34" charset="0"/>
              <a:ea typeface="Times New Roman" pitchFamily="18" charset="0"/>
              <a:cs typeface="Times New Roman" pitchFamily="18" charset="0"/>
            </a:endParaRPr>
          </a:p>
          <a:p>
            <a:pPr marL="0" lvl="0" indent="0" eaLnBrk="0" fontAlgn="base" hangingPunct="0">
              <a:spcBef>
                <a:spcPct val="0"/>
              </a:spcBef>
              <a:spcAft>
                <a:spcPct val="0"/>
              </a:spcAft>
              <a:buNone/>
              <a:tabLst>
                <a:tab pos="457200" algn="l"/>
              </a:tabLst>
            </a:pPr>
            <a:r>
              <a:rPr lang="ru-RU" sz="9600" b="1" dirty="0" smtClean="0">
                <a:solidFill>
                  <a:srgbClr val="000000"/>
                </a:solidFill>
                <a:latin typeface="Calibri" pitchFamily="34" charset="0"/>
                <a:ea typeface="Times New Roman" pitchFamily="18" charset="0"/>
                <a:cs typeface="Times New Roman" pitchFamily="18" charset="0"/>
              </a:rPr>
              <a:t>Задачи проекта: </a:t>
            </a:r>
            <a:r>
              <a:rPr lang="ru-RU" sz="9600" dirty="0" smtClean="0">
                <a:solidFill>
                  <a:srgbClr val="000000"/>
                </a:solidFill>
                <a:latin typeface="Calibri" pitchFamily="34" charset="0"/>
                <a:ea typeface="Times New Roman" pitchFamily="18" charset="0"/>
                <a:cs typeface="Times New Roman" pitchFamily="18" charset="0"/>
              </a:rPr>
              <a:t>создать условия для интеллектуального, нравственного и эмоционального самовыражения каждого из участников проекта;</a:t>
            </a:r>
            <a:endParaRPr lang="ru-RU" sz="9600" dirty="0" smtClean="0">
              <a:latin typeface="Arial" pitchFamily="34" charset="0"/>
              <a:cs typeface="Arial" pitchFamily="34" charset="0"/>
            </a:endParaRPr>
          </a:p>
          <a:p>
            <a:endParaRPr lang="ru-RU" sz="9600" b="1" dirty="0" smtClean="0"/>
          </a:p>
          <a:p>
            <a:r>
              <a:rPr lang="ru-RU" sz="9600" b="1" dirty="0" smtClean="0"/>
              <a:t>- </a:t>
            </a:r>
            <a:r>
              <a:rPr lang="ru-RU" sz="9600" dirty="0" smtClean="0"/>
              <a:t>гармонизация детско-родительских отношений;</a:t>
            </a:r>
          </a:p>
          <a:p>
            <a:r>
              <a:rPr lang="ru-RU" sz="9600" b="1" dirty="0" smtClean="0"/>
              <a:t>- </a:t>
            </a:r>
            <a:r>
              <a:rPr lang="ru-RU" sz="9600" dirty="0" smtClean="0"/>
              <a:t>приобщение детей к здоровому образу жизни;</a:t>
            </a:r>
          </a:p>
          <a:p>
            <a:r>
              <a:rPr lang="ru-RU" sz="9600" dirty="0" smtClean="0"/>
              <a:t>- развитие двигательных навыков;</a:t>
            </a:r>
          </a:p>
          <a:p>
            <a:r>
              <a:rPr lang="ru-RU" sz="9600" dirty="0" smtClean="0"/>
              <a:t>- развитие логического мышления;</a:t>
            </a:r>
          </a:p>
          <a:p>
            <a:r>
              <a:rPr lang="ru-RU" sz="9600" dirty="0" smtClean="0"/>
              <a:t>- развитие памяти, ловкости, быстроты реакции.</a:t>
            </a:r>
            <a:endParaRPr lang="ru-RU" sz="9600" dirty="0" smtClean="0">
              <a:latin typeface="Arial" pitchFamily="34" charset="0"/>
              <a:cs typeface="Arial" pitchFamily="34" charset="0"/>
            </a:endParaRPr>
          </a:p>
        </p:txBody>
      </p:sp>
      <p:sp>
        <p:nvSpPr>
          <p:cNvPr id="4" name="Содержимое 3"/>
          <p:cNvSpPr>
            <a:spLocks noGrp="1"/>
          </p:cNvSpPr>
          <p:nvPr>
            <p:ph sz="half" idx="2"/>
          </p:nvPr>
        </p:nvSpPr>
        <p:spPr>
          <a:xfrm flipH="1">
            <a:off x="8686799" y="5857892"/>
            <a:ext cx="45719" cy="268271"/>
          </a:xfrm>
        </p:spPr>
        <p:txBody>
          <a:bodyPr>
            <a:normAutofit fontScale="25000" lnSpcReduction="20000"/>
          </a:bodyPr>
          <a:lstStyle/>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282" y="357166"/>
            <a:ext cx="8501122" cy="2739211"/>
          </a:xfrm>
          <a:prstGeom prst="rect">
            <a:avLst/>
          </a:prstGeom>
        </p:spPr>
        <p:txBody>
          <a:bodyPr wrap="square">
            <a:spAutoFit/>
          </a:bodyPr>
          <a:lstStyle/>
          <a:p>
            <a:r>
              <a:rPr lang="ru-RU" sz="2800" b="1" dirty="0" smtClean="0"/>
              <a:t> Этапы</a:t>
            </a:r>
            <a:r>
              <a:rPr lang="ru-RU" sz="2800" b="1" dirty="0" smtClean="0"/>
              <a:t>, содержание и </a:t>
            </a:r>
            <a:r>
              <a:rPr lang="ru-RU" sz="2800" b="1" dirty="0" smtClean="0"/>
              <a:t>методы реализации  проекта</a:t>
            </a:r>
            <a:endParaRPr lang="ru-RU" sz="2800" dirty="0" smtClean="0"/>
          </a:p>
          <a:p>
            <a:r>
              <a:rPr lang="ru-RU" sz="2400" dirty="0" smtClean="0"/>
              <a:t>В реализации проекта примут участие  дети 6-7 лет и их родители (законные представители). </a:t>
            </a:r>
          </a:p>
          <a:p>
            <a:r>
              <a:rPr lang="ru-RU" sz="2400" dirty="0" smtClean="0"/>
              <a:t>Для подготовительной группы    разработан индивидуальный план реализации проекта.</a:t>
            </a:r>
          </a:p>
          <a:p>
            <a:r>
              <a:rPr lang="ru-RU" sz="2400" dirty="0" smtClean="0"/>
              <a:t> Содержание проекта рассчитано на 1 месяц (краткосрочный)  и  будет осуществляться в 3 этапа.</a:t>
            </a:r>
            <a:endParaRPr lang="ru-RU" sz="2400" dirty="0" smtClean="0"/>
          </a:p>
        </p:txBody>
      </p:sp>
      <p:pic>
        <p:nvPicPr>
          <p:cNvPr id="12" name="Picture 4" descr="C:\Users\Igor\Desktop\Воспитатель года 2017\фото\фото старые\SAM_155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6248" y="3000372"/>
            <a:ext cx="4644007" cy="348300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descr="C:\Users\Igor\Desktop\detsad-321650-150877606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5720" y="3357562"/>
            <a:ext cx="3571900" cy="290988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57167"/>
            <a:ext cx="8072494" cy="3354765"/>
          </a:xfrm>
          <a:prstGeom prst="rect">
            <a:avLst/>
          </a:prstGeom>
        </p:spPr>
        <p:txBody>
          <a:bodyPr wrap="square">
            <a:spAutoFit/>
          </a:bodyPr>
          <a:lstStyle/>
          <a:p>
            <a:r>
              <a:rPr lang="ru-RU" sz="2400" b="1" dirty="0" smtClean="0"/>
              <a:t>Подготовительный этап</a:t>
            </a:r>
            <a:r>
              <a:rPr lang="ru-RU" sz="2400" dirty="0" smtClean="0"/>
              <a:t>: </a:t>
            </a:r>
            <a:r>
              <a:rPr lang="ru-RU" sz="2000" dirty="0" smtClean="0"/>
              <a:t>начало  марта  </a:t>
            </a:r>
            <a:r>
              <a:rPr lang="ru-RU" sz="2000" dirty="0" smtClean="0"/>
              <a:t>2024г</a:t>
            </a:r>
            <a:r>
              <a:rPr lang="ru-RU" sz="2000" dirty="0" smtClean="0"/>
              <a:t>.</a:t>
            </a:r>
          </a:p>
          <a:p>
            <a:r>
              <a:rPr lang="ru-RU" sz="2000" dirty="0" smtClean="0"/>
              <a:t>Данный этап предполагает:</a:t>
            </a:r>
          </a:p>
          <a:p>
            <a:r>
              <a:rPr lang="ru-RU" sz="2000" dirty="0" smtClean="0"/>
              <a:t>- определение проблемы и цели проекта, знакомство с ключевыми (теоретическими) основами данного проекта, разработку плана и этапов реализации проекта, а так же их сроков;</a:t>
            </a:r>
          </a:p>
          <a:p>
            <a:r>
              <a:rPr lang="ru-RU" sz="2000" dirty="0" smtClean="0"/>
              <a:t>- определение ожидаемых результатов;</a:t>
            </a:r>
          </a:p>
          <a:p>
            <a:r>
              <a:rPr lang="ru-RU" sz="2000" dirty="0" smtClean="0"/>
              <a:t>-составление календарного плана выполнения  работ  по  проекту.                                                                     </a:t>
            </a:r>
          </a:p>
          <a:p>
            <a:r>
              <a:rPr lang="ru-RU" sz="2000" dirty="0" smtClean="0"/>
              <a:t>- изучение игровых технологий, происхождение и  зарождение дворовых игр.  </a:t>
            </a:r>
            <a:endParaRPr lang="ru-RU" sz="2000" dirty="0" smtClean="0"/>
          </a:p>
        </p:txBody>
      </p:sp>
      <p:sp>
        <p:nvSpPr>
          <p:cNvPr id="3" name="Прямоугольник 2"/>
          <p:cNvSpPr/>
          <p:nvPr/>
        </p:nvSpPr>
        <p:spPr>
          <a:xfrm>
            <a:off x="285720" y="3643314"/>
            <a:ext cx="8286808" cy="3200876"/>
          </a:xfrm>
          <a:prstGeom prst="rect">
            <a:avLst/>
          </a:prstGeom>
        </p:spPr>
        <p:txBody>
          <a:bodyPr wrap="square">
            <a:spAutoFit/>
          </a:bodyPr>
          <a:lstStyle/>
          <a:p>
            <a:r>
              <a:rPr lang="ru-RU" sz="2400" b="1" dirty="0" smtClean="0"/>
              <a:t>Основной этап</a:t>
            </a:r>
            <a:r>
              <a:rPr lang="ru-RU" sz="2400" dirty="0" smtClean="0"/>
              <a:t>: </a:t>
            </a:r>
            <a:r>
              <a:rPr lang="ru-RU" sz="2000" dirty="0" smtClean="0"/>
              <a:t>середина марта  </a:t>
            </a:r>
            <a:r>
              <a:rPr lang="ru-RU" sz="2000" dirty="0" smtClean="0"/>
              <a:t>2024г</a:t>
            </a:r>
            <a:r>
              <a:rPr lang="ru-RU" sz="2000" dirty="0" smtClean="0"/>
              <a:t>.</a:t>
            </a:r>
          </a:p>
          <a:p>
            <a:r>
              <a:rPr lang="ru-RU" sz="2000" dirty="0" smtClean="0"/>
              <a:t>Данный этап предполагает:</a:t>
            </a:r>
          </a:p>
          <a:p>
            <a:r>
              <a:rPr lang="ru-RU" sz="2000" dirty="0" smtClean="0"/>
              <a:t> - анкетирование родителей (законных представителей) и опрос детей в рамках проектной деятельности </a:t>
            </a:r>
          </a:p>
          <a:p>
            <a:pPr>
              <a:buNone/>
            </a:pPr>
            <a:r>
              <a:rPr lang="ru-RU" sz="2000" dirty="0" smtClean="0"/>
              <a:t>         (входная диагностика);</a:t>
            </a:r>
          </a:p>
          <a:p>
            <a:r>
              <a:rPr lang="ru-RU" sz="2000" dirty="0" smtClean="0"/>
              <a:t>- разработку сборника дворовых игр и внедрение игр в воспитательно-образовательный процесс ДОО;</a:t>
            </a:r>
          </a:p>
          <a:p>
            <a:r>
              <a:rPr lang="ru-RU" sz="2000" dirty="0" smtClean="0"/>
              <a:t>- проведение консультаций, совместных мероприятий, игр и развлечений для детей;</a:t>
            </a:r>
          </a:p>
          <a:p>
            <a:pPr>
              <a:buNone/>
            </a:pPr>
            <a:r>
              <a:rPr lang="ru-RU" b="1" u="sng" dirty="0" smtClean="0"/>
              <a:t>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58" y="357166"/>
            <a:ext cx="8358246" cy="3416320"/>
          </a:xfrm>
          <a:prstGeom prst="rect">
            <a:avLst/>
          </a:prstGeom>
        </p:spPr>
        <p:txBody>
          <a:bodyPr wrap="square">
            <a:spAutoFit/>
          </a:bodyPr>
          <a:lstStyle/>
          <a:p>
            <a:pPr>
              <a:buNone/>
            </a:pPr>
            <a:r>
              <a:rPr lang="ru-RU" sz="2400" b="1" dirty="0" smtClean="0"/>
              <a:t> </a:t>
            </a:r>
            <a:r>
              <a:rPr lang="ru-RU" sz="2400" b="1" dirty="0" smtClean="0"/>
              <a:t>      Заключительный </a:t>
            </a:r>
            <a:r>
              <a:rPr lang="ru-RU" sz="2400" b="1" dirty="0" smtClean="0"/>
              <a:t>этап:</a:t>
            </a:r>
            <a:r>
              <a:rPr lang="ru-RU" sz="2400" dirty="0" smtClean="0"/>
              <a:t> </a:t>
            </a:r>
            <a:r>
              <a:rPr lang="ru-RU" dirty="0" smtClean="0"/>
              <a:t> </a:t>
            </a:r>
            <a:r>
              <a:rPr lang="ru-RU" sz="2400" dirty="0" smtClean="0"/>
              <a:t>конец марта </a:t>
            </a:r>
            <a:r>
              <a:rPr lang="ru-RU" sz="2400" dirty="0" smtClean="0"/>
              <a:t>2024г</a:t>
            </a:r>
            <a:r>
              <a:rPr lang="ru-RU" sz="2400" dirty="0" smtClean="0"/>
              <a:t>.</a:t>
            </a:r>
          </a:p>
          <a:p>
            <a:r>
              <a:rPr lang="ru-RU" sz="2400" dirty="0" smtClean="0"/>
              <a:t>                    Данный </a:t>
            </a:r>
            <a:r>
              <a:rPr lang="ru-RU" sz="2400" dirty="0" smtClean="0"/>
              <a:t>этап предполагает:</a:t>
            </a:r>
          </a:p>
          <a:p>
            <a:r>
              <a:rPr lang="ru-RU" sz="2400" dirty="0" smtClean="0"/>
              <a:t>- анализ эффективности реализации проекта и обобщение результатов, соотношение планируемых </a:t>
            </a:r>
            <a:r>
              <a:rPr lang="ru-RU" sz="2400" dirty="0" smtClean="0"/>
              <a:t> </a:t>
            </a:r>
            <a:r>
              <a:rPr lang="ru-RU" sz="2400" dirty="0" smtClean="0"/>
              <a:t>и фактических достижений по проекту;</a:t>
            </a:r>
          </a:p>
          <a:p>
            <a:r>
              <a:rPr lang="ru-RU" sz="2400" dirty="0" smtClean="0"/>
              <a:t>- итоговое анкетирование родителей (законных представителей) и опрос детей в рамках </a:t>
            </a:r>
          </a:p>
          <a:p>
            <a:r>
              <a:rPr lang="ru-RU" sz="2400" dirty="0" smtClean="0"/>
              <a:t>   проведенной проектной деятельности (итоговая диагностика);</a:t>
            </a:r>
          </a:p>
        </p:txBody>
      </p:sp>
      <p:pic>
        <p:nvPicPr>
          <p:cNvPr id="4099" name="Picture 3" descr="C:\Users\нью трейд\Documents\папка средн.гр\дети фото ср группа\Новая папка (2)\1679916606205.jpg"/>
          <p:cNvPicPr>
            <a:picLocks noChangeAspect="1" noChangeArrowheads="1"/>
          </p:cNvPicPr>
          <p:nvPr/>
        </p:nvPicPr>
        <p:blipFill>
          <a:blip r:embed="rId2" cstate="print"/>
          <a:srcRect/>
          <a:stretch>
            <a:fillRect/>
          </a:stretch>
        </p:blipFill>
        <p:spPr bwMode="auto">
          <a:xfrm>
            <a:off x="4214810" y="3357562"/>
            <a:ext cx="3857604" cy="321471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0" y="714356"/>
            <a:ext cx="4281488" cy="6143644"/>
          </a:xfrm>
        </p:spPr>
        <p:txBody>
          <a:bodyPr>
            <a:noAutofit/>
          </a:bodyPr>
          <a:lstStyle/>
          <a:p>
            <a:pPr>
              <a:buNone/>
            </a:pPr>
            <a:r>
              <a:rPr lang="ru-RU" sz="1600" dirty="0" smtClean="0"/>
              <a:t> </a:t>
            </a:r>
            <a:r>
              <a:rPr lang="ru-RU" sz="2400" dirty="0" smtClean="0"/>
              <a:t>1. Знакомство со специальной литературой, информацией в интернете по теме проектной деятельности;</a:t>
            </a:r>
          </a:p>
          <a:p>
            <a:pPr>
              <a:buNone/>
            </a:pPr>
            <a:r>
              <a:rPr lang="ru-RU" sz="2400" dirty="0" smtClean="0"/>
              <a:t>2. Социологический опрос ( анкетирование);</a:t>
            </a:r>
          </a:p>
          <a:p>
            <a:pPr>
              <a:buNone/>
            </a:pPr>
            <a:r>
              <a:rPr lang="ru-RU" sz="2400" dirty="0" smtClean="0"/>
              <a:t>3. Эксперимент (разучивание игр с детьми ).</a:t>
            </a:r>
          </a:p>
          <a:p>
            <a:pPr>
              <a:buNone/>
            </a:pPr>
            <a:r>
              <a:rPr lang="ru-RU" sz="2400" dirty="0" smtClean="0"/>
              <a:t>4. Практическая значимость работы заключается в том, что данный проект может быть использован для организации досуга современных детей, как в детском саду, так и во дворе дома.</a:t>
            </a:r>
            <a:endParaRPr lang="ru-RU" sz="2400" dirty="0" smtClean="0"/>
          </a:p>
        </p:txBody>
      </p:sp>
      <p:sp>
        <p:nvSpPr>
          <p:cNvPr id="9" name="Прямоугольник 8"/>
          <p:cNvSpPr/>
          <p:nvPr/>
        </p:nvSpPr>
        <p:spPr>
          <a:xfrm>
            <a:off x="714348" y="142852"/>
            <a:ext cx="4786347" cy="523220"/>
          </a:xfrm>
          <a:prstGeom prst="rect">
            <a:avLst/>
          </a:prstGeom>
        </p:spPr>
        <p:txBody>
          <a:bodyPr wrap="square">
            <a:spAutoFit/>
          </a:bodyPr>
          <a:lstStyle/>
          <a:p>
            <a:r>
              <a:rPr lang="ru-RU" sz="2800" b="1" dirty="0" smtClean="0"/>
              <a:t> Методы</a:t>
            </a:r>
            <a:r>
              <a:rPr lang="ru-RU" sz="2800" b="1" dirty="0" smtClean="0"/>
              <a:t> исследования:</a:t>
            </a:r>
            <a:endParaRPr lang="ru-RU" sz="2800" dirty="0" smtClean="0"/>
          </a:p>
        </p:txBody>
      </p:sp>
      <p:pic>
        <p:nvPicPr>
          <p:cNvPr id="10" name="Picture 3" descr="C:\Users\нью трейд\Pictures\2021-03-19\IMG_20210319_160812.jpg"/>
          <p:cNvPicPr>
            <a:picLocks noChangeAspect="1" noChangeArrowheads="1"/>
          </p:cNvPicPr>
          <p:nvPr/>
        </p:nvPicPr>
        <p:blipFill>
          <a:blip r:embed="rId2" cstate="print"/>
          <a:srcRect/>
          <a:stretch>
            <a:fillRect/>
          </a:stretch>
        </p:blipFill>
        <p:spPr bwMode="auto">
          <a:xfrm rot="5400000">
            <a:off x="5143504" y="-142900"/>
            <a:ext cx="3429024" cy="4143404"/>
          </a:xfrm>
          <a:prstGeom prst="rect">
            <a:avLst/>
          </a:prstGeom>
          <a:noFill/>
        </p:spPr>
      </p:pic>
      <p:pic>
        <p:nvPicPr>
          <p:cNvPr id="11" name="Picture 2" descr="C:\Users\нью трейд\Pictures\2021-03-19\IMG_20210319_105129.jpg"/>
          <p:cNvPicPr>
            <a:picLocks noChangeAspect="1" noChangeArrowheads="1"/>
          </p:cNvPicPr>
          <p:nvPr/>
        </p:nvPicPr>
        <p:blipFill>
          <a:blip r:embed="rId3" cstate="print"/>
          <a:srcRect/>
          <a:stretch>
            <a:fillRect/>
          </a:stretch>
        </p:blipFill>
        <p:spPr bwMode="auto">
          <a:xfrm>
            <a:off x="3929058" y="3786166"/>
            <a:ext cx="3857652" cy="28575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8358246" cy="2554545"/>
          </a:xfrm>
          <a:prstGeom prst="rect">
            <a:avLst/>
          </a:prstGeom>
        </p:spPr>
        <p:txBody>
          <a:bodyPr wrap="square">
            <a:spAutoFit/>
          </a:bodyPr>
          <a:lstStyle/>
          <a:p>
            <a:pPr algn="ctr"/>
            <a:r>
              <a:rPr lang="ru-RU" sz="2000" b="1" dirty="0" smtClean="0"/>
              <a:t>                                                                                                              </a:t>
            </a:r>
            <a:r>
              <a:rPr lang="ru-RU" sz="2000" b="1" dirty="0" smtClean="0"/>
              <a:t>Приложение 1</a:t>
            </a:r>
          </a:p>
          <a:p>
            <a:pPr algn="ctr"/>
            <a:r>
              <a:rPr lang="ru-RU" b="1" dirty="0" smtClean="0"/>
              <a:t>Календарный план реализации проекта для детей 6 – 7 лет (подготовительная к школе группа)</a:t>
            </a:r>
            <a:endParaRPr lang="ru-RU" dirty="0" smtClean="0"/>
          </a:p>
          <a:p>
            <a:pPr algn="r"/>
            <a:r>
              <a:rPr lang="ru-RU" sz="2000" dirty="0" smtClean="0">
                <a:latin typeface="Times New Roman" pitchFamily="18" charset="0"/>
                <a:cs typeface="Times New Roman" pitchFamily="18" charset="0"/>
              </a:rPr>
              <a:t>                                                        Дворовые игры – не просто развлечение.</a:t>
            </a:r>
          </a:p>
          <a:p>
            <a:pPr algn="r"/>
            <a:r>
              <a:rPr lang="ru-RU" sz="2000" dirty="0" smtClean="0">
                <a:latin typeface="Times New Roman" pitchFamily="18" charset="0"/>
                <a:cs typeface="Times New Roman" pitchFamily="18" charset="0"/>
              </a:rPr>
              <a:t>                                                      Дворовые игры –еще и обучение. В этих</a:t>
            </a:r>
          </a:p>
          <a:p>
            <a:pPr algn="r"/>
            <a:r>
              <a:rPr lang="ru-RU" sz="2000" dirty="0" smtClean="0">
                <a:latin typeface="Times New Roman" pitchFamily="18" charset="0"/>
                <a:cs typeface="Times New Roman" pitchFamily="18" charset="0"/>
              </a:rPr>
              <a:t>                                                 играх дети учатся общению, умению         создавать команды и «работать» в них, учатся быстро соображать, прыгать- бегать, соревноваться, да и веселиться тоже</a:t>
            </a:r>
            <a:r>
              <a:rPr lang="ru-RU" dirty="0" smtClean="0">
                <a:latin typeface="Times New Roman" pitchFamily="18" charset="0"/>
                <a:cs typeface="Times New Roman" pitchFamily="18" charset="0"/>
              </a:rPr>
              <a:t>.</a:t>
            </a:r>
            <a:endParaRPr lang="ru-RU" dirty="0"/>
          </a:p>
        </p:txBody>
      </p:sp>
      <p:pic>
        <p:nvPicPr>
          <p:cNvPr id="4" name="Picture 5" descr="C:\Users\нью трейд\Pictures\2021-03-06\IMG_20210305_114711.jpg"/>
          <p:cNvPicPr>
            <a:picLocks noChangeAspect="1" noChangeArrowheads="1"/>
          </p:cNvPicPr>
          <p:nvPr/>
        </p:nvPicPr>
        <p:blipFill>
          <a:blip r:embed="rId2" cstate="print"/>
          <a:srcRect/>
          <a:stretch>
            <a:fillRect/>
          </a:stretch>
        </p:blipFill>
        <p:spPr bwMode="auto">
          <a:xfrm>
            <a:off x="4786314" y="2857496"/>
            <a:ext cx="4000528" cy="3786214"/>
          </a:xfrm>
          <a:prstGeom prst="rect">
            <a:avLst/>
          </a:prstGeom>
          <a:noFill/>
        </p:spPr>
      </p:pic>
      <p:pic>
        <p:nvPicPr>
          <p:cNvPr id="6146" name="Picture 2" descr="C:\Users\нью трейд\Pictures\2021-02-12\IMG_20210122_114215.jpg"/>
          <p:cNvPicPr>
            <a:picLocks noChangeAspect="1" noChangeArrowheads="1"/>
          </p:cNvPicPr>
          <p:nvPr/>
        </p:nvPicPr>
        <p:blipFill>
          <a:blip r:embed="rId3" cstate="print"/>
          <a:srcRect/>
          <a:stretch>
            <a:fillRect/>
          </a:stretch>
        </p:blipFill>
        <p:spPr bwMode="auto">
          <a:xfrm>
            <a:off x="214282" y="2857496"/>
            <a:ext cx="4429156" cy="37147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6586418"/>
          </a:xfrm>
          <a:prstGeom prst="rect">
            <a:avLst/>
          </a:prstGeom>
        </p:spPr>
        <p:txBody>
          <a:bodyPr wrap="square">
            <a:spAutoFit/>
          </a:bodyPr>
          <a:lstStyle/>
          <a:p>
            <a:pPr>
              <a:buNone/>
            </a:pPr>
            <a:r>
              <a:rPr lang="ru-RU" sz="3600" dirty="0" smtClean="0"/>
              <a:t>          Классификация </a:t>
            </a:r>
            <a:r>
              <a:rPr lang="ru-RU" sz="3600" dirty="0" smtClean="0"/>
              <a:t>дворовых игр</a:t>
            </a:r>
          </a:p>
          <a:p>
            <a:pPr>
              <a:buNone/>
            </a:pPr>
            <a:r>
              <a:rPr lang="ru-RU" sz="2400" dirty="0" smtClean="0"/>
              <a:t>           Игры с мячом              </a:t>
            </a:r>
            <a:r>
              <a:rPr lang="ru-RU" sz="2400" dirty="0" smtClean="0"/>
              <a:t> </a:t>
            </a:r>
            <a:r>
              <a:rPr lang="ru-RU" sz="2400" dirty="0" smtClean="0"/>
              <a:t>игры   </a:t>
            </a:r>
            <a:r>
              <a:rPr lang="ru-RU" sz="2400" dirty="0" err="1" smtClean="0"/>
              <a:t>ловишки</a:t>
            </a:r>
            <a:r>
              <a:rPr lang="ru-RU" sz="2400" dirty="0" smtClean="0"/>
              <a:t>              </a:t>
            </a:r>
            <a:r>
              <a:rPr lang="ru-RU" sz="2400" dirty="0" smtClean="0"/>
              <a:t>Игры </a:t>
            </a:r>
            <a:r>
              <a:rPr lang="ru-RU" sz="2400" dirty="0" smtClean="0"/>
              <a:t>забавы  </a:t>
            </a:r>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r>
              <a:rPr lang="ru-RU" sz="2000" dirty="0" smtClean="0"/>
              <a:t>                    </a:t>
            </a:r>
            <a:endParaRPr lang="ru-RU" sz="2000" dirty="0" smtClean="0"/>
          </a:p>
          <a:p>
            <a:pPr>
              <a:buNone/>
            </a:pPr>
            <a:endParaRPr lang="ru-RU" sz="2000" dirty="0" smtClean="0"/>
          </a:p>
          <a:p>
            <a:pPr>
              <a:buNone/>
            </a:pPr>
            <a:r>
              <a:rPr lang="ru-RU" sz="2400" dirty="0" smtClean="0"/>
              <a:t>      Игры </a:t>
            </a:r>
            <a:r>
              <a:rPr lang="ru-RU" sz="2400" dirty="0" smtClean="0"/>
              <a:t>с прыжками                      </a:t>
            </a:r>
            <a:r>
              <a:rPr lang="ru-RU" sz="2400" dirty="0" smtClean="0"/>
              <a:t>  </a:t>
            </a:r>
            <a:r>
              <a:rPr lang="ru-RU" sz="2400" dirty="0" smtClean="0"/>
              <a:t>Состязательные игры     </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           </a:t>
            </a:r>
          </a:p>
          <a:p>
            <a:pPr>
              <a:buNone/>
            </a:pPr>
            <a:endParaRPr lang="ru-RU" dirty="0" smtClean="0"/>
          </a:p>
        </p:txBody>
      </p:sp>
      <p:pic>
        <p:nvPicPr>
          <p:cNvPr id="3" name="Picture 1" descr="C:\Users\нью трейд\Pictures\2019-04-16\IMG_20190416_111149.jpg"/>
          <p:cNvPicPr>
            <a:picLocks noChangeAspect="1" noChangeArrowheads="1"/>
          </p:cNvPicPr>
          <p:nvPr/>
        </p:nvPicPr>
        <p:blipFill>
          <a:blip r:embed="rId2" cstate="print"/>
          <a:srcRect/>
          <a:stretch>
            <a:fillRect/>
          </a:stretch>
        </p:blipFill>
        <p:spPr bwMode="auto">
          <a:xfrm>
            <a:off x="285720" y="1142984"/>
            <a:ext cx="2786082" cy="2643206"/>
          </a:xfrm>
          <a:prstGeom prst="rect">
            <a:avLst/>
          </a:prstGeom>
          <a:noFill/>
        </p:spPr>
      </p:pic>
      <p:pic>
        <p:nvPicPr>
          <p:cNvPr id="4" name="Picture 2" descr="C:\Users\нью трейд\Pictures\2021-03-19\IMG_20210319_110244.jpg"/>
          <p:cNvPicPr>
            <a:picLocks noChangeAspect="1" noChangeArrowheads="1"/>
          </p:cNvPicPr>
          <p:nvPr/>
        </p:nvPicPr>
        <p:blipFill>
          <a:blip r:embed="rId3" cstate="print"/>
          <a:srcRect/>
          <a:stretch>
            <a:fillRect/>
          </a:stretch>
        </p:blipFill>
        <p:spPr bwMode="auto">
          <a:xfrm>
            <a:off x="3428992" y="1142984"/>
            <a:ext cx="2714644" cy="2571768"/>
          </a:xfrm>
          <a:prstGeom prst="rect">
            <a:avLst/>
          </a:prstGeom>
          <a:noFill/>
        </p:spPr>
      </p:pic>
      <p:pic>
        <p:nvPicPr>
          <p:cNvPr id="5" name="Picture 3" descr="C:\Users\нью трейд\Pictures\2020-02-27\IMG_20200227_114524_BURST007.jpg"/>
          <p:cNvPicPr>
            <a:picLocks noChangeAspect="1" noChangeArrowheads="1"/>
          </p:cNvPicPr>
          <p:nvPr/>
        </p:nvPicPr>
        <p:blipFill>
          <a:blip r:embed="rId4" cstate="print"/>
          <a:srcRect/>
          <a:stretch>
            <a:fillRect/>
          </a:stretch>
        </p:blipFill>
        <p:spPr bwMode="auto">
          <a:xfrm>
            <a:off x="6429388" y="1142984"/>
            <a:ext cx="2428892" cy="2571768"/>
          </a:xfrm>
          <a:prstGeom prst="rect">
            <a:avLst/>
          </a:prstGeom>
          <a:noFill/>
        </p:spPr>
      </p:pic>
      <p:pic>
        <p:nvPicPr>
          <p:cNvPr id="6" name="Picture 2" descr="C:\Users\нью трейд\Pictures\2021-03-16\IMG_20210311_112614.jpg"/>
          <p:cNvPicPr>
            <a:picLocks noChangeAspect="1" noChangeArrowheads="1"/>
          </p:cNvPicPr>
          <p:nvPr/>
        </p:nvPicPr>
        <p:blipFill>
          <a:blip r:embed="rId5" cstate="print"/>
          <a:srcRect/>
          <a:stretch>
            <a:fillRect/>
          </a:stretch>
        </p:blipFill>
        <p:spPr bwMode="auto">
          <a:xfrm>
            <a:off x="357158" y="4357694"/>
            <a:ext cx="2714644" cy="2357454"/>
          </a:xfrm>
          <a:prstGeom prst="rect">
            <a:avLst/>
          </a:prstGeom>
          <a:noFill/>
        </p:spPr>
      </p:pic>
      <p:pic>
        <p:nvPicPr>
          <p:cNvPr id="7" name="Picture 3" descr="C:\Users\нью трейд\Pictures\2021-03-18\IMG_20210317_113426.jpg"/>
          <p:cNvPicPr>
            <a:picLocks noChangeAspect="1" noChangeArrowheads="1"/>
          </p:cNvPicPr>
          <p:nvPr/>
        </p:nvPicPr>
        <p:blipFill>
          <a:blip r:embed="rId6" cstate="print"/>
          <a:srcRect/>
          <a:stretch>
            <a:fillRect/>
          </a:stretch>
        </p:blipFill>
        <p:spPr bwMode="auto">
          <a:xfrm>
            <a:off x="4286248" y="4357694"/>
            <a:ext cx="3000396" cy="2286016"/>
          </a:xfrm>
          <a:prstGeom prst="rect">
            <a:avLst/>
          </a:prstGeom>
          <a:noFill/>
        </p:spPr>
      </p:pic>
    </p:spTree>
  </p:cSld>
  <p:clrMapOvr>
    <a:masterClrMapping/>
  </p:clrMapOvr>
</p:sld>
</file>

<file path=ppt/theme/theme1.xml><?xml version="1.0" encoding="utf-8"?>
<a:theme xmlns:a="http://schemas.openxmlformats.org/drawingml/2006/main" name="Презентация роль сказки в дух.нрав. воп.">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роль сказки в дух.нрав. воп.</Template>
  <TotalTime>1907</TotalTime>
  <Words>492</Words>
  <Application>Microsoft Office PowerPoint</Application>
  <PresentationFormat>Экран (4:3)</PresentationFormat>
  <Paragraphs>99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Презентация роль сказки в дух.нрав. воп.</vt:lpstr>
      <vt:lpstr>   Муниципальное бюджетное дошкольное образовательное учреждение «Детский сад №64 «Колобок»  г.Йошкар-Ола»                                                                              «Дворовые игры. Нестоящее и прошлое.»      </vt:lpstr>
      <vt:lpstr>Слайд 2</vt:lpstr>
      <vt:lpstr> Цель и задачи проекта</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Windows User</cp:lastModifiedBy>
  <cp:revision>235</cp:revision>
  <dcterms:created xsi:type="dcterms:W3CDTF">2018-04-10T13:43:47Z</dcterms:created>
  <dcterms:modified xsi:type="dcterms:W3CDTF">2024-04-08T16:55:28Z</dcterms:modified>
</cp:coreProperties>
</file>