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60" r:id="rId3"/>
    <p:sldId id="261" r:id="rId4"/>
    <p:sldId id="259" r:id="rId5"/>
    <p:sldId id="270" r:id="rId6"/>
    <p:sldId id="275" r:id="rId7"/>
    <p:sldId id="272" r:id="rId8"/>
    <p:sldId id="273" r:id="rId9"/>
    <p:sldId id="282" r:id="rId10"/>
    <p:sldId id="281" r:id="rId11"/>
    <p:sldId id="280" r:id="rId12"/>
    <p:sldId id="284" r:id="rId13"/>
    <p:sldId id="274" r:id="rId14"/>
    <p:sldId id="277" r:id="rId15"/>
    <p:sldId id="283" r:id="rId16"/>
    <p:sldId id="276" r:id="rId17"/>
    <p:sldId id="278" r:id="rId18"/>
    <p:sldId id="271" r:id="rId19"/>
    <p:sldId id="279" r:id="rId20"/>
    <p:sldId id="285" r:id="rId21"/>
    <p:sldId id="258" r:id="rId22"/>
    <p:sldId id="267" r:id="rId23"/>
    <p:sldId id="26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98" autoAdjust="0"/>
  </p:normalViewPr>
  <p:slideViewPr>
    <p:cSldViewPr>
      <p:cViewPr varScale="1">
        <p:scale>
          <a:sx n="85" d="100"/>
          <a:sy n="85" d="100"/>
        </p:scale>
        <p:origin x="-1543" y="-7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0162C5-95F6-4CAB-BBE5-4AFA54F0A5B0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245B2-9FC9-4749-9C5A-27B0FA7DE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984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245B2-9FC9-4749-9C5A-27B0FA7DE0F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670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245B2-9FC9-4749-9C5A-27B0FA7DE0F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890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DA8FE-C443-4924-A124-A4EA5B96A819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215B-37F1-4C1B-8FFC-918C98403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761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DA8FE-C443-4924-A124-A4EA5B96A819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215B-37F1-4C1B-8FFC-918C98403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867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DA8FE-C443-4924-A124-A4EA5B96A819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215B-37F1-4C1B-8FFC-918C98403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34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DA8FE-C443-4924-A124-A4EA5B96A819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215B-37F1-4C1B-8FFC-918C98403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368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DA8FE-C443-4924-A124-A4EA5B96A819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215B-37F1-4C1B-8FFC-918C98403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51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DA8FE-C443-4924-A124-A4EA5B96A819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215B-37F1-4C1B-8FFC-918C98403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454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DA8FE-C443-4924-A124-A4EA5B96A819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215B-37F1-4C1B-8FFC-918C98403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44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DA8FE-C443-4924-A124-A4EA5B96A819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215B-37F1-4C1B-8FFC-918C98403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117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DA8FE-C443-4924-A124-A4EA5B96A819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215B-37F1-4C1B-8FFC-918C98403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671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DA8FE-C443-4924-A124-A4EA5B96A819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215B-37F1-4C1B-8FFC-918C98403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640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DA8FE-C443-4924-A124-A4EA5B96A819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215B-37F1-4C1B-8FFC-918C98403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544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DA8FE-C443-4924-A124-A4EA5B96A819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2215B-37F1-4C1B-8FFC-918C98403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542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multi-mama.ru/zagadki-pro-semyu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log.dohcolonoc.ru/avtory/lena-kaplina-57-mail-ru.html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446" y="0"/>
            <a:ext cx="9216516" cy="6858000"/>
          </a:xfrm>
        </p:spPr>
      </p:pic>
      <p:sp>
        <p:nvSpPr>
          <p:cNvPr id="5" name="TextBox 4"/>
          <p:cNvSpPr txBox="1"/>
          <p:nvPr/>
        </p:nvSpPr>
        <p:spPr>
          <a:xfrm>
            <a:off x="611560" y="332656"/>
            <a:ext cx="7992888" cy="1649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Педагогический проект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по духовно - нравственному воспитанию дошкольников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«Сундучок семейных ценностей»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0072" y="6093296"/>
            <a:ext cx="3600400" cy="764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Воспитатель:</a:t>
            </a:r>
          </a:p>
          <a:p>
            <a:pPr lvl="0">
              <a:lnSpc>
                <a:spcPct val="115000"/>
              </a:lnSpc>
            </a:pP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Серенькая Елена Сергеевна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6676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20" y="-171400"/>
            <a:ext cx="9252520" cy="70294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3807050"/>
            <a:ext cx="1723290" cy="2543355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1358618"/>
            <a:ext cx="1703812" cy="2379424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340768"/>
            <a:ext cx="1767693" cy="2376265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832" y="3573016"/>
            <a:ext cx="1440160" cy="2150944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9" y="4126527"/>
            <a:ext cx="1554074" cy="2487336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458" y="1462378"/>
            <a:ext cx="1967464" cy="2344672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4321" y="1462378"/>
            <a:ext cx="1944216" cy="2581588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279" y="4139196"/>
            <a:ext cx="2156297" cy="2571240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6879" y="4074078"/>
            <a:ext cx="1795298" cy="2701477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-108520" y="332656"/>
            <a:ext cx="9252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«Папа мой всегда со мной!»</a:t>
            </a:r>
            <a:endParaRPr lang="ru-RU" sz="4400" b="1" i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34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3570" y="-146115"/>
            <a:ext cx="10584161" cy="7323643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822167"/>
            <a:ext cx="3203848" cy="3258209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2171" y="4037171"/>
            <a:ext cx="2648676" cy="2868602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863238"/>
            <a:ext cx="2520280" cy="3246955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1004031"/>
            <a:ext cx="3014137" cy="2894480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4409966"/>
            <a:ext cx="2835999" cy="2433106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 descr="C:\Users\Елена\AppData\Local\Temp\61fc3adc-5196-41b6-aee6-f942b2d3445f_Attachments_lenok110577@yandex.ru_2023-12-23_22-34-10.zip.45f\IMG_20231223_232501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4080376"/>
            <a:ext cx="3331435" cy="2890718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684584" y="-143633"/>
            <a:ext cx="10585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i="1" dirty="0">
                <a:solidFill>
                  <a:srgbClr val="FF0000"/>
                </a:solidFill>
                <a:latin typeface="Arial Black" panose="020B0A04020102020204" pitchFamily="34" charset="0"/>
              </a:rPr>
              <a:t>«Мамочка – милая, самая любимая</a:t>
            </a:r>
            <a:r>
              <a:rPr lang="ru-RU" sz="3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»</a:t>
            </a:r>
            <a:endParaRPr lang="ru-RU" sz="36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79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4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09" y="1268760"/>
            <a:ext cx="2190497" cy="2222714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3966" y="1370436"/>
            <a:ext cx="3119207" cy="2019362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3977122"/>
            <a:ext cx="2339405" cy="2448272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5417" y="3727504"/>
            <a:ext cx="2555429" cy="2702533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09" y="3917842"/>
            <a:ext cx="2339405" cy="2507552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1131805"/>
            <a:ext cx="2339405" cy="2428445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11"/>
          <p:cNvSpPr txBox="1"/>
          <p:nvPr/>
        </p:nvSpPr>
        <p:spPr>
          <a:xfrm>
            <a:off x="0" y="404664"/>
            <a:ext cx="9324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«День защитника Отечества»    </a:t>
            </a:r>
            <a:endParaRPr lang="ru-RU" sz="36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27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396536" cy="685800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4470784"/>
            <a:ext cx="2088232" cy="2232248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8859" y="1144369"/>
            <a:ext cx="2547866" cy="2996952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269" y="1376113"/>
            <a:ext cx="2736304" cy="2760746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1239654"/>
            <a:ext cx="3096344" cy="3136304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998" y="4375958"/>
            <a:ext cx="2450966" cy="2376264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4327782"/>
            <a:ext cx="2376264" cy="2276872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145269" y="332656"/>
            <a:ext cx="9251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Буклеты для родителей: «Основные ценности семьи»</a:t>
            </a:r>
            <a:endParaRPr lang="ru-RU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50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2492896"/>
            <a:ext cx="3888432" cy="4014929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700808"/>
            <a:ext cx="4680520" cy="3960440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323528" y="424827"/>
            <a:ext cx="8424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 smtClean="0">
                <a:solidFill>
                  <a:srgbClr val="FFFF00"/>
                </a:solidFill>
                <a:latin typeface="Franklin Gothic Heavy" panose="020B0903020102020204" pitchFamily="34" charset="0"/>
              </a:rPr>
              <a:t>    «Герб моей семьи»</a:t>
            </a:r>
            <a:endParaRPr lang="ru-RU" sz="6000" b="1" i="1" dirty="0">
              <a:solidFill>
                <a:srgbClr val="FFFF00"/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85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04" y="4077072"/>
            <a:ext cx="3024336" cy="2420260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3212976"/>
            <a:ext cx="3384376" cy="3429000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24" y="1572005"/>
            <a:ext cx="2664296" cy="2991882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1498476"/>
            <a:ext cx="3024336" cy="3429000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Box 8"/>
          <p:cNvSpPr txBox="1"/>
          <p:nvPr/>
        </p:nvSpPr>
        <p:spPr>
          <a:xfrm>
            <a:off x="-36512" y="54868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Arial Black" panose="020B0A04020102020204" pitchFamily="34" charset="0"/>
              </a:rPr>
              <a:t> </a:t>
            </a:r>
            <a:r>
              <a:rPr lang="ru-RU" sz="3600" i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Выставка «Новогодние поделки»</a:t>
            </a:r>
            <a:endParaRPr lang="ru-RU" sz="3600" i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53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20" y="6896"/>
            <a:ext cx="9433048" cy="68511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3318" y="2780928"/>
            <a:ext cx="4273705" cy="3874334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021" y="1340768"/>
            <a:ext cx="4752528" cy="3852630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251520" y="404664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« Генеалогическое древо моей семьи»</a:t>
            </a:r>
            <a:endParaRPr lang="ru-RU" sz="3600" b="1" dirty="0">
              <a:solidFill>
                <a:srgbClr val="FF0000"/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70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6552" y="0"/>
            <a:ext cx="9522297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528" y="1828597"/>
            <a:ext cx="4464496" cy="3976667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1828597"/>
            <a:ext cx="4464496" cy="3960440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0" y="548680"/>
            <a:ext cx="8676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 smtClean="0">
                <a:solidFill>
                  <a:srgbClr val="C00000"/>
                </a:solidFill>
                <a:latin typeface="Franklin Gothic Heavy" panose="020B0903020102020204" pitchFamily="34" charset="0"/>
              </a:rPr>
              <a:t>«Наша дружная семья»</a:t>
            </a:r>
            <a:endParaRPr lang="ru-RU" sz="6000" b="1" i="1" dirty="0">
              <a:solidFill>
                <a:srgbClr val="C00000"/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78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141" y="967036"/>
            <a:ext cx="2643758" cy="352839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1268760"/>
            <a:ext cx="2591449" cy="2924944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809328"/>
            <a:ext cx="2372643" cy="338437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4349186"/>
            <a:ext cx="3144391" cy="244827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141" y="3974792"/>
            <a:ext cx="2385659" cy="2766575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507402"/>
            <a:ext cx="2232248" cy="329005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79512" y="0"/>
            <a:ext cx="8349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«Нет вкусней оладушек, чем у наших               бабушек»</a:t>
            </a:r>
            <a:endParaRPr lang="ru-RU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74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3339" y="-99392"/>
            <a:ext cx="9710557" cy="7071681"/>
          </a:xfrm>
          <a:ln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1071" y="1402245"/>
            <a:ext cx="2617582" cy="2537520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1007" y="3758475"/>
            <a:ext cx="2493597" cy="2989602"/>
          </a:xfrm>
          <a:prstGeom prst="ellipse">
            <a:avLst/>
          </a:prstGeom>
          <a:ln w="57150">
            <a:solidFill>
              <a:srgbClr val="FF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3871" y="4114175"/>
            <a:ext cx="2087574" cy="2633902"/>
          </a:xfrm>
          <a:prstGeom prst="ellipse">
            <a:avLst/>
          </a:prstGeom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536" y="1382772"/>
            <a:ext cx="2233870" cy="2777747"/>
          </a:xfrm>
          <a:prstGeom prst="ellipse">
            <a:avLst/>
          </a:prstGeom>
          <a:ln w="57150">
            <a:solidFill>
              <a:srgbClr val="FFC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3939765"/>
            <a:ext cx="2353218" cy="2808312"/>
          </a:xfrm>
          <a:prstGeom prst="ellipse">
            <a:avLst/>
          </a:prstGeom>
          <a:ln w="57150">
            <a:solidFill>
              <a:srgbClr val="00B05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940" y="1196752"/>
            <a:ext cx="2376264" cy="2767557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7187" y="3797276"/>
            <a:ext cx="2327302" cy="2964595"/>
          </a:xfrm>
          <a:prstGeom prst="ellipse">
            <a:avLst/>
          </a:prstGeom>
          <a:ln w="57150">
            <a:solidFill>
              <a:srgbClr val="7030A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7" y="1254310"/>
            <a:ext cx="2339751" cy="2833389"/>
          </a:xfrm>
          <a:prstGeom prst="ellipse">
            <a:avLst/>
          </a:prstGeom>
          <a:ln w="57150">
            <a:solidFill>
              <a:srgbClr val="FF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423895" y="260648"/>
            <a:ext cx="9676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«Зимние семейные прогулки»</a:t>
            </a:r>
            <a:endParaRPr lang="ru-RU" sz="4000" b="1" i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19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52536" y="0"/>
            <a:ext cx="9900592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07504" y="-99392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252536" y="-387425"/>
            <a:ext cx="8136904" cy="7448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u="sng" dirty="0" smtClean="0">
              <a:latin typeface="Georgia" panose="02040502050405020303" pitchFamily="18" charset="0"/>
            </a:endParaRPr>
          </a:p>
          <a:p>
            <a:endParaRPr lang="ru-RU" sz="1600" b="1" u="sng" dirty="0">
              <a:latin typeface="Georgia" panose="02040502050405020303" pitchFamily="18" charset="0"/>
            </a:endParaRPr>
          </a:p>
          <a:p>
            <a:endParaRPr lang="ru-RU" sz="1600" b="1" u="sng" dirty="0" smtClean="0">
              <a:latin typeface="Georgia" panose="02040502050405020303" pitchFamily="18" charset="0"/>
            </a:endParaRPr>
          </a:p>
          <a:p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Цель 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проекта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: 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пропаганда семейных традиций и ценностей в российской семье.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Задачи.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Воспитательные: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воспитывать у детей уважительное отношение к семье, старшему поколению;  </a:t>
            </a:r>
            <a:b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интерес к семейным традициям, чувство патриотизма; </a:t>
            </a:r>
            <a:b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воспитывать умение проявлять заботу о близких людях и оказывать им посильную помощь;  </a:t>
            </a:r>
            <a:b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формировать умение общаться на основе сотрудничества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.</a:t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Образовательные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: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обобщить знания детей о семье, близких и дальних родственниках, их взаимоотношениях;</a:t>
            </a:r>
            <a:b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систематизировать представления детей о семейных ценностях;</a:t>
            </a:r>
            <a:b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сформировать представления о генеалогическом древе семьи, гербе семьи; </a:t>
            </a:r>
            <a:b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вовлекать родителей в совместную деятельность с детьми.</a:t>
            </a:r>
            <a:b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Развивающие: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развивать познавательные способности детей; </a:t>
            </a:r>
            <a:b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активно включать в познавательно-поисковую деятельность;</a:t>
            </a:r>
            <a:b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развивать чувства семейного сплочения.</a:t>
            </a:r>
            <a:b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572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356" y="-32658"/>
            <a:ext cx="9277875" cy="689065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340768"/>
            <a:ext cx="8640960" cy="5400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32656"/>
            <a:ext cx="9396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Конкурс «дружная семья»</a:t>
            </a:r>
            <a:endParaRPr lang="ru-RU" sz="480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62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188640"/>
            <a:ext cx="4824536" cy="4320480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3956687" y="4725144"/>
            <a:ext cx="48245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Семья — это замок, уют и покой, Тепло половинки для сердца родной, Смех деток, забота, любовь, доброта, Семья — это дом, где смеется душа!</a:t>
            </a:r>
          </a:p>
        </p:txBody>
      </p:sp>
    </p:spTree>
    <p:extLst>
      <p:ext uri="{BB962C8B-B14F-4D97-AF65-F5344CB8AC3E}">
        <p14:creationId xmlns:p14="http://schemas.microsoft.com/office/powerpoint/2010/main" val="4190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11560" y="332656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332656"/>
            <a:ext cx="633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Список используемой литературы:</a:t>
            </a:r>
            <a:b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980728"/>
            <a:ext cx="666023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1.Куликова Т.А. Семейная педагогика и домашнее воспитание: Учебник для студ. сред. и </a:t>
            </a:r>
            <a:r>
              <a:rPr lang="ru-RU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высш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. </a:t>
            </a:r>
            <a:r>
              <a:rPr lang="ru-RU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пед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. учеб. заведений - М.: Издательский центр «Академия», 1999. - 232 с.</a:t>
            </a:r>
          </a:p>
          <a:p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2.Н.Е. </a:t>
            </a:r>
            <a:r>
              <a:rPr lang="ru-RU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Веракса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, А.Н. </a:t>
            </a:r>
            <a:r>
              <a:rPr lang="ru-RU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Веракса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Пространство детской реализации Проектная деятельность. </a:t>
            </a:r>
            <a:r>
              <a:rPr lang="ru-RU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Мозайка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-Синтез Москва 2021</a:t>
            </a:r>
          </a:p>
          <a:p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3.  Формирование семейных ценностей у детей старшего дошкольного возраста. ФГОС ДО. Методическое пособие </a:t>
            </a:r>
            <a:r>
              <a:rPr lang="ru-RU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Издательство:Межрегиональный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центр инновационных технологий в образовании. </a:t>
            </a:r>
            <a:r>
              <a:rPr lang="ru-RU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Даусон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А.Д., </a:t>
            </a:r>
            <a:r>
              <a:rPr lang="ru-RU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Утёмов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В.В.2016</a:t>
            </a:r>
          </a:p>
          <a:p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Интернет- ресурсы:</a:t>
            </a:r>
          </a:p>
          <a:p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4. </a:t>
            </a:r>
            <a:r>
              <a:rPr lang="ru-RU" sz="1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hlinkClick r:id="rId3"/>
              </a:rPr>
              <a:t>https://multi-mama.ru/zagadki-pro-semyu/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5. </a:t>
            </a:r>
            <a:r>
              <a:rPr lang="ru-RU" sz="1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hlinkClick r:id="rId4"/>
              </a:rPr>
              <a:t>https://blog.dohcolonoc.ru/avtory/lena-kaplina-57-mail-ru.html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6.https://kopilkaurokov.ru/</a:t>
            </a:r>
            <a:r>
              <a:rPr lang="ru-RU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doshkolnoeObrazovanie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/</a:t>
            </a:r>
            <a:r>
              <a:rPr lang="ru-RU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prochee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/beseda_s_detmi_starshego_doshkolnogo_vozrasta_chto_takoe_rodoslovnoe_drevo</a:t>
            </a:r>
          </a:p>
          <a:p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7.h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ttps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://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nsportal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.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ru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/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sites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/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default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/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files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/2019/10/17/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rol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_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semi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_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v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_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vospitanii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_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patrioticheskih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_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chuvstv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_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u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_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doshkolnikov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.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docx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8. https://multiurok.ru/files/pamiatka-dlia-roditelei-formirovanie-semeinykh-tse.html</a:t>
            </a:r>
          </a:p>
        </p:txBody>
      </p:sp>
    </p:spTree>
    <p:extLst>
      <p:ext uri="{BB962C8B-B14F-4D97-AF65-F5344CB8AC3E}">
        <p14:creationId xmlns:p14="http://schemas.microsoft.com/office/powerpoint/2010/main" val="427524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251504" cy="6858000"/>
          </a:xfrm>
        </p:spPr>
      </p:pic>
      <p:sp>
        <p:nvSpPr>
          <p:cNvPr id="5" name="TextBox 4"/>
          <p:cNvSpPr txBox="1"/>
          <p:nvPr/>
        </p:nvSpPr>
        <p:spPr>
          <a:xfrm>
            <a:off x="683568" y="260648"/>
            <a:ext cx="7920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r>
              <a:rPr lang="ru-RU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Спасибо </a:t>
            </a:r>
            <a:r>
              <a:rPr lang="ru-RU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за внимание!</a:t>
            </a:r>
            <a:endParaRPr lang="ru-RU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988670"/>
            <a:ext cx="8424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dirty="0" smtClean="0">
                <a:latin typeface="Georgia" panose="02040502050405020303" pitchFamily="18" charset="0"/>
              </a:rPr>
              <a:t>                                                                   </a:t>
            </a:r>
          </a:p>
          <a:p>
            <a:pPr algn="r"/>
            <a:endParaRPr lang="ru-RU" sz="2400" b="1" i="1" dirty="0" smtClean="0">
              <a:latin typeface="Georgia" panose="02040502050405020303" pitchFamily="18" charset="0"/>
            </a:endParaRPr>
          </a:p>
          <a:p>
            <a:pPr algn="r"/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Берегите </a:t>
            </a:r>
            <a:r>
              <a:rPr lang="ru-RU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себя и своих близких!</a:t>
            </a:r>
          </a:p>
        </p:txBody>
      </p:sp>
    </p:spTree>
    <p:extLst>
      <p:ext uri="{BB962C8B-B14F-4D97-AF65-F5344CB8AC3E}">
        <p14:creationId xmlns:p14="http://schemas.microsoft.com/office/powerpoint/2010/main" val="321819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771800" y="260648"/>
            <a:ext cx="626469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/>
          </a:p>
          <a:p>
            <a:endParaRPr lang="ru-RU" sz="2800" b="1" dirty="0"/>
          </a:p>
          <a:p>
            <a:endParaRPr lang="ru-RU" sz="2800" b="1" dirty="0" smtClean="0"/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 проекта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 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информационный. 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     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 проекта: 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исследовательски – творческий.</a:t>
            </a: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Продолжительность проекта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 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средней продолжительности.</a:t>
            </a: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Участники проекта: 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воспитатели, дети старшего дошкольного возраста (5-6 лет), родители.</a:t>
            </a:r>
          </a:p>
        </p:txBody>
      </p:sp>
    </p:spTree>
    <p:extLst>
      <p:ext uri="{BB962C8B-B14F-4D97-AF65-F5344CB8AC3E}">
        <p14:creationId xmlns:p14="http://schemas.microsoft.com/office/powerpoint/2010/main" val="210118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974632"/>
          </a:xfrm>
        </p:spPr>
      </p:pic>
      <p:sp>
        <p:nvSpPr>
          <p:cNvPr id="11" name="TextBox 10"/>
          <p:cNvSpPr txBox="1"/>
          <p:nvPr/>
        </p:nvSpPr>
        <p:spPr>
          <a:xfrm>
            <a:off x="251520" y="188640"/>
            <a:ext cx="633670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Что </a:t>
            </a:r>
            <a:r>
              <a:rPr lang="ru-RU" sz="2000" b="1" i="1" dirty="0">
                <a:solidFill>
                  <a:srgbClr val="FF0000"/>
                </a:solidFill>
                <a:latin typeface="Arial Black" panose="020B0A04020102020204" pitchFamily="34" charset="0"/>
              </a:rPr>
              <a:t>такое семейные ценности?</a:t>
            </a:r>
          </a:p>
          <a:p>
            <a:r>
              <a:rPr lang="ru-RU" sz="2000" b="1" i="1" dirty="0">
                <a:solidFill>
                  <a:srgbClr val="FF0000"/>
                </a:solidFill>
                <a:latin typeface="Arial Black" panose="020B0A04020102020204" pitchFamily="34" charset="0"/>
              </a:rPr>
              <a:t>Семейные ценности – это фундамент, на котором строится семья, и зарождаются традиции, которые определяют наше отношение к жизни. Даже за пределами дома каждый человек будет поступать согласно установленными в его сердце ценностями. К сожалению, они могут быть не только положительными, так как далеко не в каждой семье царит достойная атмосфера. Но, ведь именно уклад жизни родителей </a:t>
            </a:r>
            <a:r>
              <a:rPr lang="ru-RU" sz="20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оказывает </a:t>
            </a:r>
            <a:r>
              <a:rPr lang="ru-RU" sz="2000" b="1" i="1" dirty="0">
                <a:solidFill>
                  <a:srgbClr val="FF0000"/>
                </a:solidFill>
                <a:latin typeface="Arial Black" panose="020B0A04020102020204" pitchFamily="34" charset="0"/>
              </a:rPr>
              <a:t>сильное влияние на будущую жизнь ребёнка. Поэтому важно каждому родителю осознать ответственность перед своими детьми, создать обстановку любви и добра для воспитания социально активной личности</a:t>
            </a:r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883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4584" y="0"/>
            <a:ext cx="9828584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528" y="908720"/>
            <a:ext cx="2376264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1030089"/>
            <a:ext cx="2843808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3360" y="1030089"/>
            <a:ext cx="2520280" cy="3022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647564" y="0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«Мой дом - </a:t>
            </a:r>
            <a:r>
              <a:rPr lang="ru-RU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м</a:t>
            </a:r>
            <a:r>
              <a:rPr lang="ru-RU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оя крепость»</a:t>
            </a:r>
            <a:endParaRPr lang="ru-RU" sz="4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anose="020B09030201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3645024"/>
            <a:ext cx="2592288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3645024"/>
            <a:ext cx="2597844" cy="3092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5514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983" y="6897"/>
            <a:ext cx="936104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-32860" y="1181133"/>
            <a:ext cx="2304256" cy="2586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0" y="3900724"/>
            <a:ext cx="2304255" cy="2886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876256" y="4005063"/>
            <a:ext cx="2088228" cy="2736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876256" y="1268760"/>
            <a:ext cx="2088228" cy="2598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2482042" y="2032959"/>
            <a:ext cx="4248471" cy="3469204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-32861" y="620688"/>
            <a:ext cx="9069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Психологическая акция «Дерево пожеланий»</a:t>
            </a:r>
            <a:endParaRPr lang="ru-RU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9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2" y="740"/>
            <a:ext cx="9143999" cy="704009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9318" y="906979"/>
            <a:ext cx="2561154" cy="2865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9318" y="3933056"/>
            <a:ext cx="2705169" cy="3002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881535"/>
            <a:ext cx="2736303" cy="2976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17" y="906978"/>
            <a:ext cx="2587523" cy="2738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1884378"/>
            <a:ext cx="2664296" cy="3272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107504" y="247301"/>
            <a:ext cx="903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 </a:t>
            </a:r>
            <a:r>
              <a:rPr lang="ru-RU" sz="4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«Букет заботы детских рук»</a:t>
            </a:r>
            <a:endParaRPr lang="ru-RU" sz="4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17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004" y="0"/>
            <a:ext cx="9180004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124744"/>
            <a:ext cx="4104456" cy="5256582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1119673"/>
            <a:ext cx="4032450" cy="5261653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TextBox 10"/>
          <p:cNvSpPr txBox="1"/>
          <p:nvPr/>
        </p:nvSpPr>
        <p:spPr>
          <a:xfrm>
            <a:off x="179512" y="260647"/>
            <a:ext cx="864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                </a:t>
            </a:r>
            <a:r>
              <a:rPr lang="ru-RU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 </a:t>
            </a:r>
            <a:r>
              <a:rPr lang="ru-RU" sz="4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   « Моя семья»</a:t>
            </a:r>
            <a:endParaRPr lang="ru-RU" sz="4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40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828" y="0"/>
            <a:ext cx="9330827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14356" y="1729045"/>
            <a:ext cx="2540021" cy="1944215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4132650"/>
            <a:ext cx="2304257" cy="2424716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195" y="1546447"/>
            <a:ext cx="2141985" cy="2424716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48466" y="4320887"/>
            <a:ext cx="2488421" cy="2111950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804" y="1740962"/>
            <a:ext cx="5004455" cy="3604046"/>
          </a:xfrm>
          <a:prstGeom prst="rect">
            <a:avLst/>
          </a:prstGeom>
          <a:ln w="190500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TextBox 9"/>
          <p:cNvSpPr txBox="1"/>
          <p:nvPr/>
        </p:nvSpPr>
        <p:spPr>
          <a:xfrm>
            <a:off x="-180528" y="548680"/>
            <a:ext cx="9145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Franklin Gothic Heavy" panose="020B0903020102020204" pitchFamily="34" charset="0"/>
              </a:rPr>
              <a:t>   </a:t>
            </a:r>
            <a:r>
              <a:rPr lang="ru-RU" sz="4000" b="1" i="1" dirty="0" smtClean="0">
                <a:solidFill>
                  <a:srgbClr val="7030A0"/>
                </a:solidFill>
                <a:latin typeface="Franklin Gothic Heavy" panose="020B0903020102020204" pitchFamily="34" charset="0"/>
              </a:rPr>
              <a:t>  </a:t>
            </a:r>
            <a:r>
              <a:rPr lang="ru-RU" sz="4800" b="1" i="1" dirty="0" smtClean="0">
                <a:solidFill>
                  <a:srgbClr val="7030A0"/>
                </a:solidFill>
                <a:latin typeface="Franklin Gothic Heavy" panose="020B0903020102020204" pitchFamily="34" charset="0"/>
              </a:rPr>
              <a:t>«Моя мама»</a:t>
            </a:r>
            <a:endParaRPr lang="ru-RU" sz="4800" b="1" i="1" dirty="0">
              <a:solidFill>
                <a:srgbClr val="7030A0"/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56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2509</TotalTime>
  <Words>303</Words>
  <Application>Microsoft Office PowerPoint</Application>
  <PresentationFormat>Экран (4:3)</PresentationFormat>
  <Paragraphs>51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ололод</dc:title>
  <dc:creator>Елена</dc:creator>
  <cp:lastModifiedBy>Елена</cp:lastModifiedBy>
  <cp:revision>86</cp:revision>
  <dcterms:created xsi:type="dcterms:W3CDTF">2024-02-03T12:47:31Z</dcterms:created>
  <dcterms:modified xsi:type="dcterms:W3CDTF">2024-03-04T14:24:48Z</dcterms:modified>
</cp:coreProperties>
</file>