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8" r:id="rId3"/>
    <p:sldId id="286" r:id="rId4"/>
    <p:sldId id="259" r:id="rId5"/>
    <p:sldId id="261" r:id="rId6"/>
    <p:sldId id="275" r:id="rId7"/>
    <p:sldId id="263" r:id="rId8"/>
    <p:sldId id="264" r:id="rId9"/>
    <p:sldId id="267" r:id="rId10"/>
    <p:sldId id="269" r:id="rId11"/>
    <p:sldId id="268" r:id="rId12"/>
    <p:sldId id="279" r:id="rId13"/>
    <p:sldId id="273" r:id="rId14"/>
    <p:sldId id="270" r:id="rId15"/>
    <p:sldId id="272" r:id="rId16"/>
    <p:sldId id="271" r:id="rId17"/>
    <p:sldId id="276" r:id="rId18"/>
    <p:sldId id="277" r:id="rId19"/>
    <p:sldId id="278" r:id="rId20"/>
    <p:sldId id="280" r:id="rId21"/>
    <p:sldId id="290" r:id="rId22"/>
    <p:sldId id="292" r:id="rId23"/>
    <p:sldId id="291" r:id="rId24"/>
    <p:sldId id="293" r:id="rId25"/>
    <p:sldId id="281" r:id="rId26"/>
    <p:sldId id="283" r:id="rId27"/>
    <p:sldId id="284" r:id="rId28"/>
    <p:sldId id="285" r:id="rId29"/>
    <p:sldId id="294" r:id="rId30"/>
    <p:sldId id="27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3105"/>
    <a:srgbClr val="542804"/>
    <a:srgbClr val="7136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Олифирова Т.И. </a:t>
            </a:r>
            <a:endParaRPr lang="ru-RU" sz="11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D8C198"/>
              </a:clrFrom>
              <a:clrTo>
                <a:srgbClr val="D8C198">
                  <a:alpha val="0"/>
                </a:srgbClr>
              </a:clrTo>
            </a:clrChange>
          </a:blip>
          <a:srcRect l="-12344" t="4955" r="49041" b="8645"/>
          <a:stretch>
            <a:fillRect/>
          </a:stretch>
        </p:blipFill>
        <p:spPr bwMode="auto">
          <a:xfrm rot="20860282">
            <a:off x="3814348" y="32097"/>
            <a:ext cx="2185005" cy="258201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7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8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0" y="97101"/>
            <a:ext cx="2521622" cy="1696592"/>
            <a:chOff x="0" y="97101"/>
            <a:chExt cx="2521622" cy="1696592"/>
          </a:xfrm>
        </p:grpSpPr>
        <p:pic>
          <p:nvPicPr>
            <p:cNvPr id="8" name="Picture 8" descr="http://www.ktgs.ru/upload/medialibrary/a92/uumdnnyeve%20bo%20pnhksuiiqhaevz.png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7101"/>
              <a:ext cx="2521622" cy="1428580"/>
            </a:xfrm>
            <a:prstGeom prst="rect">
              <a:avLst/>
            </a:prstGeom>
            <a:noFill/>
          </p:spPr>
        </p:pic>
        <p:pic>
          <p:nvPicPr>
            <p:cNvPr id="9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32656"/>
              <a:ext cx="2267743" cy="1461037"/>
            </a:xfrm>
            <a:prstGeom prst="rect">
              <a:avLst/>
            </a:prstGeom>
            <a:noFill/>
          </p:spPr>
        </p:pic>
      </p:grpSp>
      <p:sp>
        <p:nvSpPr>
          <p:cNvPr id="10" name="TextBox 9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0" y="5085184"/>
            <a:ext cx="2946690" cy="1772816"/>
            <a:chOff x="-107504" y="5085184"/>
            <a:chExt cx="2946690" cy="1772816"/>
          </a:xfrm>
        </p:grpSpPr>
        <p:pic>
          <p:nvPicPr>
            <p:cNvPr id="11" name="Picture 8" descr="http://ru2.anyfad.com/items/t1@c28eb76f-5ba3-4995-9d1e-743d31e88836/Drevnyaya-kniga-soderzhashhaya-svod-magicheskih-zakonov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520" y="5129808"/>
              <a:ext cx="2587666" cy="1728192"/>
            </a:xfrm>
            <a:prstGeom prst="rect">
              <a:avLst/>
            </a:prstGeom>
            <a:noFill/>
          </p:spPr>
        </p:pic>
        <p:pic>
          <p:nvPicPr>
            <p:cNvPr id="12" name="Picture 6" descr="http://xn--24-6kc6aoaofcg6p.xn--p1ai/images/css/svech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7504" y="5085184"/>
              <a:ext cx="2373549" cy="1615374"/>
            </a:xfrm>
            <a:prstGeom prst="rect">
              <a:avLst/>
            </a:prstGeom>
            <a:noFill/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14908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1108-13E1-4354-A8C9-72D09190F01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 userDrawn="1"/>
        </p:nvGrpSpPr>
        <p:grpSpPr>
          <a:xfrm>
            <a:off x="0" y="5256360"/>
            <a:ext cx="2407412" cy="1601640"/>
            <a:chOff x="0" y="5256360"/>
            <a:chExt cx="2407412" cy="1601640"/>
          </a:xfrm>
        </p:grpSpPr>
        <p:pic>
          <p:nvPicPr>
            <p:cNvPr id="14" name="Picture 4" descr="http://www.tehnari.ru/attachments/f133/145763d1374755309-starinnye_knigi_raritety-369x228.pn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rot="21264313">
              <a:off x="309706" y="5256360"/>
              <a:ext cx="2097706" cy="1296144"/>
            </a:xfrm>
            <a:prstGeom prst="rect">
              <a:avLst/>
            </a:prstGeom>
            <a:noFill/>
          </p:spPr>
        </p:pic>
        <p:pic>
          <p:nvPicPr>
            <p:cNvPr id="15" name="Picture 6" descr="http://xn--24-6kc6aoaofcg6p.xn--p1ai/images/css/svecha.png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0" y="5373216"/>
              <a:ext cx="2181667" cy="1484784"/>
            </a:xfrm>
            <a:prstGeom prst="rect">
              <a:avLst/>
            </a:prstGeom>
            <a:noFill/>
          </p:spPr>
        </p:pic>
      </p:grp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1108-13E1-4354-A8C9-72D09190F013}" type="datetimeFigureOut">
              <a:rPr lang="ru-RU" smtClean="0"/>
              <a:pPr/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9719-FB89-4673-B9F9-E2690CB4B5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extBox 7"/>
          <p:cNvSpPr txBox="1"/>
          <p:nvPr userDrawn="1"/>
        </p:nvSpPr>
        <p:spPr>
          <a:xfrm>
            <a:off x="7812360" y="6669360"/>
            <a:ext cx="1331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b="0" dirty="0" smtClean="0">
                <a:solidFill>
                  <a:srgbClr val="542804"/>
                </a:solidFill>
                <a:latin typeface="Monotype Corsiva" pitchFamily="66" charset="0"/>
              </a:rPr>
              <a:t>Олифирова Т.И. </a:t>
            </a:r>
            <a:endParaRPr lang="ru-RU" sz="1100" b="0" dirty="0">
              <a:solidFill>
                <a:srgbClr val="542804"/>
              </a:solidFill>
              <a:latin typeface="Monotype Corsiva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785794"/>
            <a:ext cx="7923240" cy="498318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окружающего мира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4 классе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«Из книжной сокровищницы Древней Руси»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3286124"/>
            <a:ext cx="7772400" cy="292895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Боровлева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Галина Николаевна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764704"/>
            <a:ext cx="4464496" cy="2132856"/>
          </a:xfrm>
        </p:spPr>
        <p:txBody>
          <a:bodyPr/>
          <a:lstStyle/>
          <a:p>
            <a:r>
              <a:rPr lang="ru-RU" sz="4000" b="1" dirty="0" smtClean="0"/>
              <a:t>Памятник </a:t>
            </a:r>
            <a:br>
              <a:rPr lang="ru-RU" sz="4000" b="1" dirty="0" smtClean="0"/>
            </a:br>
            <a:r>
              <a:rPr lang="ru-RU" sz="4000" b="1" dirty="0" smtClean="0"/>
              <a:t>Кириллу и </a:t>
            </a:r>
            <a:r>
              <a:rPr lang="ru-RU" sz="4000" b="1" dirty="0" err="1" smtClean="0"/>
              <a:t>Мефодию</a:t>
            </a:r>
            <a:r>
              <a:rPr lang="ru-RU" sz="4000" b="1" dirty="0" smtClean="0"/>
              <a:t> в Москве</a:t>
            </a:r>
            <a:br>
              <a:rPr lang="ru-RU" sz="4000" b="1" dirty="0" smtClean="0"/>
            </a:br>
            <a:r>
              <a:rPr lang="ru-RU" sz="4000" b="1" i="1" dirty="0" smtClean="0">
                <a:solidFill>
                  <a:srgbClr val="FF0000"/>
                </a:solidFill>
              </a:rPr>
              <a:t>24 мая –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День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 славянской письменности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sz="4000" b="1" i="1" dirty="0" smtClean="0">
                <a:solidFill>
                  <a:srgbClr val="FF0000"/>
                </a:solidFill>
              </a:rPr>
              <a:t>и культуры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56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60648"/>
            <a:ext cx="4824536" cy="63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6084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4248492" cy="465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dirty="0"/>
              <a:t>В конце </a:t>
            </a:r>
            <a:r>
              <a:rPr lang="en-US" sz="3200" dirty="0"/>
              <a:t>XI</a:t>
            </a:r>
            <a:r>
              <a:rPr lang="ru-RU" sz="3200" dirty="0"/>
              <a:t> начале</a:t>
            </a:r>
            <a:r>
              <a:rPr lang="en-US" sz="3200" dirty="0"/>
              <a:t> XII</a:t>
            </a:r>
            <a:r>
              <a:rPr lang="ru-RU" sz="3200" dirty="0"/>
              <a:t> века в </a:t>
            </a:r>
            <a:r>
              <a:rPr lang="ru-RU" sz="3200" dirty="0" err="1"/>
              <a:t>Киево</a:t>
            </a:r>
            <a:r>
              <a:rPr lang="ru-RU" sz="3200" dirty="0"/>
              <a:t>-Печорском монастыре жил монах Нестор, который создал первую </a:t>
            </a:r>
            <a:r>
              <a:rPr lang="ru-RU" sz="3200" dirty="0" smtClean="0"/>
              <a:t>русскую </a:t>
            </a:r>
            <a:r>
              <a:rPr lang="ru-RU" sz="3200" dirty="0"/>
              <a:t>летопись – 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b="1" u="sng" dirty="0" smtClean="0"/>
              <a:t>«</a:t>
            </a:r>
            <a:r>
              <a:rPr lang="ru-RU" sz="3200" b="1" u="sng" dirty="0"/>
              <a:t>Повесть временных лет».</a:t>
            </a:r>
          </a:p>
        </p:txBody>
      </p:sp>
      <p:pic>
        <p:nvPicPr>
          <p:cNvPr id="4" name="Рисунок 3" descr="Преподобный Нестор Летописец - www.days.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28" y="260648"/>
            <a:ext cx="4214961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5182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«Повесть временных лет»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412776"/>
            <a:ext cx="7028626" cy="419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797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/>
          </p:cNvSpPr>
          <p:nvPr/>
        </p:nvSpPr>
        <p:spPr>
          <a:xfrm>
            <a:off x="179512" y="764704"/>
            <a:ext cx="4752528" cy="24482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sz="4400" dirty="0" smtClean="0">
                <a:latin typeface="Monotype Corsiva" panose="03010101010201010101" pitchFamily="66" charset="0"/>
              </a:rPr>
              <a:t>«</a:t>
            </a:r>
            <a:r>
              <a:rPr lang="ru-RU" sz="44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Откуда есть пошла Русская земля, кто в Киеве </a:t>
            </a:r>
            <a:r>
              <a:rPr lang="ru-RU" sz="4400" b="1" dirty="0" err="1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наче</a:t>
            </a:r>
            <a:r>
              <a:rPr lang="ru-RU" sz="44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dirty="0" err="1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перви</a:t>
            </a:r>
            <a:r>
              <a:rPr lang="ru-RU" sz="44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4400" b="1" dirty="0" err="1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княжити</a:t>
            </a:r>
            <a:r>
              <a:rPr lang="ru-RU" sz="4400" b="1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, и откуда Русская земля стала есть</a:t>
            </a:r>
            <a:r>
              <a:rPr lang="ru-RU" sz="4400" dirty="0" smtClean="0">
                <a:solidFill>
                  <a:schemeClr val="tx2">
                    <a:lumMod val="25000"/>
                  </a:schemeClr>
                </a:solidFill>
                <a:latin typeface="Monotype Corsiva" pitchFamily="66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3507" y="692696"/>
            <a:ext cx="3779912" cy="52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496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://booksite.ru/enciklopedia/book/4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556" y="1268760"/>
            <a:ext cx="7920880" cy="513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6841" y="404664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Древнерусская рукописная книга. </a:t>
            </a:r>
            <a:r>
              <a:rPr lang="en-US" sz="3600" b="1" dirty="0"/>
              <a:t>XIII</a:t>
            </a:r>
            <a:r>
              <a:rPr lang="ru-RU" sz="3600" b="1" dirty="0"/>
              <a:t> в</a:t>
            </a:r>
            <a:r>
              <a:rPr lang="en-US" sz="3600" b="1" dirty="0"/>
              <a:t>.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363954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484784"/>
            <a:ext cx="3528392" cy="4666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4068" y="715343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Пергамент</a:t>
            </a:r>
            <a:endParaRPr lang="ru-RU" sz="4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84784"/>
            <a:ext cx="4608512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715342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Береста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200120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593557"/>
            <a:ext cx="3635791" cy="54755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593557"/>
            <a:ext cx="3814511" cy="55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515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692696"/>
            <a:ext cx="7356309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34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7550" y="1196752"/>
            <a:ext cx="7416824" cy="457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1260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692696"/>
            <a:ext cx="7462218" cy="56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23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учитель\Downloads\Чеки в апреле\215016607_0_0_2538_1690_1240x0_80_0_0_342eba5c1b2d84adbe6c8f54b4a977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79" y="692696"/>
            <a:ext cx="8117265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10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836712"/>
            <a:ext cx="6810333" cy="51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97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 откр. уроку\папочка\1580981514_pressa_tv_1580981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7356232" cy="4906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 откр. уроку\папочка\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7215238" cy="54114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 откр. уроку\папочка\5cb1c5de5e79e7f53c41adcebc64751a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17884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 откр. уроку\папочка\slid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643866" cy="57864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785637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61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«Закончи предложения»: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r>
              <a:rPr lang="ru-RU" b="1" dirty="0"/>
              <a:t>- Сегодня на уроке я </a:t>
            </a:r>
            <a:r>
              <a:rPr lang="ru-RU" b="1" dirty="0" smtClean="0"/>
              <a:t>узнал(-а)...</a:t>
            </a:r>
            <a:endParaRPr lang="ru-RU" b="1" dirty="0"/>
          </a:p>
          <a:p>
            <a:r>
              <a:rPr lang="ru-RU" b="1" dirty="0" smtClean="0"/>
              <a:t>- </a:t>
            </a:r>
            <a:r>
              <a:rPr lang="ru-RU" b="1" dirty="0"/>
              <a:t>Поработать ещё надо над……</a:t>
            </a:r>
          </a:p>
          <a:p>
            <a:r>
              <a:rPr lang="ru-RU" b="1" dirty="0"/>
              <a:t>- Новые знания можно применить</a:t>
            </a:r>
            <a:r>
              <a:rPr lang="ru-RU" b="1" dirty="0" smtClean="0"/>
              <a:t>……</a:t>
            </a:r>
          </a:p>
          <a:p>
            <a:r>
              <a:rPr lang="ru-RU" b="1" dirty="0" smtClean="0"/>
              <a:t>- Я бы поставил(-а) себе оценку…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215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C00000"/>
                </a:solidFill>
              </a:rPr>
              <a:t>Выбери предложение, созвучное твоему настроению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•</a:t>
            </a:r>
            <a:r>
              <a:rPr lang="ru-RU" b="1" dirty="0"/>
              <a:t>	Урок полезен, всё понятно!</a:t>
            </a:r>
          </a:p>
          <a:p>
            <a:r>
              <a:rPr lang="ru-RU" b="1" dirty="0"/>
              <a:t>•	Лишь кое-что чуть-чуть не ясно.</a:t>
            </a:r>
          </a:p>
          <a:p>
            <a:r>
              <a:rPr lang="ru-RU" b="1" dirty="0"/>
              <a:t>•	Ещё придётся потрудиться.</a:t>
            </a:r>
          </a:p>
          <a:p>
            <a:r>
              <a:rPr lang="ru-RU" b="1" dirty="0"/>
              <a:t>•	Да, трудно всё-таки учиться!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11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r>
              <a:rPr lang="ru-RU" b="1" dirty="0" smtClean="0"/>
              <a:t>На </a:t>
            </a:r>
            <a:r>
              <a:rPr lang="ru-RU" b="1" dirty="0"/>
              <a:t>отметку «3» сделать пересказ уч.с.35-37;</a:t>
            </a:r>
          </a:p>
          <a:p>
            <a:r>
              <a:rPr lang="ru-RU" b="1" dirty="0"/>
              <a:t>На отметку «4» сделать пересказ и изобразить страницу рукописной книги;</a:t>
            </a:r>
          </a:p>
          <a:p>
            <a:r>
              <a:rPr lang="ru-RU" b="1" dirty="0"/>
              <a:t>На отметку «5» подготовить сообщение на тему «Как рождается книга в наши дни».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695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Славянскую письменность создали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_____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 и _______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2)На Руси писали на ______ и __________, используя для этого ________ и  ________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60" y="1"/>
            <a:ext cx="9149960" cy="685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8961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882879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1)Славянскую 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письменность </a:t>
            </a: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создали</a:t>
            </a:r>
            <a:r>
              <a:rPr lang="en-US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</a:t>
            </a: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 и _______</a:t>
            </a:r>
            <a:endParaRPr lang="ru-RU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006536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2)На 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Руси писали на </a:t>
            </a: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 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__________, 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используя </a:t>
            </a: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этого ________ и </a:t>
            </a:r>
            <a:r>
              <a:rPr lang="ru-RU" sz="5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</a:t>
            </a:r>
            <a:endParaRPr lang="ru-RU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178239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Кирилл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2464" y="1801255"/>
            <a:ext cx="342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Мефодий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7696" y="3127523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Бересте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80" y="3926436"/>
            <a:ext cx="3672408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Пергам</a:t>
            </a:r>
            <a:r>
              <a:rPr lang="ru-RU" sz="5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2)На Руси писали на ______ и __________, используя для этого ________ и  ________</a:t>
            </a:r>
            <a:endParaRPr lang="ru-RU" sz="5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енте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5828" y="4712370"/>
            <a:ext cx="23777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Писало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4712370"/>
            <a:ext cx="2837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Перья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626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916832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Цель:</a:t>
            </a:r>
            <a:r>
              <a:rPr lang="ru-RU" sz="4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выяснить, как произошёл переход от дохристианского письма к славянской азбуке.</a:t>
            </a:r>
            <a:endParaRPr lang="ru-RU" sz="4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118238">
            <a:off x="2067185" y="2636543"/>
            <a:ext cx="43003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542804"/>
                </a:solidFill>
                <a:latin typeface="Monotype Corsiva" panose="03010101010201010101" pitchFamily="66" charset="0"/>
                <a:ea typeface="Cambria Math" pitchFamily="18" charset="0"/>
              </a:rPr>
              <a:t>Из книжной сокровищницы Древней Руси</a:t>
            </a:r>
            <a:endParaRPr lang="ru-RU" sz="5400" b="1" dirty="0">
              <a:solidFill>
                <a:srgbClr val="542804"/>
              </a:solidFill>
              <a:latin typeface="Monotype Corsiva" panose="03010101010201010101" pitchFamily="66" charset="0"/>
              <a:ea typeface="Cambria Math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5178499"/>
          </a:xfrm>
        </p:spPr>
        <p:txBody>
          <a:bodyPr/>
          <a:lstStyle/>
          <a:p>
            <a:r>
              <a:rPr lang="ru-RU" dirty="0" smtClean="0"/>
              <a:t>Словарь </a:t>
            </a:r>
            <a:r>
              <a:rPr lang="ru-RU" dirty="0" err="1" smtClean="0"/>
              <a:t>С.И.Ожегова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8136904" cy="3384376"/>
          </a:xfrm>
        </p:spPr>
        <p:txBody>
          <a:bodyPr/>
          <a:lstStyle/>
          <a:p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Сокровище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драгоценность, дорогая вещь.</a:t>
            </a:r>
          </a:p>
          <a:p>
            <a:r>
              <a:rPr lang="ru-RU" sz="3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Сокровищница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место хранения, помещение для сокровищ, драгоценностей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5775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39753" y="246476"/>
            <a:ext cx="4536504" cy="617903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558173"/>
            <a:ext cx="3945563" cy="545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011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6340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12776"/>
            <a:ext cx="7651198" cy="39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68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380" y="476672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863 году Кирилл с помощью брата и учеников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славянскую азбуку-кириллицу, перевел на славянский язык Евангелие, Апостол, Псалтырь. До сих пор мы пользуемся кириллицей.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Загадки истории - Происхождение Кириллиц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68707"/>
            <a:ext cx="3035656" cy="326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75260309"/>
              </p:ext>
            </p:extLst>
          </p:nvPr>
        </p:nvGraphicFramePr>
        <p:xfrm>
          <a:off x="4427985" y="2668707"/>
          <a:ext cx="3528392" cy="364061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04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890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А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Б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В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Г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Д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Е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Ё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537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Ж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З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И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Й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К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Л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М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6537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Н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О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П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Р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Т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У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537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Ф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Х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Ц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Ч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Ш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Щ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Ъ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537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Ы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Ь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Э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Ю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Я</a:t>
                      </a:r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32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8870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6633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292</Words>
  <Application>Microsoft Office PowerPoint</Application>
  <PresentationFormat>Экран (4:3)</PresentationFormat>
  <Paragraphs>96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Урок окружающего мира в 4 классе  «Из книжной сокровищницы Древней Руси» </vt:lpstr>
      <vt:lpstr>Слайд 2</vt:lpstr>
      <vt:lpstr>Слайд 3</vt:lpstr>
      <vt:lpstr>Слайд 4</vt:lpstr>
      <vt:lpstr>Слайд 5</vt:lpstr>
      <vt:lpstr>Словарь С.И.Ожегова:</vt:lpstr>
      <vt:lpstr>Слайд 7</vt:lpstr>
      <vt:lpstr>Слайд 8</vt:lpstr>
      <vt:lpstr>Слайд 9</vt:lpstr>
      <vt:lpstr>Памятник  Кириллу и Мефодию в Москве 24 мая – День  славянской письменности и культуры </vt:lpstr>
      <vt:lpstr>Слайд 11</vt:lpstr>
      <vt:lpstr>«Повесть временных лет»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«Закончи предложения»:</vt:lpstr>
      <vt:lpstr>Выбери предложение, созвучное твоему настроению</vt:lpstr>
      <vt:lpstr>Домашнее задание: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учитель</cp:lastModifiedBy>
  <cp:revision>47</cp:revision>
  <dcterms:created xsi:type="dcterms:W3CDTF">2016-01-18T19:20:57Z</dcterms:created>
  <dcterms:modified xsi:type="dcterms:W3CDTF">2023-02-13T20:24:32Z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568978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