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0" r:id="rId1"/>
  </p:sldMasterIdLst>
  <p:sldIdLst>
    <p:sldId id="256" r:id="rId2"/>
    <p:sldId id="281" r:id="rId3"/>
    <p:sldId id="280" r:id="rId4"/>
    <p:sldId id="277" r:id="rId5"/>
    <p:sldId id="275" r:id="rId6"/>
    <p:sldId id="276" r:id="rId7"/>
    <p:sldId id="278" r:id="rId8"/>
    <p:sldId id="279" r:id="rId9"/>
    <p:sldId id="257" r:id="rId10"/>
    <p:sldId id="260" r:id="rId11"/>
    <p:sldId id="258" r:id="rId12"/>
    <p:sldId id="262" r:id="rId13"/>
    <p:sldId id="263" r:id="rId14"/>
    <p:sldId id="271" r:id="rId15"/>
    <p:sldId id="272" r:id="rId16"/>
    <p:sldId id="273" r:id="rId17"/>
    <p:sldId id="270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73DF0-B8D3-4567-98F8-7F564C4E666A}" type="datetimeFigureOut">
              <a:rPr lang="ru-RU" smtClean="0"/>
              <a:t>ср 20.04.22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DE305-82FF-431C-90B2-10062C1789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1177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73DF0-B8D3-4567-98F8-7F564C4E666A}" type="datetimeFigureOut">
              <a:rPr lang="ru-RU" smtClean="0"/>
              <a:t>ср 20.04.22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DE305-82FF-431C-90B2-10062C1789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200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73DF0-B8D3-4567-98F8-7F564C4E666A}" type="datetimeFigureOut">
              <a:rPr lang="ru-RU" smtClean="0"/>
              <a:t>ср 20.04.22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DE305-82FF-431C-90B2-10062C178938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19106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73DF0-B8D3-4567-98F8-7F564C4E666A}" type="datetimeFigureOut">
              <a:rPr lang="ru-RU" smtClean="0"/>
              <a:t>ср 20.04.22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DE305-82FF-431C-90B2-10062C1789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84807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73DF0-B8D3-4567-98F8-7F564C4E666A}" type="datetimeFigureOut">
              <a:rPr lang="ru-RU" smtClean="0"/>
              <a:t>ср 20.04.22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DE305-82FF-431C-90B2-10062C178938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149041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73DF0-B8D3-4567-98F8-7F564C4E666A}" type="datetimeFigureOut">
              <a:rPr lang="ru-RU" smtClean="0"/>
              <a:t>ср 20.04.22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DE305-82FF-431C-90B2-10062C1789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53510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73DF0-B8D3-4567-98F8-7F564C4E666A}" type="datetimeFigureOut">
              <a:rPr lang="ru-RU" smtClean="0"/>
              <a:t>ср 20.04.22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DE305-82FF-431C-90B2-10062C1789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24838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73DF0-B8D3-4567-98F8-7F564C4E666A}" type="datetimeFigureOut">
              <a:rPr lang="ru-RU" smtClean="0"/>
              <a:t>ср 20.04.22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DE305-82FF-431C-90B2-10062C1789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367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73DF0-B8D3-4567-98F8-7F564C4E666A}" type="datetimeFigureOut">
              <a:rPr lang="ru-RU" smtClean="0"/>
              <a:t>ср 20.04.22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DE305-82FF-431C-90B2-10062C1789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3575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73DF0-B8D3-4567-98F8-7F564C4E666A}" type="datetimeFigureOut">
              <a:rPr lang="ru-RU" smtClean="0"/>
              <a:t>ср 20.04.22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DE305-82FF-431C-90B2-10062C1789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2651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73DF0-B8D3-4567-98F8-7F564C4E666A}" type="datetimeFigureOut">
              <a:rPr lang="ru-RU" smtClean="0"/>
              <a:t>ср 20.04.22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DE305-82FF-431C-90B2-10062C1789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37065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73DF0-B8D3-4567-98F8-7F564C4E666A}" type="datetimeFigureOut">
              <a:rPr lang="ru-RU" smtClean="0"/>
              <a:t>ср 20.04.22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DE305-82FF-431C-90B2-10062C1789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89205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73DF0-B8D3-4567-98F8-7F564C4E666A}" type="datetimeFigureOut">
              <a:rPr lang="ru-RU" smtClean="0"/>
              <a:t>ср 20.04.22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DE305-82FF-431C-90B2-10062C1789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1493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73DF0-B8D3-4567-98F8-7F564C4E666A}" type="datetimeFigureOut">
              <a:rPr lang="ru-RU" smtClean="0"/>
              <a:t>ср 20.04.22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DE305-82FF-431C-90B2-10062C1789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525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73DF0-B8D3-4567-98F8-7F564C4E666A}" type="datetimeFigureOut">
              <a:rPr lang="ru-RU" smtClean="0"/>
              <a:t>ср 20.04.22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DE305-82FF-431C-90B2-10062C1789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08211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DE305-82FF-431C-90B2-10062C178938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73DF0-B8D3-4567-98F8-7F564C4E666A}" type="datetimeFigureOut">
              <a:rPr lang="ru-RU" smtClean="0"/>
              <a:t>ср 20.04.22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9797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73DF0-B8D3-4567-98F8-7F564C4E666A}" type="datetimeFigureOut">
              <a:rPr lang="ru-RU" smtClean="0"/>
              <a:t>ср 20.04.22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66DE305-82FF-431C-90B2-10062C1789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839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  <p:sldLayoutId id="2147484032" r:id="rId12"/>
    <p:sldLayoutId id="2147484033" r:id="rId13"/>
    <p:sldLayoutId id="2147484034" r:id="rId14"/>
    <p:sldLayoutId id="2147484035" r:id="rId15"/>
    <p:sldLayoutId id="214748403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38" b="5598"/>
          <a:stretch/>
        </p:blipFill>
        <p:spPr>
          <a:xfrm>
            <a:off x="320125" y="464922"/>
            <a:ext cx="4663355" cy="59755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83480" y="685800"/>
            <a:ext cx="67299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 опыта работы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учителя-наставника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ГОУ ЛНР «Брянковский УВК №17»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83480" y="3328416"/>
            <a:ext cx="66568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Жуковской </a:t>
            </a:r>
          </a:p>
          <a:p>
            <a:pPr algn="ctr"/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Галины Алексеевны</a:t>
            </a:r>
            <a:endParaRPr lang="ru-RU" sz="4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97" y="0"/>
            <a:ext cx="1279927" cy="1487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006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4906" y="1043414"/>
            <a:ext cx="813459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организация взаимодействия с родителями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школьников;</a:t>
            </a:r>
            <a:endParaRPr lang="ru-RU" sz="24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методические аспекты урока;</a:t>
            </a:r>
          </a:p>
          <a:p>
            <a:pPr marL="342900" indent="-342900">
              <a:buFontTx/>
              <a:buChar char="-"/>
            </a:pPr>
            <a:r>
              <a:rPr lang="ru-RU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оформление школьной документации;</a:t>
            </a:r>
          </a:p>
          <a:p>
            <a:pPr marL="342900" indent="-342900">
              <a:buFontTx/>
              <a:buChar char="-"/>
            </a:pPr>
            <a:r>
              <a:rPr lang="ru-RU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вопросы дисциплины и порядка на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уроке;</a:t>
            </a:r>
            <a:endParaRPr lang="ru-RU" sz="24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осуществление классного руководства. 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8869" y="2982406"/>
            <a:ext cx="7148945" cy="3615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Почему?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Потому, что молодой специалист и</a:t>
            </a:r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меет достаточные знания, но недостаточные умения, так как у него ещё не сформированы профессионально значимые качества.</a:t>
            </a: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Главное! </a:t>
            </a:r>
          </a:p>
          <a:p>
            <a:pPr indent="450215" algn="ctr">
              <a:lnSpc>
                <a:spcPct val="107000"/>
              </a:lnSpc>
              <a:spcAft>
                <a:spcPts val="0"/>
              </a:spcAft>
            </a:pPr>
            <a:r>
              <a:rPr lang="ru-RU" sz="35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оказание методической помощи молодому специалисту</a:t>
            </a:r>
            <a:endParaRPr lang="ru-RU" sz="35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8869" y="194010"/>
            <a:ext cx="1060041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5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В работе с молодым специалистом решаем вопросы</a:t>
            </a:r>
            <a:endParaRPr lang="ru-RU" sz="3500" b="1" dirty="0">
              <a:solidFill>
                <a:srgbClr val="C00000"/>
              </a:solidFill>
              <a:latin typeface="Times New Roman" panose="02020603050405020304" pitchFamily="18" charset="0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pic>
        <p:nvPicPr>
          <p:cNvPr id="2050" name="Picture 2" descr="Центр &quot;Карьера&quot; - Новости: Наставничество как эффективный способ  сопровождения молодых специалист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7523" y="2784145"/>
            <a:ext cx="3718732" cy="2825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021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17501" y="228338"/>
            <a:ext cx="8387874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5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Этапы работы с молодым специалистом</a:t>
            </a:r>
            <a:endParaRPr lang="ru-RU" sz="3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307" y="1292111"/>
            <a:ext cx="2888920" cy="192594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18209" y="1292111"/>
            <a:ext cx="7782297" cy="1673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b="1" kern="1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первом этапе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адаптационном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определяю круг обязанностей и полномочий молодого специалиста, а также выявляю недостатки в его умениях и навыках, чтобы выработать программу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адаптации 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94620" y="3843530"/>
            <a:ext cx="7992093" cy="2463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400" b="1" kern="18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Результат:</a:t>
            </a:r>
            <a:r>
              <a:rPr lang="ru-RU" sz="2400" kern="1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1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молодой специалист коммуникабелен, профессионально грамотен, активен, само организован, инициативен, доброжелателен, владеет современными средствами ИКТ. Но, вместе с тем, имеет пробелы в разработке учебно-методической и программной документации, в методике преподавания</a:t>
            </a:r>
            <a:endParaRPr lang="ru-RU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931" y="4268936"/>
            <a:ext cx="3107140" cy="2330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1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70617" y="1546355"/>
            <a:ext cx="8387874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5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Этапы работы с молодым специалистом</a:t>
            </a:r>
            <a:endParaRPr lang="ru-RU" sz="35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92660" y="2396100"/>
            <a:ext cx="7932717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Второй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основном (проектировочном)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разрабатываю и реализую программу адаптации, осуществляю корректировку профессиональных умений молодого учителя, разрабатываю индивидуальный план его профессионального становления и развития,  помогаю выстроить ему собственную программу самосовершенствования. </a:t>
            </a:r>
          </a:p>
          <a:p>
            <a:pPr algn="just">
              <a:spcAft>
                <a:spcPts val="0"/>
              </a:spcAft>
            </a:pPr>
            <a:endParaRPr lang="ru-RU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11" y="88843"/>
            <a:ext cx="3438605" cy="2197855"/>
          </a:xfrm>
          <a:prstGeom prst="rect">
            <a:avLst/>
          </a:prstGeom>
        </p:spPr>
      </p:pic>
      <p:pic>
        <p:nvPicPr>
          <p:cNvPr id="7" name="Picture 6" descr="https://i.mycdn.me/i?r=AyH4iRPQ2q0otWIFepML2LxRMRz6loTYN-EfPeSGS-s3bw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2" r="3046"/>
          <a:stretch/>
        </p:blipFill>
        <p:spPr bwMode="auto">
          <a:xfrm>
            <a:off x="8525377" y="4232642"/>
            <a:ext cx="3435924" cy="2222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2154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18504" y="647005"/>
            <a:ext cx="8387874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5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Этапы работы с молодым специалистом</a:t>
            </a:r>
            <a:endParaRPr lang="ru-RU" sz="35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25498" y="2725155"/>
            <a:ext cx="7865423" cy="1673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2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ретий этап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контрольно-оценочном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проверяю уровень профессиональной компетентности молодого педагога, определяю степень его готовности к выполнению своих функциональных обязанностей </a:t>
            </a:r>
            <a:endParaRPr lang="ru-RU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Наставничество | ТОГБУ &quot;Центр поддержки семьи и помощи детям &quot;Семейный  причал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486" y="238872"/>
            <a:ext cx="2302823" cy="2078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i.mycdn.me/i?r=AyH4iRPQ2q0otWIFepML2LxRU7cfI0RlbU4S9qcWrJWx6w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" t="10270" r="15906" b="20393"/>
          <a:stretch/>
        </p:blipFill>
        <p:spPr bwMode="auto">
          <a:xfrm>
            <a:off x="9249482" y="3561666"/>
            <a:ext cx="2514888" cy="2826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005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9117" y="346967"/>
            <a:ext cx="9362364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14300" algn="ctr" fontAlgn="base">
              <a:spcAft>
                <a:spcPts val="0"/>
              </a:spcAft>
            </a:pPr>
            <a:r>
              <a:rPr lang="ru-RU" sz="35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</a:t>
            </a:r>
            <a:r>
              <a:rPr lang="ru-RU" sz="35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ормы </a:t>
            </a:r>
            <a:r>
              <a:rPr lang="ru-RU" sz="35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работы с молодыми </a:t>
            </a:r>
            <a:r>
              <a:rPr lang="ru-RU" sz="35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специалистами</a:t>
            </a:r>
            <a:endParaRPr lang="ru-RU" sz="35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37" t="652" r="13091"/>
          <a:stretch/>
        </p:blipFill>
        <p:spPr>
          <a:xfrm>
            <a:off x="4067033" y="2301923"/>
            <a:ext cx="4012442" cy="32322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2" name="Овал 21"/>
          <p:cNvSpPr/>
          <p:nvPr/>
        </p:nvSpPr>
        <p:spPr>
          <a:xfrm>
            <a:off x="7689644" y="2380239"/>
            <a:ext cx="2009636" cy="1583141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передового педагогического опыта</a:t>
            </a:r>
            <a:endParaRPr lang="ru-RU" sz="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7721218" y="3657591"/>
            <a:ext cx="2009636" cy="1583141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Накопление информационной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базы и разработок</a:t>
            </a:r>
            <a:endParaRPr lang="ru-RU" sz="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7074657" y="4947297"/>
            <a:ext cx="2009636" cy="1583141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Выступления на педсоветах</a:t>
            </a:r>
            <a:endParaRPr lang="ru-RU" sz="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5395418" y="5129007"/>
            <a:ext cx="2039201" cy="1583141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Взаимопосещение</a:t>
            </a:r>
            <a:endParaRPr lang="ru-RU" sz="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3703102" y="5150878"/>
            <a:ext cx="2009636" cy="1583141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адаптации</a:t>
            </a:r>
            <a:endParaRPr lang="ru-RU" sz="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2682928" y="3914438"/>
            <a:ext cx="2040348" cy="1754501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с новинками методической литературы</a:t>
            </a:r>
            <a:endParaRPr lang="ru-RU" sz="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2415666" y="2549198"/>
            <a:ext cx="2009636" cy="1730693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творческих отчетов</a:t>
            </a:r>
            <a:endParaRPr lang="ru-RU" sz="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3322686" y="1123942"/>
            <a:ext cx="2009636" cy="1842358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Мастер-классы</a:t>
            </a:r>
            <a:endParaRPr lang="ru-RU" sz="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5008728" y="954773"/>
            <a:ext cx="2088108" cy="1692893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онсультации</a:t>
            </a:r>
            <a:endParaRPr lang="ru-RU" sz="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6773555" y="1054111"/>
            <a:ext cx="2055408" cy="1698187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школьного методического объединения</a:t>
            </a:r>
            <a:endParaRPr lang="ru-RU" sz="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96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3164" y="362637"/>
            <a:ext cx="112548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8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9670" y="3858935"/>
            <a:ext cx="3557516" cy="266813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9307" y="270304"/>
            <a:ext cx="1165518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Плох </a:t>
            </a:r>
            <a:r>
              <a:rPr lang="ru-RU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тот ученик, который не превзошел своего </a:t>
            </a:r>
            <a:r>
              <a:rPr lang="ru-RU" sz="3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</a:t>
            </a:r>
            <a:endParaRPr lang="ru-RU" sz="3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495991" y="362637"/>
            <a:ext cx="6350265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35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5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</a:t>
            </a:r>
            <a:r>
              <a:rPr lang="ru-RU" sz="3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горжусь своими учениками!</a:t>
            </a:r>
            <a:endParaRPr lang="ru-RU" sz="35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18" r="54447" b="27463"/>
          <a:stretch/>
        </p:blipFill>
        <p:spPr>
          <a:xfrm>
            <a:off x="235627" y="947412"/>
            <a:ext cx="2258300" cy="318023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89" t="9279" r="28134" b="44948"/>
          <a:stretch/>
        </p:blipFill>
        <p:spPr>
          <a:xfrm>
            <a:off x="3959813" y="1455231"/>
            <a:ext cx="3794478" cy="223441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" t="13532" r="15902" b="32140"/>
          <a:stretch/>
        </p:blipFill>
        <p:spPr>
          <a:xfrm>
            <a:off x="8543498" y="2261346"/>
            <a:ext cx="3234519" cy="372583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794" y="4124266"/>
            <a:ext cx="2462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Заярная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Инна Владимировна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01877" y="6448628"/>
            <a:ext cx="3264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Катченкова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Юлия Юрьевна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50069" y="3628102"/>
            <a:ext cx="3327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Проданова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Инна Геннадьевна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090615" y="5987185"/>
            <a:ext cx="2537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Дуванова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Алёна Витальевна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0039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3899" y="276729"/>
            <a:ext cx="1048148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6225" algn="just">
              <a:spcAft>
                <a:spcPts val="0"/>
              </a:spcAft>
            </a:pPr>
            <a:r>
              <a:rPr lang="ru-RU" sz="35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Наставничество - это шаг вперёд к развитию профессиональных компетентностей не только молодого специалиста, но и </a:t>
            </a:r>
            <a:r>
              <a:rPr lang="ru-RU" sz="35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педагога-наставника</a:t>
            </a:r>
            <a:r>
              <a:rPr lang="ru-RU" sz="35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Оно заставляет его соответствовать современным требованиям, ориентироваться в новых педагогических технологиях, владеть нормативно-правовой базой. </a:t>
            </a:r>
            <a:endParaRPr lang="ru-RU" sz="35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6225" algn="ctr">
              <a:spcAft>
                <a:spcPts val="0"/>
              </a:spcAft>
            </a:pPr>
            <a:r>
              <a:rPr lang="ru-RU" sz="35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Чтобы </a:t>
            </a:r>
            <a:r>
              <a:rPr lang="ru-RU" sz="35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научить </a:t>
            </a:r>
            <a:endParaRPr lang="ru-RU" sz="3500" b="1" dirty="0" smtClean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6225" algn="ctr">
              <a:spcAft>
                <a:spcPts val="0"/>
              </a:spcAft>
            </a:pPr>
            <a:r>
              <a:rPr lang="ru-RU" sz="35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молодого </a:t>
            </a:r>
            <a:r>
              <a:rPr lang="ru-RU" sz="35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специалиста </a:t>
            </a:r>
            <a:endParaRPr lang="ru-RU" sz="3500" b="1" dirty="0" smtClean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6225" algn="ctr">
              <a:spcAft>
                <a:spcPts val="0"/>
              </a:spcAft>
            </a:pPr>
            <a:r>
              <a:rPr lang="ru-RU" sz="35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быть </a:t>
            </a:r>
            <a:r>
              <a:rPr lang="ru-RU" sz="35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настоящим учителем </a:t>
            </a:r>
            <a:endParaRPr lang="ru-RU" sz="3500" b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6225" algn="ctr">
              <a:spcAft>
                <a:spcPts val="0"/>
              </a:spcAft>
            </a:pPr>
            <a:r>
              <a:rPr lang="ru-RU" sz="35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педагог-наставник </a:t>
            </a:r>
            <a:r>
              <a:rPr lang="ru-RU" sz="35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должен </a:t>
            </a:r>
            <a:endParaRPr lang="ru-RU" sz="3500" b="1" dirty="0" smtClean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6225" algn="ctr">
              <a:spcAft>
                <a:spcPts val="0"/>
              </a:spcAft>
            </a:pPr>
            <a:r>
              <a:rPr lang="ru-RU" sz="35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сам </a:t>
            </a:r>
            <a:r>
              <a:rPr lang="ru-RU" sz="35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им быть. </a:t>
            </a:r>
            <a:endParaRPr lang="ru-RU" sz="3500" b="1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Наставничество и менторинг в современных условиях управления  образовательной организацией — «Управление школой»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1"/>
          <a:stretch/>
        </p:blipFill>
        <p:spPr bwMode="auto">
          <a:xfrm>
            <a:off x="8584441" y="4322775"/>
            <a:ext cx="2830822" cy="2112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956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3265919"/>
              </p:ext>
            </p:extLst>
          </p:nvPr>
        </p:nvGraphicFramePr>
        <p:xfrm>
          <a:off x="4667534" y="1363200"/>
          <a:ext cx="7221440" cy="2255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21440"/>
              </a:tblGrid>
              <a:tr h="370840">
                <a:tc>
                  <a:txBody>
                    <a:bodyPr/>
                    <a:lstStyle/>
                    <a:p>
                      <a:pPr indent="276225" algn="l">
                        <a:spcAft>
                          <a:spcPts val="0"/>
                        </a:spcAft>
                      </a:pPr>
                      <a:r>
                        <a:rPr lang="ru-RU" sz="4800" b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«Уча других – </a:t>
                      </a:r>
                    </a:p>
                    <a:p>
                      <a:pPr indent="276225" algn="l">
                        <a:spcAft>
                          <a:spcPts val="0"/>
                        </a:spcAft>
                      </a:pPr>
                      <a:r>
                        <a:rPr lang="ru-RU" sz="4800" b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мы учимся сами!»</a:t>
                      </a:r>
                      <a:endParaRPr lang="ru-RU" sz="48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indent="276225" algn="ctr">
                        <a:spcAft>
                          <a:spcPts val="0"/>
                        </a:spcAft>
                      </a:pPr>
                      <a:r>
                        <a:rPr lang="ru-RU" sz="40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 </a:t>
                      </a:r>
                      <a:r>
                        <a:rPr lang="ru-RU" sz="4000" b="0" i="0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Луций</a:t>
                      </a:r>
                      <a:r>
                        <a:rPr lang="ru-RU" sz="4000" b="0" i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4000" b="0" i="0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Анней</a:t>
                      </a:r>
                      <a:r>
                        <a:rPr lang="ru-RU" sz="4000" b="0" i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4000" b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Сенека</a:t>
                      </a:r>
                      <a:endParaRPr lang="ru-RU" sz="40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1026" name="Picture 2" descr="Сенека — МИФ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665" y="1363200"/>
            <a:ext cx="3293239" cy="330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1196" y="4936656"/>
            <a:ext cx="34667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6225" algn="just">
              <a:spcAft>
                <a:spcPts val="0"/>
              </a:spcAft>
            </a:pP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Луций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Анней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Сенека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021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vk17\Desktop\i_0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81" y="475580"/>
            <a:ext cx="3761025" cy="4132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3682" y="4946904"/>
            <a:ext cx="4160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Марк Фабий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Квинтилиан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44704" y="557784"/>
            <a:ext cx="723331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«Что </a:t>
            </a: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может быть честнее и благороднее, чем научить других тому, что сам наилучшим образом знаешь»</a:t>
            </a:r>
          </a:p>
          <a:p>
            <a:pPr algn="ctr"/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</a:p>
          <a:p>
            <a:pPr algn="r"/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Марк Фабий </a:t>
            </a:r>
            <a:r>
              <a:rPr lang="ru-RU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Квинтилиан</a:t>
            </a:r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4441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397" y="182334"/>
            <a:ext cx="8068011" cy="6575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45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4416553" y="719647"/>
            <a:ext cx="7978825" cy="5318669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FontTx/>
              <a:buNone/>
            </a:pP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 «Главная задача наставника - пробуждение мощных душевных сил ученика». </a:t>
            </a:r>
            <a:r>
              <a:rPr lang="ru-RU" altLang="ru-RU" sz="2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Беседы Сократа были направлены на то, чтобы помочь «самозарождению» истины в сознании обучающегося.</a:t>
            </a: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 В поисках истины ученик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    и наставник должны находиться в равном положении, руководствуясь тезисом 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ru-RU" alt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«я знаю только то, что ничего не знаю»</a:t>
            </a:r>
            <a:r>
              <a:rPr lang="ru-RU" alt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6" name="AutoShape 2" descr="Сократ и слух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24" y="807130"/>
            <a:ext cx="4105323" cy="397518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46035" y="4919474"/>
            <a:ext cx="2157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Сократ</a:t>
            </a:r>
            <a:endParaRPr lang="ru-RU" sz="24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358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61914" y="652673"/>
            <a:ext cx="7868271" cy="5139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4800" b="1" dirty="0">
                <a:solidFill>
                  <a:srgbClr val="C00000"/>
                </a:solidFill>
                <a:latin typeface="Times New Roman" pitchFamily="18" charset="0"/>
                <a:cs typeface="Times New Roman" panose="02020603050405020304" pitchFamily="18" charset="0"/>
              </a:rPr>
              <a:t>Цель наставничества</a:t>
            </a:r>
            <a:r>
              <a:rPr lang="ru-RU" alt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anose="02020603050405020304" pitchFamily="18" charset="0"/>
              </a:rPr>
              <a:t>:</a:t>
            </a:r>
          </a:p>
          <a:p>
            <a:pPr eaLnBrk="0" hangingPunct="0"/>
            <a:r>
              <a:rPr lang="ru-RU" alt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</a:t>
            </a:r>
            <a:r>
              <a:rPr lang="ru-RU" alt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помощи молодым специалистам в их профессиональном становлении, тесное вовлечение в трудовой процесс и общественную жизнь с учетом его индивидуальных </a:t>
            </a:r>
            <a:r>
              <a:rPr lang="ru-RU" alt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творческих наклонностей</a:t>
            </a:r>
            <a:endParaRPr lang="ru-RU" altLang="ru-RU" sz="40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7221" y="1146483"/>
            <a:ext cx="3720252" cy="5469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85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67513" y="2212166"/>
            <a:ext cx="10808207" cy="3862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35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altLang="ru-RU" sz="3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ускорение </a:t>
            </a:r>
            <a:r>
              <a:rPr lang="ru-RU" altLang="ru-RU" sz="3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процесса обучения основным навыкам профессии, развитие способности самостоятельно и качественно выполнять возложенные на него задачи</a:t>
            </a:r>
            <a:r>
              <a:rPr lang="ru-RU" altLang="ru-RU" sz="3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altLang="ru-RU" sz="3500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eaLnBrk="0" hangingPunct="0"/>
            <a:r>
              <a:rPr lang="ru-RU" altLang="ru-RU" sz="35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altLang="ru-RU" sz="3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адаптация </a:t>
            </a:r>
            <a:r>
              <a:rPr lang="ru-RU" altLang="ru-RU" sz="3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корпоративной культуре, усвоение традиций и правил поведения в данном учреждении;</a:t>
            </a:r>
            <a:endParaRPr lang="ru-RU" altLang="ru-RU" sz="3500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eaLnBrk="0" hangingPunct="0"/>
            <a:r>
              <a:rPr lang="ru-RU" altLang="ru-RU" sz="35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ru-RU" altLang="ru-RU" sz="3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привитие </a:t>
            </a:r>
            <a:r>
              <a:rPr lang="ru-RU" altLang="ru-RU" sz="3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интереса к педагогической деятельности и закрепление педагога в учебном </a:t>
            </a:r>
            <a:r>
              <a:rPr lang="ru-RU" altLang="ru-RU" sz="3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заведении</a:t>
            </a:r>
            <a:endParaRPr lang="ru-RU" altLang="ru-RU" sz="35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pic>
        <p:nvPicPr>
          <p:cNvPr id="2050" name="Picture 2" descr="Лучший наставник. Кто он? — Вольский технологический колледж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41" y="121057"/>
            <a:ext cx="3213476" cy="2061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69664" y="402338"/>
            <a:ext cx="49103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4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22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3645778" y="432844"/>
            <a:ext cx="7954820" cy="4275635"/>
          </a:xfrm>
        </p:spPr>
        <p:txBody>
          <a:bodyPr/>
          <a:lstStyle/>
          <a:p>
            <a:pPr marL="0" indent="0">
              <a:buNone/>
            </a:pPr>
            <a:r>
              <a:rPr lang="ru-RU" altLang="ru-RU" sz="2800" dirty="0" smtClean="0"/>
              <a:t>Наставничество является двусторонним процессом: с одной стороны – деятельность наставника, с другой –деятельность молодого специалиста. Этот процесс является одной из разновидностей педагогического взаимодействия.</a:t>
            </a:r>
          </a:p>
          <a:p>
            <a:endParaRPr lang="ru-RU" altLang="ru-RU" dirty="0" smtClean="0"/>
          </a:p>
        </p:txBody>
      </p:sp>
      <p:sp>
        <p:nvSpPr>
          <p:cNvPr id="2" name="Овал 1"/>
          <p:cNvSpPr/>
          <p:nvPr/>
        </p:nvSpPr>
        <p:spPr>
          <a:xfrm>
            <a:off x="475967" y="2558956"/>
            <a:ext cx="3936242" cy="182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НАСТАВНИКА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6674224" y="2489775"/>
            <a:ext cx="4025176" cy="182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МОЛОДОГО СПЕЦИАЛИСТА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674963" y="676563"/>
            <a:ext cx="5595582" cy="15694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НАСТАВНИЧЕСТВО</a:t>
            </a:r>
            <a:endParaRPr 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Двойная стрелка влево/вправо 6"/>
          <p:cNvSpPr/>
          <p:nvPr/>
        </p:nvSpPr>
        <p:spPr>
          <a:xfrm>
            <a:off x="4412210" y="3138044"/>
            <a:ext cx="2262014" cy="532261"/>
          </a:xfrm>
          <a:prstGeom prst="left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327"/>
          <a:stretch/>
        </p:blipFill>
        <p:spPr>
          <a:xfrm>
            <a:off x="7773313" y="4127879"/>
            <a:ext cx="1937983" cy="252597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0" t="21095" r="10111" b="18607"/>
          <a:stretch/>
        </p:blipFill>
        <p:spPr>
          <a:xfrm>
            <a:off x="1366614" y="4237629"/>
            <a:ext cx="1994374" cy="2306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74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70564" y="519659"/>
            <a:ext cx="10875442" cy="1281847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Наставничество как форма самоанализа </a:t>
            </a:r>
            <a:b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педагога </a:t>
            </a:r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наставника </a:t>
            </a:r>
            <a:endParaRPr 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261131" y="1701944"/>
            <a:ext cx="10752612" cy="4899025"/>
          </a:xfrm>
        </p:spPr>
        <p:txBody>
          <a:bodyPr>
            <a:normAutofit/>
          </a:bodyPr>
          <a:lstStyle/>
          <a:p>
            <a:r>
              <a:rPr lang="ru-RU" altLang="ru-RU" sz="3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altLang="ru-RU" sz="3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новые перспективы в сфере своей деятельности;</a:t>
            </a:r>
          </a:p>
          <a:p>
            <a:r>
              <a:rPr lang="ru-RU" altLang="ru-RU" sz="3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удовлетворение от общения с педагогом-воспитанником;</a:t>
            </a:r>
          </a:p>
          <a:p>
            <a:r>
              <a:rPr lang="ru-RU" altLang="ru-RU" sz="3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самосовершенствование;</a:t>
            </a:r>
          </a:p>
          <a:p>
            <a:r>
              <a:rPr lang="ru-RU" altLang="ru-RU" sz="3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повышение педагогической квалификации;</a:t>
            </a:r>
          </a:p>
          <a:p>
            <a:r>
              <a:rPr lang="ru-RU" altLang="ru-RU" sz="3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освоение современных технологий обучения</a:t>
            </a:r>
            <a:endParaRPr lang="ru-RU" altLang="ru-RU" sz="35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531" y="1528549"/>
            <a:ext cx="4440072" cy="3330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32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НАСТАВНИЧЕСТВО (шефство) :: Новости :: Управление социальной политики № 27  по Ленинскому району города Екатеринбурга и по Октябрьскому району города  Екатеринбург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2530" y="3887436"/>
            <a:ext cx="3870515" cy="2577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65276" y="391757"/>
            <a:ext cx="755725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4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Главную задачу, как наставника, я определила для себя следующим образом – </a:t>
            </a:r>
            <a:r>
              <a:rPr lang="ru-RU" sz="40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помочь начинающему педагогу, стать настоящим учителем, передать накопленный опыт, обрести счастье в профессии, осознать всю важность и ответственность своей миссии </a:t>
            </a:r>
            <a:endParaRPr lang="ru-RU" sz="40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45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493</TotalTime>
  <Words>623</Words>
  <Application>Microsoft Office PowerPoint</Application>
  <PresentationFormat>Широкоэкранный</PresentationFormat>
  <Paragraphs>79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Calibri</vt:lpstr>
      <vt:lpstr>PT Astra Serif</vt:lpstr>
      <vt:lpstr>Times New Roman</vt:lpstr>
      <vt:lpstr>Trebuchet MS</vt:lpstr>
      <vt:lpstr>Wingdings 3</vt:lpstr>
      <vt:lpstr>Грань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Наставничество как форма самоанализа                             педагога – наставника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 опыта работы педагога – наставника  МБОУ СШ с. Еделево  учителя математики и физики высшей категории  Князькиной З.Н.</dc:title>
  <dc:creator>Александр Ковалевич</dc:creator>
  <cp:lastModifiedBy>User</cp:lastModifiedBy>
  <cp:revision>60</cp:revision>
  <dcterms:created xsi:type="dcterms:W3CDTF">2019-11-08T04:50:48Z</dcterms:created>
  <dcterms:modified xsi:type="dcterms:W3CDTF">2022-04-20T21:55:33Z</dcterms:modified>
</cp:coreProperties>
</file>