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47"/>
  </p:handoutMasterIdLst>
  <p:sldIdLst>
    <p:sldId id="256" r:id="rId2"/>
    <p:sldId id="258" r:id="rId3"/>
    <p:sldId id="259" r:id="rId4"/>
    <p:sldId id="260" r:id="rId5"/>
    <p:sldId id="269" r:id="rId6"/>
    <p:sldId id="271" r:id="rId7"/>
    <p:sldId id="273" r:id="rId8"/>
    <p:sldId id="270" r:id="rId9"/>
    <p:sldId id="261" r:id="rId10"/>
    <p:sldId id="262" r:id="rId11"/>
    <p:sldId id="268" r:id="rId12"/>
    <p:sldId id="300" r:id="rId13"/>
    <p:sldId id="301" r:id="rId14"/>
    <p:sldId id="304" r:id="rId15"/>
    <p:sldId id="302" r:id="rId16"/>
    <p:sldId id="303" r:id="rId17"/>
    <p:sldId id="305" r:id="rId18"/>
    <p:sldId id="263" r:id="rId19"/>
    <p:sldId id="264" r:id="rId20"/>
    <p:sldId id="265" r:id="rId21"/>
    <p:sldId id="274" r:id="rId22"/>
    <p:sldId id="298" r:id="rId23"/>
    <p:sldId id="299" r:id="rId24"/>
    <p:sldId id="276" r:id="rId25"/>
    <p:sldId id="275" r:id="rId26"/>
    <p:sldId id="296" r:id="rId27"/>
    <p:sldId id="266" r:id="rId28"/>
    <p:sldId id="282" r:id="rId29"/>
    <p:sldId id="283" r:id="rId30"/>
    <p:sldId id="277" r:id="rId31"/>
    <p:sldId id="297" r:id="rId32"/>
    <p:sldId id="280" r:id="rId33"/>
    <p:sldId id="279" r:id="rId34"/>
    <p:sldId id="278" r:id="rId35"/>
    <p:sldId id="281" r:id="rId36"/>
    <p:sldId id="284" r:id="rId37"/>
    <p:sldId id="286" r:id="rId38"/>
    <p:sldId id="288" r:id="rId39"/>
    <p:sldId id="306" r:id="rId40"/>
    <p:sldId id="285" r:id="rId41"/>
    <p:sldId id="289" r:id="rId42"/>
    <p:sldId id="267" r:id="rId43"/>
    <p:sldId id="292" r:id="rId44"/>
    <p:sldId id="291" r:id="rId45"/>
    <p:sldId id="290" r:id="rId46"/>
  </p:sldIdLst>
  <p:sldSz cx="9144000" cy="6858000" type="screen4x3"/>
  <p:notesSz cx="6888163" cy="100203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28"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84871" cy="501015"/>
          </a:xfrm>
          <a:prstGeom prst="rect">
            <a:avLst/>
          </a:prstGeom>
        </p:spPr>
        <p:txBody>
          <a:bodyPr vert="horz" lIns="96616" tIns="48308" rIns="96616" bIns="48308" rtlCol="0"/>
          <a:lstStyle>
            <a:lvl1pPr algn="l">
              <a:defRPr sz="1300"/>
            </a:lvl1pPr>
          </a:lstStyle>
          <a:p>
            <a:endParaRPr lang="ru-RU"/>
          </a:p>
        </p:txBody>
      </p:sp>
      <p:sp>
        <p:nvSpPr>
          <p:cNvPr id="3" name="Дата 2"/>
          <p:cNvSpPr>
            <a:spLocks noGrp="1"/>
          </p:cNvSpPr>
          <p:nvPr>
            <p:ph type="dt" sz="quarter" idx="1"/>
          </p:nvPr>
        </p:nvSpPr>
        <p:spPr>
          <a:xfrm>
            <a:off x="3901698" y="0"/>
            <a:ext cx="2984871" cy="501015"/>
          </a:xfrm>
          <a:prstGeom prst="rect">
            <a:avLst/>
          </a:prstGeom>
        </p:spPr>
        <p:txBody>
          <a:bodyPr vert="horz" lIns="96616" tIns="48308" rIns="96616" bIns="48308" rtlCol="0"/>
          <a:lstStyle>
            <a:lvl1pPr algn="r">
              <a:defRPr sz="1300"/>
            </a:lvl1pPr>
          </a:lstStyle>
          <a:p>
            <a:fld id="{C039FA66-16F4-4527-9381-F4F9DABDFEB3}" type="datetimeFigureOut">
              <a:rPr lang="ru-RU" smtClean="0"/>
              <a:pPr/>
              <a:t>14.03.2024</a:t>
            </a:fld>
            <a:endParaRPr lang="ru-RU"/>
          </a:p>
        </p:txBody>
      </p:sp>
      <p:sp>
        <p:nvSpPr>
          <p:cNvPr id="4" name="Нижний колонтитул 3"/>
          <p:cNvSpPr>
            <a:spLocks noGrp="1"/>
          </p:cNvSpPr>
          <p:nvPr>
            <p:ph type="ftr" sz="quarter" idx="2"/>
          </p:nvPr>
        </p:nvSpPr>
        <p:spPr>
          <a:xfrm>
            <a:off x="0" y="9517546"/>
            <a:ext cx="2984871" cy="501015"/>
          </a:xfrm>
          <a:prstGeom prst="rect">
            <a:avLst/>
          </a:prstGeom>
        </p:spPr>
        <p:txBody>
          <a:bodyPr vert="horz" lIns="96616" tIns="48308" rIns="96616" bIns="48308" rtlCol="0" anchor="b"/>
          <a:lstStyle>
            <a:lvl1pPr algn="l">
              <a:defRPr sz="1300"/>
            </a:lvl1pPr>
          </a:lstStyle>
          <a:p>
            <a:endParaRPr lang="ru-RU"/>
          </a:p>
        </p:txBody>
      </p:sp>
      <p:sp>
        <p:nvSpPr>
          <p:cNvPr id="5" name="Номер слайда 4"/>
          <p:cNvSpPr>
            <a:spLocks noGrp="1"/>
          </p:cNvSpPr>
          <p:nvPr>
            <p:ph type="sldNum" sz="quarter" idx="3"/>
          </p:nvPr>
        </p:nvSpPr>
        <p:spPr>
          <a:xfrm>
            <a:off x="3901698" y="9517546"/>
            <a:ext cx="2984871" cy="501015"/>
          </a:xfrm>
          <a:prstGeom prst="rect">
            <a:avLst/>
          </a:prstGeom>
        </p:spPr>
        <p:txBody>
          <a:bodyPr vert="horz" lIns="96616" tIns="48308" rIns="96616" bIns="48308" rtlCol="0" anchor="b"/>
          <a:lstStyle>
            <a:lvl1pPr algn="r">
              <a:defRPr sz="1300"/>
            </a:lvl1pPr>
          </a:lstStyle>
          <a:p>
            <a:fld id="{7A72F689-440C-4C75-BC3F-2FBA0BCCB8EB}" type="slidenum">
              <a:rPr lang="ru-RU" smtClean="0"/>
              <a:pPr/>
              <a:t>‹#›</a:t>
            </a:fld>
            <a:endParaRPr lang="ru-RU"/>
          </a:p>
        </p:txBody>
      </p:sp>
    </p:spTree>
    <p:extLst>
      <p:ext uri="{BB962C8B-B14F-4D97-AF65-F5344CB8AC3E}">
        <p14:creationId xmlns:p14="http://schemas.microsoft.com/office/powerpoint/2010/main" xmlns="" val="56002359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14.03.2024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14.03.2024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14.03.2024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14.03.2024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pPr/>
              <a:t>14.03.2024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pPr/>
              <a:t>14.03.2024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pPr/>
              <a:t>14.03.2024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pPr/>
              <a:t>14.03.2024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pPr/>
              <a:t>14.03.2024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14.03.2024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14.03.2024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pPr/>
              <a:t>14.03.2024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gif"/><Relationship Id="rId7" Type="http://schemas.openxmlformats.org/officeDocument/2006/relationships/image" Target="../media/image41.jpe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6.gif"/><Relationship Id="rId7" Type="http://schemas.openxmlformats.org/officeDocument/2006/relationships/image" Target="../media/image49.jpe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gif"/></Relationships>
</file>

<file path=ppt/slides/_rels/slide3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41.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42.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png"/><Relationship Id="rId7" Type="http://schemas.openxmlformats.org/officeDocument/2006/relationships/image" Target="../media/image77.jpe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gif"/></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4.gif"/></Relationships>
</file>

<file path=ppt/slides/_rels/slide45.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user\Desktop\проект волшебная нитка\51025442-yarn-balls.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492" y="0"/>
            <a:ext cx="915506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3419872" y="1628800"/>
            <a:ext cx="184731" cy="369332"/>
          </a:xfrm>
          <a:prstGeom prst="rect">
            <a:avLst/>
          </a:prstGeom>
          <a:noFill/>
        </p:spPr>
        <p:txBody>
          <a:bodyPr wrap="none" rtlCol="0">
            <a:spAutoFit/>
          </a:bodyPr>
          <a:lstStyle/>
          <a:p>
            <a:endParaRPr lang="ru-RU" dirty="0"/>
          </a:p>
        </p:txBody>
      </p:sp>
      <p:sp>
        <p:nvSpPr>
          <p:cNvPr id="3" name="Прямоугольник 2"/>
          <p:cNvSpPr/>
          <p:nvPr/>
        </p:nvSpPr>
        <p:spPr>
          <a:xfrm>
            <a:off x="5076056" y="3861048"/>
            <a:ext cx="3240360" cy="1754326"/>
          </a:xfrm>
          <a:prstGeom prst="rect">
            <a:avLst/>
          </a:prstGeom>
        </p:spPr>
        <p:txBody>
          <a:bodyPr wrap="square">
            <a:spAutoFit/>
          </a:bodyPr>
          <a:lstStyle/>
          <a:p>
            <a:r>
              <a:rPr lang="ru-RU" b="1" dirty="0" smtClean="0">
                <a:solidFill>
                  <a:srgbClr val="FF0000"/>
                </a:solidFill>
                <a:latin typeface="Century" pitchFamily="18" charset="0"/>
              </a:rPr>
              <a:t>Воспитатель подготовительной к школе  группы  МБДОУ Детский сад № 13 г. </a:t>
            </a:r>
            <a:r>
              <a:rPr lang="ru-RU" b="1" dirty="0">
                <a:solidFill>
                  <a:srgbClr val="FF0000"/>
                </a:solidFill>
                <a:latin typeface="Century" pitchFamily="18" charset="0"/>
              </a:rPr>
              <a:t>К</a:t>
            </a:r>
            <a:r>
              <a:rPr lang="ru-RU" b="1" dirty="0" smtClean="0">
                <a:solidFill>
                  <a:srgbClr val="FF0000"/>
                </a:solidFill>
                <a:latin typeface="Century" pitchFamily="18" charset="0"/>
              </a:rPr>
              <a:t>анаш </a:t>
            </a:r>
            <a:r>
              <a:rPr lang="ru-RU" dirty="0" smtClean="0">
                <a:solidFill>
                  <a:srgbClr val="FF0000"/>
                </a:solidFill>
                <a:latin typeface="Century" pitchFamily="18" charset="0"/>
              </a:rPr>
              <a:t>Ширшенкова Эльвира Алексеевна </a:t>
            </a:r>
            <a:endParaRPr lang="ru-RU" dirty="0">
              <a:solidFill>
                <a:srgbClr val="FF0000"/>
              </a:solidFill>
              <a:latin typeface="Century" pitchFamily="18" charset="0"/>
            </a:endParaRPr>
          </a:p>
        </p:txBody>
      </p:sp>
      <p:sp>
        <p:nvSpPr>
          <p:cNvPr id="4" name="TextBox 3"/>
          <p:cNvSpPr txBox="1"/>
          <p:nvPr/>
        </p:nvSpPr>
        <p:spPr>
          <a:xfrm>
            <a:off x="1043608" y="1833483"/>
            <a:ext cx="7278516" cy="1354217"/>
          </a:xfrm>
          <a:prstGeom prst="rect">
            <a:avLst/>
          </a:prstGeom>
          <a:noFill/>
        </p:spPr>
        <p:txBody>
          <a:bodyPr wrap="square" rtlCol="0">
            <a:spAutoFit/>
          </a:bodyPr>
          <a:lstStyle/>
          <a:p>
            <a:r>
              <a:rPr lang="ru-RU" sz="5400" b="1" i="1" dirty="0" smtClean="0">
                <a:solidFill>
                  <a:srgbClr val="00B050"/>
                </a:solidFill>
                <a:latin typeface="Century" pitchFamily="18" charset="0"/>
              </a:rPr>
              <a:t>Волшебная ниточка</a:t>
            </a:r>
          </a:p>
          <a:p>
            <a:r>
              <a:rPr lang="ru-RU" sz="2800" b="1" dirty="0" smtClean="0"/>
              <a:t>Нетрадиционная работка с нитками</a:t>
            </a:r>
            <a:endParaRPr lang="ru-RU" sz="2800" b="1" dirty="0"/>
          </a:p>
        </p:txBody>
      </p:sp>
    </p:spTree>
    <p:extLst>
      <p:ext uri="{BB962C8B-B14F-4D97-AF65-F5344CB8AC3E}">
        <p14:creationId xmlns:p14="http://schemas.microsoft.com/office/powerpoint/2010/main" xmlns="" val="39134413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user\Desktop\проект волшебная нитка\11936255-colorful-knitting-yarn-coils-over-white-background.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59735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Прямоугольник 1"/>
          <p:cNvSpPr/>
          <p:nvPr/>
        </p:nvSpPr>
        <p:spPr>
          <a:xfrm>
            <a:off x="683568" y="1997839"/>
            <a:ext cx="7344816" cy="3293209"/>
          </a:xfrm>
          <a:prstGeom prst="rect">
            <a:avLst/>
          </a:prstGeom>
        </p:spPr>
        <p:txBody>
          <a:bodyPr wrap="square">
            <a:spAutoFit/>
          </a:bodyPr>
          <a:lstStyle/>
          <a:p>
            <a:r>
              <a:rPr lang="ru-RU" sz="4000" b="1" i="1" dirty="0">
                <a:solidFill>
                  <a:srgbClr val="FF0000"/>
                </a:solidFill>
                <a:latin typeface="Cambria" pitchFamily="18" charset="0"/>
              </a:rPr>
              <a:t>1. Подготовительный этап.</a:t>
            </a:r>
          </a:p>
          <a:p>
            <a:r>
              <a:rPr lang="ru-RU" sz="2400" dirty="0">
                <a:solidFill>
                  <a:srgbClr val="111111"/>
                </a:solidFill>
                <a:latin typeface="Georgia" pitchFamily="18" charset="0"/>
              </a:rPr>
              <a:t>Подбор материала,</a:t>
            </a:r>
          </a:p>
          <a:p>
            <a:r>
              <a:rPr lang="ru-RU" sz="2400" dirty="0" smtClean="0">
                <a:solidFill>
                  <a:srgbClr val="111111"/>
                </a:solidFill>
                <a:latin typeface="Georgia" pitchFamily="18" charset="0"/>
              </a:rPr>
              <a:t>Изучение </a:t>
            </a:r>
            <a:r>
              <a:rPr lang="ru-RU" sz="2400" dirty="0">
                <a:solidFill>
                  <a:srgbClr val="111111"/>
                </a:solidFill>
                <a:latin typeface="Georgia" pitchFamily="18" charset="0"/>
              </a:rPr>
              <a:t>литературы по теме</a:t>
            </a:r>
          </a:p>
          <a:p>
            <a:r>
              <a:rPr lang="ru-RU" sz="2400" dirty="0">
                <a:solidFill>
                  <a:srgbClr val="111111"/>
                </a:solidFill>
                <a:latin typeface="Georgia" pitchFamily="18" charset="0"/>
              </a:rPr>
              <a:t>Составление плана деятельности с детьми, подготовка консультаций для родителей,</a:t>
            </a:r>
          </a:p>
          <a:p>
            <a:r>
              <a:rPr lang="ru-RU" sz="2400" dirty="0">
                <a:solidFill>
                  <a:srgbClr val="111111"/>
                </a:solidFill>
                <a:latin typeface="Georgia" pitchFamily="18" charset="0"/>
              </a:rPr>
              <a:t>сбор материала </a:t>
            </a:r>
            <a:r>
              <a:rPr lang="ru-RU" sz="2400" i="1" dirty="0">
                <a:solidFill>
                  <a:srgbClr val="111111"/>
                </a:solidFill>
                <a:latin typeface="Georgia" pitchFamily="18" charset="0"/>
              </a:rPr>
              <a:t>(</a:t>
            </a:r>
            <a:r>
              <a:rPr lang="ru-RU" sz="2400" b="1" i="1" dirty="0">
                <a:solidFill>
                  <a:srgbClr val="111111"/>
                </a:solidFill>
                <a:latin typeface="Georgia" pitchFamily="18" charset="0"/>
              </a:rPr>
              <a:t>ниточки</a:t>
            </a:r>
            <a:r>
              <a:rPr lang="ru-RU" sz="2400" i="1" dirty="0">
                <a:solidFill>
                  <a:srgbClr val="111111"/>
                </a:solidFill>
                <a:latin typeface="Georgia" pitchFamily="18" charset="0"/>
              </a:rPr>
              <a:t>, и т. д.)</a:t>
            </a:r>
            <a:r>
              <a:rPr lang="ru-RU" sz="2400" dirty="0">
                <a:solidFill>
                  <a:srgbClr val="111111"/>
                </a:solidFill>
                <a:latin typeface="Georgia" pitchFamily="18" charset="0"/>
              </a:rPr>
              <a:t> для работы над реализацией </a:t>
            </a:r>
            <a:r>
              <a:rPr lang="ru-RU" sz="2400" b="1" dirty="0">
                <a:solidFill>
                  <a:srgbClr val="111111"/>
                </a:solidFill>
                <a:latin typeface="Georgia" pitchFamily="18" charset="0"/>
              </a:rPr>
              <a:t>проекта</a:t>
            </a:r>
            <a:endParaRPr lang="ru-RU" sz="2400" dirty="0">
              <a:solidFill>
                <a:srgbClr val="111111"/>
              </a:solidFill>
              <a:latin typeface="Georgia" pitchFamily="18" charset="0"/>
            </a:endParaRPr>
          </a:p>
          <a:p>
            <a:r>
              <a:rPr lang="ru-RU" sz="2400" i="1" dirty="0" smtClean="0">
                <a:solidFill>
                  <a:srgbClr val="002060"/>
                </a:solidFill>
                <a:latin typeface="Cambria" pitchFamily="18" charset="0"/>
              </a:rPr>
              <a:t>.</a:t>
            </a:r>
            <a:endParaRPr lang="ru-RU" sz="2400" i="1" dirty="0">
              <a:solidFill>
                <a:srgbClr val="002060"/>
              </a:solidFill>
              <a:latin typeface="Cambria" pitchFamily="18" charset="0"/>
            </a:endParaRPr>
          </a:p>
        </p:txBody>
      </p:sp>
    </p:spTree>
    <p:extLst>
      <p:ext uri="{BB962C8B-B14F-4D97-AF65-F5344CB8AC3E}">
        <p14:creationId xmlns:p14="http://schemas.microsoft.com/office/powerpoint/2010/main" xmlns="" val="19120245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452" y="140194"/>
            <a:ext cx="9144000" cy="6727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Прямоугольник 1"/>
          <p:cNvSpPr/>
          <p:nvPr/>
        </p:nvSpPr>
        <p:spPr>
          <a:xfrm>
            <a:off x="0" y="404664"/>
            <a:ext cx="9144000" cy="1600438"/>
          </a:xfrm>
          <a:prstGeom prst="rect">
            <a:avLst/>
          </a:prstGeom>
        </p:spPr>
        <p:txBody>
          <a:bodyPr wrap="square">
            <a:spAutoFit/>
          </a:bodyPr>
          <a:lstStyle/>
          <a:p>
            <a:r>
              <a:rPr lang="ru-RU" sz="4000" b="1" i="1" dirty="0">
                <a:solidFill>
                  <a:srgbClr val="FF0000"/>
                </a:solidFill>
                <a:latin typeface="Cambria" pitchFamily="18" charset="0"/>
              </a:rPr>
              <a:t>2.Основной этап. Содержание проекта</a:t>
            </a:r>
          </a:p>
          <a:p>
            <a:endParaRPr lang="ru-RU" dirty="0"/>
          </a:p>
        </p:txBody>
      </p:sp>
      <p:graphicFrame>
        <p:nvGraphicFramePr>
          <p:cNvPr id="4" name="Таблица 3"/>
          <p:cNvGraphicFramePr>
            <a:graphicFrameLocks noGrp="1"/>
          </p:cNvGraphicFramePr>
          <p:nvPr>
            <p:extLst>
              <p:ext uri="{D42A27DB-BD31-4B8C-83A1-F6EECF244321}">
                <p14:modId xmlns:p14="http://schemas.microsoft.com/office/powerpoint/2010/main" xmlns="" val="2012011918"/>
              </p:ext>
            </p:extLst>
          </p:nvPr>
        </p:nvGraphicFramePr>
        <p:xfrm>
          <a:off x="275692" y="1799995"/>
          <a:ext cx="8592616" cy="4104456"/>
        </p:xfrm>
        <a:graphic>
          <a:graphicData uri="http://schemas.openxmlformats.org/drawingml/2006/table">
            <a:tbl>
              <a:tblPr firstRow="1" bandRow="1">
                <a:tableStyleId>{5C22544A-7EE6-4342-B048-85BDC9FD1C3A}</a:tableStyleId>
              </a:tblPr>
              <a:tblGrid>
                <a:gridCol w="1487996"/>
                <a:gridCol w="1944216"/>
                <a:gridCol w="3030252"/>
                <a:gridCol w="2130152"/>
              </a:tblGrid>
              <a:tr h="366492">
                <a:tc>
                  <a:txBody>
                    <a:bodyPr/>
                    <a:lstStyle/>
                    <a:p>
                      <a:r>
                        <a:rPr lang="ru-RU" dirty="0" smtClean="0"/>
                        <a:t>Месяц</a:t>
                      </a:r>
                      <a:endParaRPr lang="ru-RU" dirty="0"/>
                    </a:p>
                  </a:txBody>
                  <a:tcPr/>
                </a:tc>
                <a:tc>
                  <a:txBody>
                    <a:bodyPr/>
                    <a:lstStyle/>
                    <a:p>
                      <a:r>
                        <a:rPr lang="ru-RU" dirty="0" smtClean="0"/>
                        <a:t>Тема</a:t>
                      </a:r>
                      <a:endParaRPr lang="ru-RU" dirty="0"/>
                    </a:p>
                  </a:txBody>
                  <a:tcPr/>
                </a:tc>
                <a:tc>
                  <a:txBody>
                    <a:bodyPr/>
                    <a:lstStyle/>
                    <a:p>
                      <a:r>
                        <a:rPr lang="ru-RU" dirty="0" smtClean="0"/>
                        <a:t>Задачи</a:t>
                      </a:r>
                      <a:endParaRPr lang="ru-RU" dirty="0"/>
                    </a:p>
                  </a:txBody>
                  <a:tcPr/>
                </a:tc>
                <a:tc>
                  <a:txBody>
                    <a:bodyPr/>
                    <a:lstStyle/>
                    <a:p>
                      <a:r>
                        <a:rPr lang="ru-RU" dirty="0" smtClean="0"/>
                        <a:t>Примечания</a:t>
                      </a:r>
                      <a:endParaRPr lang="ru-RU" dirty="0"/>
                    </a:p>
                  </a:txBody>
                  <a:tcPr/>
                </a:tc>
              </a:tr>
              <a:tr h="3737964">
                <a:tc>
                  <a:txBody>
                    <a:bodyPr/>
                    <a:lstStyle/>
                    <a:p>
                      <a:pPr algn="l"/>
                      <a:r>
                        <a:rPr lang="ru-RU" b="0" i="0" dirty="0" smtClean="0">
                          <a:solidFill>
                            <a:srgbClr val="000000"/>
                          </a:solidFill>
                          <a:effectLst/>
                          <a:latin typeface="yandex-sans"/>
                        </a:rPr>
                        <a:t>Январь</a:t>
                      </a:r>
                    </a:p>
                    <a:p>
                      <a:endParaRPr lang="ru-R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srgbClr val="000000"/>
                          </a:solidFill>
                          <a:effectLst/>
                          <a:uLnTx/>
                          <a:uFillTx/>
                          <a:latin typeface="yandex-sans"/>
                          <a:ea typeface="+mn-ea"/>
                          <a:cs typeface="+mn-cs"/>
                        </a:rPr>
                        <a:t>Нитки и их</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srgbClr val="000000"/>
                          </a:solidFill>
                          <a:effectLst/>
                          <a:uLnTx/>
                          <a:uFillTx/>
                          <a:latin typeface="yandex-sans"/>
                          <a:ea typeface="+mn-ea"/>
                          <a:cs typeface="+mn-cs"/>
                        </a:rPr>
                        <a:t>свойства.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err="1" smtClean="0">
                          <a:ln>
                            <a:noFill/>
                          </a:ln>
                          <a:solidFill>
                            <a:srgbClr val="000000"/>
                          </a:solidFill>
                          <a:effectLst/>
                          <a:uLnTx/>
                          <a:uFillTx/>
                          <a:latin typeface="yandex-sans"/>
                          <a:ea typeface="+mn-ea"/>
                          <a:cs typeface="+mn-cs"/>
                        </a:rPr>
                        <a:t>Кляксография</a:t>
                      </a:r>
                      <a:r>
                        <a:rPr kumimoji="0" lang="ru-RU" sz="1800" b="0" i="0" u="none" strike="noStrike" kern="1200" cap="none" spc="0" normalizeH="0" baseline="0" noProof="0" dirty="0" smtClean="0">
                          <a:ln>
                            <a:noFill/>
                          </a:ln>
                          <a:solidFill>
                            <a:srgbClr val="000000"/>
                          </a:solidFill>
                          <a:effectLst/>
                          <a:uLnTx/>
                          <a:uFillTx/>
                          <a:latin typeface="yandex-sans"/>
                          <a:ea typeface="+mn-ea"/>
                          <a:cs typeface="+mn-cs"/>
                        </a:rPr>
                        <a:t> с нитками «Зимний узор»</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smtClean="0">
                        <a:ln>
                          <a:noFill/>
                        </a:ln>
                        <a:solidFill>
                          <a:srgbClr val="000000"/>
                        </a:solidFill>
                        <a:effectLst/>
                        <a:uLnTx/>
                        <a:uFillTx/>
                        <a:latin typeface="yandex-sans"/>
                        <a:ea typeface="+mn-ea"/>
                        <a:cs typeface="+mn-cs"/>
                      </a:endParaRPr>
                    </a:p>
                    <a:p>
                      <a:endParaRPr lang="ru-RU" dirty="0"/>
                    </a:p>
                  </a:txBody>
                  <a:tcPr/>
                </a:tc>
                <a:tc>
                  <a:txBody>
                    <a:bodyPr/>
                    <a:lstStyle/>
                    <a:p>
                      <a:pPr algn="l"/>
                      <a:r>
                        <a:rPr lang="ru-RU" b="0" i="0" dirty="0" smtClean="0">
                          <a:solidFill>
                            <a:srgbClr val="000000"/>
                          </a:solidFill>
                          <a:effectLst/>
                          <a:latin typeface="yandex-sans"/>
                        </a:rPr>
                        <a:t>Закреплять навыки работы с</a:t>
                      </a:r>
                    </a:p>
                    <a:p>
                      <a:pPr algn="l"/>
                      <a:r>
                        <a:rPr lang="ru-RU" b="0" i="0" dirty="0" smtClean="0">
                          <a:solidFill>
                            <a:srgbClr val="000000"/>
                          </a:solidFill>
                          <a:effectLst/>
                          <a:latin typeface="yandex-sans"/>
                        </a:rPr>
                        <a:t>пряжей, клеем. Способствовать</a:t>
                      </a:r>
                    </a:p>
                    <a:p>
                      <a:pPr algn="l"/>
                      <a:r>
                        <a:rPr lang="ru-RU" b="0" i="0" dirty="0" smtClean="0">
                          <a:solidFill>
                            <a:srgbClr val="000000"/>
                          </a:solidFill>
                          <a:effectLst/>
                          <a:latin typeface="yandex-sans"/>
                        </a:rPr>
                        <a:t>расширению кругозора детей.</a:t>
                      </a:r>
                    </a:p>
                    <a:p>
                      <a:pPr algn="l"/>
                      <a:r>
                        <a:rPr lang="ru-RU" b="0" i="0" dirty="0" smtClean="0">
                          <a:solidFill>
                            <a:srgbClr val="000000"/>
                          </a:solidFill>
                          <a:effectLst/>
                          <a:latin typeface="yandex-sans"/>
                        </a:rPr>
                        <a:t>Развивать активную речь детей,</a:t>
                      </a:r>
                    </a:p>
                    <a:p>
                      <a:pPr algn="l"/>
                      <a:r>
                        <a:rPr lang="ru-RU" b="0" i="0" dirty="0" smtClean="0">
                          <a:solidFill>
                            <a:srgbClr val="000000"/>
                          </a:solidFill>
                          <a:effectLst/>
                          <a:latin typeface="yandex-sans"/>
                        </a:rPr>
                        <a:t>свободное общение с</a:t>
                      </a:r>
                    </a:p>
                    <a:p>
                      <a:pPr algn="l"/>
                      <a:r>
                        <a:rPr lang="ru-RU" b="0" i="0" dirty="0" smtClean="0">
                          <a:solidFill>
                            <a:srgbClr val="000000"/>
                          </a:solidFill>
                          <a:effectLst/>
                          <a:latin typeface="yandex-sans"/>
                        </a:rPr>
                        <a:t>взрослыми. </a:t>
                      </a:r>
                      <a:endParaRPr lang="ru-RU" dirty="0"/>
                    </a:p>
                  </a:txBody>
                  <a:tcPr/>
                </a:tc>
                <a:tc>
                  <a:txBody>
                    <a:bodyPr/>
                    <a:lstStyle/>
                    <a:p>
                      <a:pPr algn="l"/>
                      <a:r>
                        <a:rPr lang="ru-RU" b="0" i="0" dirty="0" smtClean="0">
                          <a:solidFill>
                            <a:srgbClr val="000000"/>
                          </a:solidFill>
                          <a:effectLst/>
                          <a:latin typeface="yandex-sans"/>
                        </a:rPr>
                        <a:t>Физ.</a:t>
                      </a:r>
                    </a:p>
                    <a:p>
                      <a:pPr algn="l"/>
                      <a:r>
                        <a:rPr lang="ru-RU" b="0" i="0" dirty="0" smtClean="0">
                          <a:solidFill>
                            <a:srgbClr val="000000"/>
                          </a:solidFill>
                          <a:effectLst/>
                          <a:latin typeface="yandex-sans"/>
                        </a:rPr>
                        <a:t>минутка</a:t>
                      </a:r>
                    </a:p>
                    <a:p>
                      <a:pPr algn="l"/>
                      <a:r>
                        <a:rPr lang="ru-RU" b="0" i="0" dirty="0" smtClean="0">
                          <a:solidFill>
                            <a:srgbClr val="000000"/>
                          </a:solidFill>
                          <a:effectLst/>
                          <a:latin typeface="yandex-sans"/>
                        </a:rPr>
                        <a:t>«Зимушка ,</a:t>
                      </a:r>
                      <a:r>
                        <a:rPr lang="ru-RU" b="0" i="0" baseline="0" dirty="0" smtClean="0">
                          <a:solidFill>
                            <a:srgbClr val="000000"/>
                          </a:solidFill>
                          <a:effectLst/>
                          <a:latin typeface="yandex-sans"/>
                        </a:rPr>
                        <a:t> </a:t>
                      </a:r>
                      <a:r>
                        <a:rPr lang="ru-RU" b="0" i="0" dirty="0" smtClean="0">
                          <a:solidFill>
                            <a:srgbClr val="000000"/>
                          </a:solidFill>
                          <a:effectLst/>
                          <a:latin typeface="yandex-sans"/>
                        </a:rPr>
                        <a:t>зима"</a:t>
                      </a:r>
                    </a:p>
                    <a:p>
                      <a:endParaRPr lang="ru-RU" dirty="0"/>
                    </a:p>
                  </a:txBody>
                  <a:tcPr/>
                </a:tc>
              </a:tr>
            </a:tbl>
          </a:graphicData>
        </a:graphic>
      </p:graphicFrame>
    </p:spTree>
    <p:extLst>
      <p:ext uri="{BB962C8B-B14F-4D97-AF65-F5344CB8AC3E}">
        <p14:creationId xmlns:p14="http://schemas.microsoft.com/office/powerpoint/2010/main" xmlns="" val="33700640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452" y="140194"/>
            <a:ext cx="9144000" cy="6727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4" name="Таблица 3"/>
          <p:cNvGraphicFramePr>
            <a:graphicFrameLocks noGrp="1"/>
          </p:cNvGraphicFramePr>
          <p:nvPr>
            <p:extLst>
              <p:ext uri="{D42A27DB-BD31-4B8C-83A1-F6EECF244321}">
                <p14:modId xmlns:p14="http://schemas.microsoft.com/office/powerpoint/2010/main" xmlns="" val="3678882509"/>
              </p:ext>
            </p:extLst>
          </p:nvPr>
        </p:nvGraphicFramePr>
        <p:xfrm>
          <a:off x="275692" y="1799995"/>
          <a:ext cx="8592616" cy="4104456"/>
        </p:xfrm>
        <a:graphic>
          <a:graphicData uri="http://schemas.openxmlformats.org/drawingml/2006/table">
            <a:tbl>
              <a:tblPr firstRow="1" bandRow="1">
                <a:tableStyleId>{5C22544A-7EE6-4342-B048-85BDC9FD1C3A}</a:tableStyleId>
              </a:tblPr>
              <a:tblGrid>
                <a:gridCol w="1199964"/>
                <a:gridCol w="2088232"/>
                <a:gridCol w="3174268"/>
                <a:gridCol w="2130152"/>
              </a:tblGrid>
              <a:tr h="366492">
                <a:tc>
                  <a:txBody>
                    <a:bodyPr/>
                    <a:lstStyle/>
                    <a:p>
                      <a:r>
                        <a:rPr lang="ru-RU" dirty="0" smtClean="0"/>
                        <a:t>Месяц</a:t>
                      </a:r>
                      <a:endParaRPr lang="ru-RU" dirty="0"/>
                    </a:p>
                  </a:txBody>
                  <a:tcPr/>
                </a:tc>
                <a:tc>
                  <a:txBody>
                    <a:bodyPr/>
                    <a:lstStyle/>
                    <a:p>
                      <a:r>
                        <a:rPr lang="ru-RU" dirty="0" smtClean="0"/>
                        <a:t>Тема</a:t>
                      </a:r>
                      <a:endParaRPr lang="ru-RU" dirty="0"/>
                    </a:p>
                  </a:txBody>
                  <a:tcPr/>
                </a:tc>
                <a:tc>
                  <a:txBody>
                    <a:bodyPr/>
                    <a:lstStyle/>
                    <a:p>
                      <a:r>
                        <a:rPr lang="ru-RU" dirty="0" smtClean="0"/>
                        <a:t>Задачи</a:t>
                      </a:r>
                      <a:endParaRPr lang="ru-RU" dirty="0"/>
                    </a:p>
                  </a:txBody>
                  <a:tcPr/>
                </a:tc>
                <a:tc>
                  <a:txBody>
                    <a:bodyPr/>
                    <a:lstStyle/>
                    <a:p>
                      <a:r>
                        <a:rPr lang="ru-RU" dirty="0" smtClean="0"/>
                        <a:t>Примечания</a:t>
                      </a:r>
                      <a:endParaRPr lang="ru-RU" dirty="0"/>
                    </a:p>
                  </a:txBody>
                  <a:tcPr/>
                </a:tc>
              </a:tr>
              <a:tr h="3737964">
                <a:tc>
                  <a:txBody>
                    <a:bodyPr/>
                    <a:lstStyle/>
                    <a:p>
                      <a:pPr algn="l"/>
                      <a:r>
                        <a:rPr lang="ru-RU" b="0" i="0" dirty="0" smtClean="0">
                          <a:solidFill>
                            <a:srgbClr val="000000"/>
                          </a:solidFill>
                          <a:effectLst/>
                          <a:latin typeface="yandex-sans"/>
                        </a:rPr>
                        <a:t>Февраль</a:t>
                      </a:r>
                    </a:p>
                    <a:p>
                      <a:endParaRPr lang="ru-R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srgbClr val="000000"/>
                          </a:solidFill>
                          <a:effectLst/>
                          <a:uLnTx/>
                          <a:uFillTx/>
                          <a:latin typeface="yandex-sans"/>
                          <a:ea typeface="+mn-ea"/>
                          <a:cs typeface="+mn-cs"/>
                        </a:rPr>
                        <a:t>Рисунки из ниток «Веселый зоопарк»</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smtClean="0">
                        <a:ln>
                          <a:noFill/>
                        </a:ln>
                        <a:solidFill>
                          <a:srgbClr val="000000"/>
                        </a:solidFill>
                        <a:effectLst/>
                        <a:uLnTx/>
                        <a:uFillTx/>
                        <a:latin typeface="yandex-sans"/>
                        <a:ea typeface="+mn-ea"/>
                        <a:cs typeface="+mn-cs"/>
                      </a:endParaRPr>
                    </a:p>
                    <a:p>
                      <a:endParaRPr lang="ru-RU" dirty="0"/>
                    </a:p>
                  </a:txBody>
                  <a:tcPr/>
                </a:tc>
                <a:tc>
                  <a:txBody>
                    <a:bodyPr/>
                    <a:lstStyle/>
                    <a:p>
                      <a:pPr algn="l"/>
                      <a:r>
                        <a:rPr lang="ru-RU" b="0" i="0" dirty="0" smtClean="0">
                          <a:solidFill>
                            <a:srgbClr val="000000"/>
                          </a:solidFill>
                          <a:effectLst/>
                          <a:latin typeface="yandex-sans"/>
                        </a:rPr>
                        <a:t>Развивать у детей стойкий</a:t>
                      </a:r>
                    </a:p>
                    <a:p>
                      <a:pPr algn="l"/>
                      <a:r>
                        <a:rPr lang="ru-RU" b="0" i="0" dirty="0" smtClean="0">
                          <a:solidFill>
                            <a:srgbClr val="000000"/>
                          </a:solidFill>
                          <a:effectLst/>
                          <a:latin typeface="yandex-sans"/>
                        </a:rPr>
                        <a:t>интерес к изобразительной</a:t>
                      </a:r>
                    </a:p>
                    <a:p>
                      <a:pPr algn="l"/>
                      <a:r>
                        <a:rPr lang="ru-RU" b="0" i="0" dirty="0" smtClean="0">
                          <a:solidFill>
                            <a:srgbClr val="000000"/>
                          </a:solidFill>
                          <a:effectLst/>
                          <a:latin typeface="yandex-sans"/>
                        </a:rPr>
                        <a:t>деятельности. Формировать</a:t>
                      </a:r>
                    </a:p>
                    <a:p>
                      <a:pPr algn="l"/>
                      <a:r>
                        <a:rPr lang="ru-RU" b="0" i="0" dirty="0" smtClean="0">
                          <a:solidFill>
                            <a:srgbClr val="000000"/>
                          </a:solidFill>
                          <a:effectLst/>
                          <a:latin typeface="yandex-sans"/>
                        </a:rPr>
                        <a:t>умение самостоятельно</a:t>
                      </a:r>
                    </a:p>
                    <a:p>
                      <a:pPr algn="l"/>
                      <a:r>
                        <a:rPr lang="ru-RU" b="0" i="0" dirty="0" smtClean="0">
                          <a:solidFill>
                            <a:srgbClr val="000000"/>
                          </a:solidFill>
                          <a:effectLst/>
                          <a:latin typeface="yandex-sans"/>
                        </a:rPr>
                        <a:t>выбирать цветовую гамму</a:t>
                      </a:r>
                    </a:p>
                    <a:p>
                      <a:pPr algn="l"/>
                      <a:r>
                        <a:rPr lang="ru-RU" b="0" i="0" dirty="0" smtClean="0">
                          <a:solidFill>
                            <a:srgbClr val="000000"/>
                          </a:solidFill>
                          <a:effectLst/>
                          <a:latin typeface="yandex-sans"/>
                        </a:rPr>
                        <a:t>ниток. Развивать </a:t>
                      </a:r>
                    </a:p>
                    <a:p>
                      <a:pPr algn="l"/>
                      <a:r>
                        <a:rPr lang="ru-RU" b="0" i="0" dirty="0" smtClean="0">
                          <a:solidFill>
                            <a:srgbClr val="000000"/>
                          </a:solidFill>
                          <a:effectLst/>
                          <a:latin typeface="yandex-sans"/>
                        </a:rPr>
                        <a:t>мелкую моторику пальцев рук и</a:t>
                      </a:r>
                    </a:p>
                    <a:p>
                      <a:pPr algn="l"/>
                      <a:r>
                        <a:rPr lang="ru-RU" b="0" i="0" dirty="0" smtClean="0">
                          <a:solidFill>
                            <a:srgbClr val="000000"/>
                          </a:solidFill>
                          <a:effectLst/>
                          <a:latin typeface="yandex-sans"/>
                        </a:rPr>
                        <a:t>кистей. Закреплять ранее</a:t>
                      </a:r>
                    </a:p>
                    <a:p>
                      <a:pPr algn="l"/>
                      <a:r>
                        <a:rPr lang="ru-RU" b="0" i="0" dirty="0" smtClean="0">
                          <a:solidFill>
                            <a:srgbClr val="000000"/>
                          </a:solidFill>
                          <a:effectLst/>
                          <a:latin typeface="yandex-sans"/>
                        </a:rPr>
                        <a:t>полученные навыки.</a:t>
                      </a:r>
                      <a:endParaRPr lang="ru-RU" b="0" i="0" dirty="0">
                        <a:solidFill>
                          <a:srgbClr val="000000"/>
                        </a:solidFill>
                        <a:effectLst/>
                        <a:latin typeface="yandex-sans"/>
                      </a:endParaRPr>
                    </a:p>
                  </a:txBody>
                  <a:tcPr/>
                </a:tc>
                <a:tc>
                  <a:txBody>
                    <a:bodyPr/>
                    <a:lstStyle/>
                    <a:p>
                      <a:pPr algn="l"/>
                      <a:r>
                        <a:rPr lang="ru-RU" b="0" i="0" dirty="0" smtClean="0">
                          <a:solidFill>
                            <a:srgbClr val="000000"/>
                          </a:solidFill>
                          <a:effectLst/>
                          <a:latin typeface="yandex-sans"/>
                        </a:rPr>
                        <a:t>Отгадывание загадок</a:t>
                      </a:r>
                    </a:p>
                    <a:p>
                      <a:endParaRPr lang="ru-RU" dirty="0"/>
                    </a:p>
                  </a:txBody>
                  <a:tcPr/>
                </a:tc>
              </a:tr>
            </a:tbl>
          </a:graphicData>
        </a:graphic>
      </p:graphicFrame>
    </p:spTree>
    <p:extLst>
      <p:ext uri="{BB962C8B-B14F-4D97-AF65-F5344CB8AC3E}">
        <p14:creationId xmlns:p14="http://schemas.microsoft.com/office/powerpoint/2010/main" xmlns="" val="1021756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452" y="140194"/>
            <a:ext cx="9144000" cy="6727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4" name="Таблица 3"/>
          <p:cNvGraphicFramePr>
            <a:graphicFrameLocks noGrp="1"/>
          </p:cNvGraphicFramePr>
          <p:nvPr>
            <p:extLst>
              <p:ext uri="{D42A27DB-BD31-4B8C-83A1-F6EECF244321}">
                <p14:modId xmlns:p14="http://schemas.microsoft.com/office/powerpoint/2010/main" xmlns="" val="2342053454"/>
              </p:ext>
            </p:extLst>
          </p:nvPr>
        </p:nvGraphicFramePr>
        <p:xfrm>
          <a:off x="275692" y="1799995"/>
          <a:ext cx="8592616" cy="4104456"/>
        </p:xfrm>
        <a:graphic>
          <a:graphicData uri="http://schemas.openxmlformats.org/drawingml/2006/table">
            <a:tbl>
              <a:tblPr firstRow="1" bandRow="1">
                <a:tableStyleId>{5C22544A-7EE6-4342-B048-85BDC9FD1C3A}</a:tableStyleId>
              </a:tblPr>
              <a:tblGrid>
                <a:gridCol w="1343980"/>
                <a:gridCol w="2376264"/>
                <a:gridCol w="2742220"/>
                <a:gridCol w="2130152"/>
              </a:tblGrid>
              <a:tr h="366492">
                <a:tc>
                  <a:txBody>
                    <a:bodyPr/>
                    <a:lstStyle/>
                    <a:p>
                      <a:r>
                        <a:rPr lang="ru-RU" dirty="0" smtClean="0"/>
                        <a:t>Месяц</a:t>
                      </a:r>
                      <a:endParaRPr lang="ru-RU" dirty="0"/>
                    </a:p>
                  </a:txBody>
                  <a:tcPr/>
                </a:tc>
                <a:tc>
                  <a:txBody>
                    <a:bodyPr/>
                    <a:lstStyle/>
                    <a:p>
                      <a:r>
                        <a:rPr lang="ru-RU" dirty="0" smtClean="0"/>
                        <a:t>Тема</a:t>
                      </a:r>
                      <a:endParaRPr lang="ru-RU" dirty="0"/>
                    </a:p>
                  </a:txBody>
                  <a:tcPr/>
                </a:tc>
                <a:tc>
                  <a:txBody>
                    <a:bodyPr/>
                    <a:lstStyle/>
                    <a:p>
                      <a:r>
                        <a:rPr lang="ru-RU" dirty="0" smtClean="0"/>
                        <a:t>Задачи</a:t>
                      </a:r>
                      <a:endParaRPr lang="ru-RU" dirty="0"/>
                    </a:p>
                  </a:txBody>
                  <a:tcPr/>
                </a:tc>
                <a:tc>
                  <a:txBody>
                    <a:bodyPr/>
                    <a:lstStyle/>
                    <a:p>
                      <a:r>
                        <a:rPr lang="ru-RU" dirty="0" smtClean="0"/>
                        <a:t>Примечания</a:t>
                      </a:r>
                      <a:endParaRPr lang="ru-RU" dirty="0"/>
                    </a:p>
                  </a:txBody>
                  <a:tcPr/>
                </a:tc>
              </a:tr>
              <a:tr h="3737964">
                <a:tc>
                  <a:txBody>
                    <a:bodyPr/>
                    <a:lstStyle/>
                    <a:p>
                      <a:pPr algn="l"/>
                      <a:r>
                        <a:rPr lang="ru-RU" b="0" i="0" dirty="0" smtClean="0">
                          <a:solidFill>
                            <a:srgbClr val="000000"/>
                          </a:solidFill>
                          <a:effectLst/>
                          <a:latin typeface="yandex-sans"/>
                        </a:rPr>
                        <a:t>Февраль</a:t>
                      </a:r>
                    </a:p>
                    <a:p>
                      <a:endParaRPr lang="ru-R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srgbClr val="000000"/>
                          </a:solidFill>
                          <a:effectLst/>
                          <a:uLnTx/>
                          <a:uFillTx/>
                          <a:latin typeface="yandex-sans"/>
                          <a:ea typeface="+mn-ea"/>
                          <a:cs typeface="+mn-cs"/>
                        </a:rPr>
                        <a:t>Аппликация из резанных ниток  «Мое любимое животное»</a:t>
                      </a:r>
                    </a:p>
                    <a:p>
                      <a:endParaRPr lang="ru-RU" dirty="0"/>
                    </a:p>
                  </a:txBody>
                  <a:tcPr/>
                </a:tc>
                <a:tc>
                  <a:txBody>
                    <a:bodyPr/>
                    <a:lstStyle/>
                    <a:p>
                      <a:pPr algn="l"/>
                      <a:r>
                        <a:rPr lang="ru-RU" b="0" i="0" dirty="0" smtClean="0">
                          <a:solidFill>
                            <a:srgbClr val="000000"/>
                          </a:solidFill>
                          <a:effectLst/>
                          <a:latin typeface="yandex-sans"/>
                        </a:rPr>
                        <a:t>Создавать условия для</a:t>
                      </a:r>
                    </a:p>
                    <a:p>
                      <a:pPr algn="l"/>
                      <a:r>
                        <a:rPr lang="ru-RU" b="0" i="0" dirty="0" smtClean="0">
                          <a:solidFill>
                            <a:srgbClr val="000000"/>
                          </a:solidFill>
                          <a:effectLst/>
                          <a:latin typeface="yandex-sans"/>
                        </a:rPr>
                        <a:t>свободного</a:t>
                      </a:r>
                    </a:p>
                    <a:p>
                      <a:pPr algn="l"/>
                      <a:r>
                        <a:rPr lang="ru-RU" b="0" i="0" dirty="0" smtClean="0">
                          <a:solidFill>
                            <a:srgbClr val="000000"/>
                          </a:solidFill>
                          <a:effectLst/>
                          <a:latin typeface="yandex-sans"/>
                        </a:rPr>
                        <a:t>экспериментирования с нитками.</a:t>
                      </a:r>
                    </a:p>
                    <a:p>
                      <a:pPr algn="l"/>
                      <a:r>
                        <a:rPr lang="ru-RU" b="0" i="0" dirty="0" smtClean="0">
                          <a:solidFill>
                            <a:srgbClr val="000000"/>
                          </a:solidFill>
                          <a:effectLst/>
                          <a:latin typeface="yandex-sans"/>
                        </a:rPr>
                        <a:t>Формировать работу над</a:t>
                      </a:r>
                    </a:p>
                    <a:p>
                      <a:pPr algn="l"/>
                      <a:r>
                        <a:rPr lang="ru-RU" b="0" i="0" dirty="0" smtClean="0">
                          <a:solidFill>
                            <a:srgbClr val="000000"/>
                          </a:solidFill>
                          <a:effectLst/>
                          <a:latin typeface="yandex-sans"/>
                        </a:rPr>
                        <a:t>Замыслом. Помочь детям</a:t>
                      </a:r>
                    </a:p>
                    <a:p>
                      <a:pPr algn="l"/>
                      <a:r>
                        <a:rPr lang="ru-RU" b="0" i="0" dirty="0" smtClean="0">
                          <a:solidFill>
                            <a:srgbClr val="000000"/>
                          </a:solidFill>
                          <a:effectLst/>
                          <a:latin typeface="yandex-sans"/>
                        </a:rPr>
                        <a:t>почувствовать радость</a:t>
                      </a:r>
                    </a:p>
                    <a:p>
                      <a:pPr algn="l"/>
                      <a:r>
                        <a:rPr lang="ru-RU" b="0" i="0" dirty="0" smtClean="0">
                          <a:solidFill>
                            <a:srgbClr val="000000"/>
                          </a:solidFill>
                          <a:effectLst/>
                          <a:latin typeface="yandex-sans"/>
                        </a:rPr>
                        <a:t>творчества.</a:t>
                      </a:r>
                    </a:p>
                    <a:p>
                      <a:pPr algn="l"/>
                      <a:endParaRPr lang="ru-RU" b="0" i="0" dirty="0">
                        <a:solidFill>
                          <a:srgbClr val="000000"/>
                        </a:solidFill>
                        <a:effectLst/>
                        <a:latin typeface="yandex-sans"/>
                      </a:endParaRPr>
                    </a:p>
                  </a:txBody>
                  <a:tcPr/>
                </a:tc>
                <a:tc>
                  <a:txBody>
                    <a:bodyPr/>
                    <a:lstStyle/>
                    <a:p>
                      <a:r>
                        <a:rPr lang="ru-RU" dirty="0" smtClean="0"/>
                        <a:t>Прослушивание аудиозаписи</a:t>
                      </a:r>
                      <a:endParaRPr lang="ru-RU" dirty="0"/>
                    </a:p>
                  </a:txBody>
                  <a:tcPr/>
                </a:tc>
              </a:tr>
            </a:tbl>
          </a:graphicData>
        </a:graphic>
      </p:graphicFrame>
    </p:spTree>
    <p:extLst>
      <p:ext uri="{BB962C8B-B14F-4D97-AF65-F5344CB8AC3E}">
        <p14:creationId xmlns:p14="http://schemas.microsoft.com/office/powerpoint/2010/main" xmlns="" val="30292184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452" y="140194"/>
            <a:ext cx="9144000" cy="6727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4" name="Таблица 3"/>
          <p:cNvGraphicFramePr>
            <a:graphicFrameLocks noGrp="1"/>
          </p:cNvGraphicFramePr>
          <p:nvPr>
            <p:extLst>
              <p:ext uri="{D42A27DB-BD31-4B8C-83A1-F6EECF244321}">
                <p14:modId xmlns:p14="http://schemas.microsoft.com/office/powerpoint/2010/main" xmlns="" val="1271696596"/>
              </p:ext>
            </p:extLst>
          </p:nvPr>
        </p:nvGraphicFramePr>
        <p:xfrm>
          <a:off x="275692" y="1799995"/>
          <a:ext cx="8592616" cy="4104456"/>
        </p:xfrm>
        <a:graphic>
          <a:graphicData uri="http://schemas.openxmlformats.org/drawingml/2006/table">
            <a:tbl>
              <a:tblPr firstRow="1" bandRow="1">
                <a:tableStyleId>{5C22544A-7EE6-4342-B048-85BDC9FD1C3A}</a:tableStyleId>
              </a:tblPr>
              <a:tblGrid>
                <a:gridCol w="1343980"/>
                <a:gridCol w="2376264"/>
                <a:gridCol w="2742220"/>
                <a:gridCol w="2130152"/>
              </a:tblGrid>
              <a:tr h="366492">
                <a:tc>
                  <a:txBody>
                    <a:bodyPr/>
                    <a:lstStyle/>
                    <a:p>
                      <a:r>
                        <a:rPr lang="ru-RU" dirty="0" smtClean="0"/>
                        <a:t>Месяц</a:t>
                      </a:r>
                      <a:endParaRPr lang="ru-RU" dirty="0"/>
                    </a:p>
                  </a:txBody>
                  <a:tcPr/>
                </a:tc>
                <a:tc>
                  <a:txBody>
                    <a:bodyPr/>
                    <a:lstStyle/>
                    <a:p>
                      <a:r>
                        <a:rPr lang="ru-RU" dirty="0" smtClean="0"/>
                        <a:t>Тема</a:t>
                      </a:r>
                      <a:endParaRPr lang="ru-RU" dirty="0"/>
                    </a:p>
                  </a:txBody>
                  <a:tcPr/>
                </a:tc>
                <a:tc>
                  <a:txBody>
                    <a:bodyPr/>
                    <a:lstStyle/>
                    <a:p>
                      <a:r>
                        <a:rPr lang="ru-RU" dirty="0" smtClean="0"/>
                        <a:t>Задачи</a:t>
                      </a:r>
                      <a:endParaRPr lang="ru-RU" dirty="0"/>
                    </a:p>
                  </a:txBody>
                  <a:tcPr/>
                </a:tc>
                <a:tc>
                  <a:txBody>
                    <a:bodyPr/>
                    <a:lstStyle/>
                    <a:p>
                      <a:r>
                        <a:rPr lang="ru-RU" dirty="0" smtClean="0"/>
                        <a:t>Примечания</a:t>
                      </a:r>
                      <a:endParaRPr lang="ru-RU" dirty="0"/>
                    </a:p>
                  </a:txBody>
                  <a:tcPr/>
                </a:tc>
              </a:tr>
              <a:tr h="3737964">
                <a:tc>
                  <a:txBody>
                    <a:bodyPr/>
                    <a:lstStyle/>
                    <a:p>
                      <a:pPr algn="l"/>
                      <a:r>
                        <a:rPr lang="ru-RU" b="0" i="0" dirty="0" smtClean="0">
                          <a:solidFill>
                            <a:srgbClr val="000000"/>
                          </a:solidFill>
                          <a:effectLst/>
                          <a:latin typeface="yandex-sans"/>
                        </a:rPr>
                        <a:t>Февраль</a:t>
                      </a:r>
                    </a:p>
                    <a:p>
                      <a:endParaRPr lang="ru-RU" dirty="0"/>
                    </a:p>
                  </a:txBody>
                  <a:tcPr/>
                </a:tc>
                <a:tc>
                  <a:txBody>
                    <a:bodyPr/>
                    <a:lstStyle/>
                    <a:p>
                      <a:r>
                        <a:rPr lang="ru-RU" dirty="0" err="1" smtClean="0"/>
                        <a:t>Изонить</a:t>
                      </a:r>
                      <a:r>
                        <a:rPr lang="ru-RU" baseline="0" dirty="0" smtClean="0"/>
                        <a:t> .Подвеска ко дню влюблённых «Сердечко для мамы»</a:t>
                      </a:r>
                      <a:endParaRPr lang="ru-RU" dirty="0"/>
                    </a:p>
                  </a:txBody>
                  <a:tcPr/>
                </a:tc>
                <a:tc>
                  <a:txBody>
                    <a:bodyPr/>
                    <a:lstStyle/>
                    <a:p>
                      <a:pPr algn="l"/>
                      <a:r>
                        <a:rPr lang="ru-RU" b="0" i="0" dirty="0" smtClean="0">
                          <a:solidFill>
                            <a:srgbClr val="000000"/>
                          </a:solidFill>
                          <a:effectLst/>
                          <a:latin typeface="yandex-sans"/>
                        </a:rPr>
                        <a:t>Познакомить детей с</a:t>
                      </a:r>
                    </a:p>
                    <a:p>
                      <a:pPr algn="l"/>
                      <a:r>
                        <a:rPr lang="ru-RU" b="0" i="0" dirty="0" smtClean="0">
                          <a:solidFill>
                            <a:srgbClr val="000000"/>
                          </a:solidFill>
                          <a:effectLst/>
                          <a:latin typeface="yandex-sans"/>
                        </a:rPr>
                        <a:t>праздником Святого Валентина.</a:t>
                      </a:r>
                    </a:p>
                    <a:p>
                      <a:pPr algn="l"/>
                      <a:r>
                        <a:rPr lang="ru-RU" b="0" i="0" dirty="0" smtClean="0">
                          <a:solidFill>
                            <a:srgbClr val="000000"/>
                          </a:solidFill>
                          <a:effectLst/>
                          <a:latin typeface="yandex-sans"/>
                        </a:rPr>
                        <a:t>Развивать творческую</a:t>
                      </a:r>
                    </a:p>
                    <a:p>
                      <a:pPr algn="l"/>
                      <a:r>
                        <a:rPr lang="ru-RU" b="0" i="0" dirty="0" smtClean="0">
                          <a:solidFill>
                            <a:srgbClr val="000000"/>
                          </a:solidFill>
                          <a:effectLst/>
                          <a:latin typeface="yandex-sans"/>
                        </a:rPr>
                        <a:t>фантазию, желание заниматься</a:t>
                      </a:r>
                      <a:r>
                        <a:rPr lang="ru-RU" b="0" i="0" baseline="0" dirty="0" smtClean="0">
                          <a:solidFill>
                            <a:srgbClr val="000000"/>
                          </a:solidFill>
                          <a:effectLst/>
                          <a:latin typeface="yandex-sans"/>
                        </a:rPr>
                        <a:t> </a:t>
                      </a:r>
                      <a:r>
                        <a:rPr lang="ru-RU" b="0" i="0" dirty="0" smtClean="0">
                          <a:solidFill>
                            <a:srgbClr val="000000"/>
                          </a:solidFill>
                          <a:effectLst/>
                          <a:latin typeface="yandex-sans"/>
                        </a:rPr>
                        <a:t>трудом, воспитывать привычку</a:t>
                      </a:r>
                    </a:p>
                    <a:p>
                      <a:pPr algn="l"/>
                      <a:r>
                        <a:rPr lang="ru-RU" b="0" i="0" dirty="0" smtClean="0">
                          <a:solidFill>
                            <a:srgbClr val="000000"/>
                          </a:solidFill>
                          <a:effectLst/>
                          <a:latin typeface="yandex-sans"/>
                        </a:rPr>
                        <a:t>к трудовому усилию, готовность</a:t>
                      </a:r>
                    </a:p>
                    <a:p>
                      <a:pPr algn="l"/>
                      <a:r>
                        <a:rPr lang="ru-RU" b="0" i="0" dirty="0" smtClean="0">
                          <a:solidFill>
                            <a:srgbClr val="000000"/>
                          </a:solidFill>
                          <a:effectLst/>
                          <a:latin typeface="yandex-sans"/>
                        </a:rPr>
                        <a:t>участвовать в интересной</a:t>
                      </a:r>
                    </a:p>
                    <a:p>
                      <a:pPr algn="l"/>
                      <a:r>
                        <a:rPr lang="ru-RU" b="0" i="0" dirty="0" smtClean="0">
                          <a:solidFill>
                            <a:srgbClr val="000000"/>
                          </a:solidFill>
                          <a:effectLst/>
                          <a:latin typeface="yandex-sans"/>
                        </a:rPr>
                        <a:t>работе.</a:t>
                      </a:r>
                    </a:p>
                    <a:p>
                      <a:pPr algn="l"/>
                      <a:endParaRPr lang="ru-RU" b="0" i="0" dirty="0">
                        <a:solidFill>
                          <a:srgbClr val="000000"/>
                        </a:solidFill>
                        <a:effectLst/>
                        <a:latin typeface="yandex-sans"/>
                      </a:endParaRPr>
                    </a:p>
                  </a:txBody>
                  <a:tcPr/>
                </a:tc>
                <a:tc>
                  <a:txBody>
                    <a:bodyPr/>
                    <a:lstStyle/>
                    <a:p>
                      <a:pPr algn="l"/>
                      <a:r>
                        <a:rPr lang="ru-RU" b="0" i="0" dirty="0" err="1" smtClean="0">
                          <a:solidFill>
                            <a:srgbClr val="000000"/>
                          </a:solidFill>
                          <a:effectLst/>
                          <a:latin typeface="yandex-sans"/>
                        </a:rPr>
                        <a:t>Пальч</a:t>
                      </a:r>
                      <a:r>
                        <a:rPr lang="ru-RU" b="0" i="0" dirty="0" smtClean="0">
                          <a:solidFill>
                            <a:srgbClr val="000000"/>
                          </a:solidFill>
                          <a:effectLst/>
                          <a:latin typeface="yandex-sans"/>
                        </a:rPr>
                        <a:t>.</a:t>
                      </a:r>
                    </a:p>
                    <a:p>
                      <a:pPr algn="l"/>
                      <a:r>
                        <a:rPr lang="ru-RU" b="0" i="0" dirty="0" smtClean="0">
                          <a:solidFill>
                            <a:srgbClr val="000000"/>
                          </a:solidFill>
                          <a:effectLst/>
                          <a:latin typeface="yandex-sans"/>
                        </a:rPr>
                        <a:t>гимн.</a:t>
                      </a:r>
                    </a:p>
                    <a:p>
                      <a:pPr algn="l"/>
                      <a:r>
                        <a:rPr lang="ru-RU" b="0" i="0" dirty="0" smtClean="0">
                          <a:solidFill>
                            <a:srgbClr val="000000"/>
                          </a:solidFill>
                          <a:effectLst/>
                          <a:latin typeface="yandex-sans"/>
                        </a:rPr>
                        <a:t>"Змейка"</a:t>
                      </a:r>
                      <a:endParaRPr lang="ru-RU" b="0" i="0" dirty="0">
                        <a:solidFill>
                          <a:srgbClr val="000000"/>
                        </a:solidFill>
                        <a:effectLst/>
                        <a:latin typeface="yandex-sans"/>
                      </a:endParaRPr>
                    </a:p>
                  </a:txBody>
                  <a:tcPr/>
                </a:tc>
              </a:tr>
            </a:tbl>
          </a:graphicData>
        </a:graphic>
      </p:graphicFrame>
    </p:spTree>
    <p:extLst>
      <p:ext uri="{BB962C8B-B14F-4D97-AF65-F5344CB8AC3E}">
        <p14:creationId xmlns:p14="http://schemas.microsoft.com/office/powerpoint/2010/main" xmlns="" val="5652580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452" y="140194"/>
            <a:ext cx="9144000" cy="6727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4" name="Таблица 3"/>
          <p:cNvGraphicFramePr>
            <a:graphicFrameLocks noGrp="1"/>
          </p:cNvGraphicFramePr>
          <p:nvPr>
            <p:extLst>
              <p:ext uri="{D42A27DB-BD31-4B8C-83A1-F6EECF244321}">
                <p14:modId xmlns:p14="http://schemas.microsoft.com/office/powerpoint/2010/main" xmlns="" val="1295528253"/>
              </p:ext>
            </p:extLst>
          </p:nvPr>
        </p:nvGraphicFramePr>
        <p:xfrm>
          <a:off x="275692" y="1799995"/>
          <a:ext cx="8592616" cy="4104456"/>
        </p:xfrm>
        <a:graphic>
          <a:graphicData uri="http://schemas.openxmlformats.org/drawingml/2006/table">
            <a:tbl>
              <a:tblPr firstRow="1" bandRow="1">
                <a:tableStyleId>{5C22544A-7EE6-4342-B048-85BDC9FD1C3A}</a:tableStyleId>
              </a:tblPr>
              <a:tblGrid>
                <a:gridCol w="1343980"/>
                <a:gridCol w="2376264"/>
                <a:gridCol w="2742220"/>
                <a:gridCol w="2130152"/>
              </a:tblGrid>
              <a:tr h="366492">
                <a:tc>
                  <a:txBody>
                    <a:bodyPr/>
                    <a:lstStyle/>
                    <a:p>
                      <a:r>
                        <a:rPr lang="ru-RU" dirty="0" smtClean="0"/>
                        <a:t>Месяц</a:t>
                      </a:r>
                      <a:endParaRPr lang="ru-RU" dirty="0"/>
                    </a:p>
                  </a:txBody>
                  <a:tcPr/>
                </a:tc>
                <a:tc>
                  <a:txBody>
                    <a:bodyPr/>
                    <a:lstStyle/>
                    <a:p>
                      <a:r>
                        <a:rPr lang="ru-RU" dirty="0" smtClean="0"/>
                        <a:t>Тема</a:t>
                      </a:r>
                      <a:endParaRPr lang="ru-RU" dirty="0"/>
                    </a:p>
                  </a:txBody>
                  <a:tcPr/>
                </a:tc>
                <a:tc>
                  <a:txBody>
                    <a:bodyPr/>
                    <a:lstStyle/>
                    <a:p>
                      <a:r>
                        <a:rPr lang="ru-RU" dirty="0" smtClean="0"/>
                        <a:t>Задачи</a:t>
                      </a:r>
                      <a:endParaRPr lang="ru-RU" dirty="0"/>
                    </a:p>
                  </a:txBody>
                  <a:tcPr/>
                </a:tc>
                <a:tc>
                  <a:txBody>
                    <a:bodyPr/>
                    <a:lstStyle/>
                    <a:p>
                      <a:r>
                        <a:rPr lang="ru-RU" dirty="0" smtClean="0"/>
                        <a:t>Примечания</a:t>
                      </a:r>
                      <a:endParaRPr lang="ru-RU" dirty="0"/>
                    </a:p>
                  </a:txBody>
                  <a:tcPr/>
                </a:tc>
              </a:tr>
              <a:tr h="3737964">
                <a:tc>
                  <a:txBody>
                    <a:bodyPr/>
                    <a:lstStyle/>
                    <a:p>
                      <a:pPr algn="l"/>
                      <a:r>
                        <a:rPr lang="ru-RU" b="0" i="0" dirty="0" smtClean="0">
                          <a:solidFill>
                            <a:srgbClr val="000000"/>
                          </a:solidFill>
                          <a:effectLst/>
                          <a:latin typeface="yandex-sans"/>
                        </a:rPr>
                        <a:t>Март</a:t>
                      </a:r>
                    </a:p>
                    <a:p>
                      <a:endParaRPr lang="ru-RU" dirty="0"/>
                    </a:p>
                  </a:txBody>
                  <a:tcPr/>
                </a:tc>
                <a:tc>
                  <a:txBody>
                    <a:bodyPr/>
                    <a:lstStyle/>
                    <a:p>
                      <a:r>
                        <a:rPr lang="ru-RU" dirty="0" smtClean="0"/>
                        <a:t>Плетение из ниток «Коврик для бабушки»</a:t>
                      </a:r>
                      <a:endParaRPr lang="ru-RU" dirty="0"/>
                    </a:p>
                  </a:txBody>
                  <a:tcPr/>
                </a:tc>
                <a:tc>
                  <a:txBody>
                    <a:bodyPr/>
                    <a:lstStyle/>
                    <a:p>
                      <a:r>
                        <a:rPr lang="ru-RU" sz="1800" b="0" i="0" kern="1200" dirty="0" smtClean="0">
                          <a:solidFill>
                            <a:schemeClr val="dk1"/>
                          </a:solidFill>
                          <a:effectLst/>
                          <a:latin typeface="+mn-lt"/>
                          <a:ea typeface="+mn-ea"/>
                          <a:cs typeface="+mn-cs"/>
                        </a:rPr>
                        <a:t>Формировать знания детей о</a:t>
                      </a:r>
                    </a:p>
                    <a:p>
                      <a:r>
                        <a:rPr lang="ru-RU" sz="1800" b="0" i="0" kern="1200" dirty="0" smtClean="0">
                          <a:solidFill>
                            <a:schemeClr val="dk1"/>
                          </a:solidFill>
                          <a:effectLst/>
                          <a:latin typeface="+mn-lt"/>
                          <a:ea typeface="+mn-ea"/>
                          <a:cs typeface="+mn-cs"/>
                        </a:rPr>
                        <a:t>происхождении и способах</a:t>
                      </a:r>
                    </a:p>
                    <a:p>
                      <a:r>
                        <a:rPr lang="ru-RU" sz="1800" b="0" i="0" kern="1200" dirty="0" smtClean="0">
                          <a:solidFill>
                            <a:schemeClr val="dk1"/>
                          </a:solidFill>
                          <a:effectLst/>
                          <a:latin typeface="+mn-lt"/>
                          <a:ea typeface="+mn-ea"/>
                          <a:cs typeface="+mn-cs"/>
                        </a:rPr>
                        <a:t>изготовления ниток.</a:t>
                      </a:r>
                    </a:p>
                    <a:p>
                      <a:pPr algn="l"/>
                      <a:endParaRPr lang="ru-RU" b="0" i="0" dirty="0">
                        <a:solidFill>
                          <a:srgbClr val="000000"/>
                        </a:solidFill>
                        <a:effectLst/>
                        <a:latin typeface="yandex-sans"/>
                      </a:endParaRPr>
                    </a:p>
                  </a:txBody>
                  <a:tcPr/>
                </a:tc>
                <a:tc>
                  <a:txBody>
                    <a:bodyPr/>
                    <a:lstStyle/>
                    <a:p>
                      <a:r>
                        <a:rPr lang="ru-RU" dirty="0" smtClean="0"/>
                        <a:t>Просмотр альбома</a:t>
                      </a:r>
                      <a:endParaRPr lang="ru-RU" dirty="0"/>
                    </a:p>
                  </a:txBody>
                  <a:tcPr/>
                </a:tc>
              </a:tr>
            </a:tbl>
          </a:graphicData>
        </a:graphic>
      </p:graphicFrame>
    </p:spTree>
    <p:extLst>
      <p:ext uri="{BB962C8B-B14F-4D97-AF65-F5344CB8AC3E}">
        <p14:creationId xmlns:p14="http://schemas.microsoft.com/office/powerpoint/2010/main" xmlns="" val="38556863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452" y="140194"/>
            <a:ext cx="9144000" cy="6727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4" name="Таблица 3"/>
          <p:cNvGraphicFramePr>
            <a:graphicFrameLocks noGrp="1"/>
          </p:cNvGraphicFramePr>
          <p:nvPr>
            <p:extLst>
              <p:ext uri="{D42A27DB-BD31-4B8C-83A1-F6EECF244321}">
                <p14:modId xmlns:p14="http://schemas.microsoft.com/office/powerpoint/2010/main" xmlns="" val="1129019680"/>
              </p:ext>
            </p:extLst>
          </p:nvPr>
        </p:nvGraphicFramePr>
        <p:xfrm>
          <a:off x="275692" y="1799995"/>
          <a:ext cx="8592616" cy="4298412"/>
        </p:xfrm>
        <a:graphic>
          <a:graphicData uri="http://schemas.openxmlformats.org/drawingml/2006/table">
            <a:tbl>
              <a:tblPr firstRow="1" bandRow="1">
                <a:tableStyleId>{5C22544A-7EE6-4342-B048-85BDC9FD1C3A}</a:tableStyleId>
              </a:tblPr>
              <a:tblGrid>
                <a:gridCol w="1343980"/>
                <a:gridCol w="2376264"/>
                <a:gridCol w="2742220"/>
                <a:gridCol w="2130152"/>
              </a:tblGrid>
              <a:tr h="366492">
                <a:tc>
                  <a:txBody>
                    <a:bodyPr/>
                    <a:lstStyle/>
                    <a:p>
                      <a:r>
                        <a:rPr lang="ru-RU" dirty="0" smtClean="0"/>
                        <a:t>Месяц</a:t>
                      </a:r>
                      <a:endParaRPr lang="ru-RU" dirty="0"/>
                    </a:p>
                  </a:txBody>
                  <a:tcPr/>
                </a:tc>
                <a:tc>
                  <a:txBody>
                    <a:bodyPr/>
                    <a:lstStyle/>
                    <a:p>
                      <a:r>
                        <a:rPr lang="ru-RU" dirty="0" smtClean="0"/>
                        <a:t>Тема</a:t>
                      </a:r>
                      <a:endParaRPr lang="ru-RU" dirty="0"/>
                    </a:p>
                  </a:txBody>
                  <a:tcPr/>
                </a:tc>
                <a:tc>
                  <a:txBody>
                    <a:bodyPr/>
                    <a:lstStyle/>
                    <a:p>
                      <a:r>
                        <a:rPr lang="ru-RU" dirty="0" smtClean="0"/>
                        <a:t>Задачи</a:t>
                      </a:r>
                      <a:endParaRPr lang="ru-RU" dirty="0"/>
                    </a:p>
                  </a:txBody>
                  <a:tcPr/>
                </a:tc>
                <a:tc>
                  <a:txBody>
                    <a:bodyPr/>
                    <a:lstStyle/>
                    <a:p>
                      <a:r>
                        <a:rPr lang="ru-RU" dirty="0" smtClean="0"/>
                        <a:t>Примечания</a:t>
                      </a:r>
                      <a:endParaRPr lang="ru-RU" dirty="0"/>
                    </a:p>
                  </a:txBody>
                  <a:tcPr/>
                </a:tc>
              </a:tr>
              <a:tr h="3737964">
                <a:tc>
                  <a:txBody>
                    <a:bodyPr/>
                    <a:lstStyle/>
                    <a:p>
                      <a:r>
                        <a:rPr lang="ru-RU" dirty="0" smtClean="0"/>
                        <a:t>Март</a:t>
                      </a:r>
                      <a:endParaRPr lang="ru-R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b="0" dirty="0" smtClean="0">
                          <a:solidFill>
                            <a:schemeClr val="tx1"/>
                          </a:solidFill>
                          <a:latin typeface="Cambria" pitchFamily="18" charset="0"/>
                        </a:rPr>
                        <a:t>Игрушки из кисточек</a:t>
                      </a:r>
                      <a:endParaRPr kumimoji="0" lang="ru-RU" sz="1800" b="0" i="0" u="none" strike="noStrike" kern="1200" cap="none" spc="0" normalizeH="0" baseline="0" noProof="0" dirty="0" smtClean="0">
                        <a:ln>
                          <a:noFill/>
                        </a:ln>
                        <a:solidFill>
                          <a:srgbClr val="000000"/>
                        </a:solidFill>
                        <a:effectLst/>
                        <a:uLnTx/>
                        <a:uFillTx/>
                        <a:latin typeface="yandex-sans"/>
                        <a:ea typeface="+mn-ea"/>
                        <a:cs typeface="+mn-cs"/>
                      </a:endParaRPr>
                    </a:p>
                    <a:p>
                      <a:pPr algn="l"/>
                      <a:r>
                        <a:rPr lang="ru-RU" b="0" i="0" dirty="0" smtClean="0">
                          <a:solidFill>
                            <a:srgbClr val="000000"/>
                          </a:solidFill>
                          <a:effectLst/>
                          <a:latin typeface="yandex-sans"/>
                        </a:rPr>
                        <a:t>"Куклы</a:t>
                      </a:r>
                    </a:p>
                    <a:p>
                      <a:pPr algn="l"/>
                      <a:r>
                        <a:rPr lang="ru-RU" b="0" i="0" dirty="0" err="1" smtClean="0">
                          <a:solidFill>
                            <a:srgbClr val="000000"/>
                          </a:solidFill>
                          <a:effectLst/>
                          <a:latin typeface="yandex-sans"/>
                        </a:rPr>
                        <a:t>мартинички</a:t>
                      </a:r>
                      <a:r>
                        <a:rPr lang="ru-RU" b="0" i="0" dirty="0" smtClean="0">
                          <a:solidFill>
                            <a:srgbClr val="000000"/>
                          </a:solidFill>
                          <a:effectLst/>
                          <a:latin typeface="yandex-sans"/>
                        </a:rPr>
                        <a:t>"</a:t>
                      </a:r>
                    </a:p>
                    <a:p>
                      <a:pPr algn="l"/>
                      <a:r>
                        <a:rPr lang="ru-RU" b="0" i="0" dirty="0" smtClean="0">
                          <a:solidFill>
                            <a:srgbClr val="000000"/>
                          </a:solidFill>
                          <a:effectLst/>
                          <a:latin typeface="yandex-sans"/>
                        </a:rPr>
                        <a:t>(ручной труд)</a:t>
                      </a:r>
                    </a:p>
                    <a:p>
                      <a:endParaRPr lang="ru-RU" dirty="0"/>
                    </a:p>
                  </a:txBody>
                  <a:tcPr/>
                </a:tc>
                <a:tc>
                  <a:txBody>
                    <a:bodyPr/>
                    <a:lstStyle/>
                    <a:p>
                      <a:pPr algn="l"/>
                      <a:r>
                        <a:rPr lang="ru-RU" b="0" i="0" dirty="0" smtClean="0">
                          <a:solidFill>
                            <a:srgbClr val="000000"/>
                          </a:solidFill>
                          <a:effectLst/>
                          <a:latin typeface="yandex-sans"/>
                        </a:rPr>
                        <a:t>Формировать первичные</a:t>
                      </a:r>
                    </a:p>
                    <a:p>
                      <a:pPr algn="l"/>
                      <a:r>
                        <a:rPr lang="ru-RU" b="0" i="0" dirty="0" smtClean="0">
                          <a:solidFill>
                            <a:srgbClr val="000000"/>
                          </a:solidFill>
                          <a:effectLst/>
                          <a:latin typeface="yandex-sans"/>
                        </a:rPr>
                        <a:t>представления о народных</a:t>
                      </a:r>
                    </a:p>
                    <a:p>
                      <a:pPr algn="l"/>
                      <a:r>
                        <a:rPr lang="ru-RU" b="0" i="0" dirty="0" smtClean="0">
                          <a:solidFill>
                            <a:srgbClr val="000000"/>
                          </a:solidFill>
                          <a:effectLst/>
                          <a:latin typeface="yandex-sans"/>
                        </a:rPr>
                        <a:t>традициях. Приобщать детей к</a:t>
                      </a:r>
                    </a:p>
                    <a:p>
                      <a:pPr algn="l"/>
                      <a:r>
                        <a:rPr lang="ru-RU" b="0" i="0" dirty="0" smtClean="0">
                          <a:solidFill>
                            <a:srgbClr val="000000"/>
                          </a:solidFill>
                          <a:effectLst/>
                          <a:latin typeface="yandex-sans"/>
                        </a:rPr>
                        <a:t>истокам культуры русского</a:t>
                      </a:r>
                    </a:p>
                    <a:p>
                      <a:pPr algn="l"/>
                      <a:r>
                        <a:rPr lang="ru-RU" b="0" i="0" dirty="0" smtClean="0">
                          <a:solidFill>
                            <a:srgbClr val="000000"/>
                          </a:solidFill>
                          <a:effectLst/>
                          <a:latin typeface="yandex-sans"/>
                        </a:rPr>
                        <a:t>народа. Обучать изготовлению</a:t>
                      </a:r>
                    </a:p>
                    <a:p>
                      <a:pPr algn="l"/>
                      <a:r>
                        <a:rPr lang="ru-RU" b="0" i="0" dirty="0" smtClean="0">
                          <a:solidFill>
                            <a:srgbClr val="000000"/>
                          </a:solidFill>
                          <a:effectLst/>
                          <a:latin typeface="yandex-sans"/>
                        </a:rPr>
                        <a:t>русской народной куклы</a:t>
                      </a:r>
                    </a:p>
                    <a:p>
                      <a:pPr algn="l"/>
                      <a:r>
                        <a:rPr lang="ru-RU" b="0" i="0" dirty="0" err="1" smtClean="0">
                          <a:solidFill>
                            <a:srgbClr val="000000"/>
                          </a:solidFill>
                          <a:effectLst/>
                          <a:latin typeface="yandex-sans"/>
                        </a:rPr>
                        <a:t>Мартинички</a:t>
                      </a:r>
                      <a:r>
                        <a:rPr lang="ru-RU" b="0" i="0" dirty="0" smtClean="0">
                          <a:solidFill>
                            <a:srgbClr val="000000"/>
                          </a:solidFill>
                          <a:effectLst/>
                          <a:latin typeface="yandex-sans"/>
                        </a:rPr>
                        <a:t>.</a:t>
                      </a:r>
                    </a:p>
                    <a:p>
                      <a:pPr algn="l"/>
                      <a:endParaRPr lang="ru-RU" b="0" i="0" dirty="0">
                        <a:solidFill>
                          <a:srgbClr val="000000"/>
                        </a:solidFill>
                        <a:effectLst/>
                        <a:latin typeface="yandex-sans"/>
                      </a:endParaRPr>
                    </a:p>
                  </a:txBody>
                  <a:tcPr/>
                </a:tc>
                <a:tc>
                  <a:txBody>
                    <a:bodyPr/>
                    <a:lstStyle/>
                    <a:p>
                      <a:pPr algn="l"/>
                      <a:r>
                        <a:rPr lang="ru-RU" b="0" i="0" dirty="0" smtClean="0">
                          <a:solidFill>
                            <a:srgbClr val="000000"/>
                          </a:solidFill>
                          <a:effectLst/>
                          <a:latin typeface="yandex-sans"/>
                        </a:rPr>
                        <a:t>Коллекция</a:t>
                      </a:r>
                    </a:p>
                    <a:p>
                      <a:pPr algn="l"/>
                      <a:r>
                        <a:rPr lang="ru-RU" b="0" i="0" dirty="0" smtClean="0">
                          <a:solidFill>
                            <a:srgbClr val="000000"/>
                          </a:solidFill>
                          <a:effectLst/>
                          <a:latin typeface="yandex-sans"/>
                        </a:rPr>
                        <a:t>кукол из</a:t>
                      </a:r>
                    </a:p>
                    <a:p>
                      <a:pPr algn="l"/>
                      <a:r>
                        <a:rPr lang="ru-RU" b="0" i="0" dirty="0" smtClean="0">
                          <a:solidFill>
                            <a:srgbClr val="000000"/>
                          </a:solidFill>
                          <a:effectLst/>
                          <a:latin typeface="yandex-sans"/>
                        </a:rPr>
                        <a:t>ниток</a:t>
                      </a:r>
                    </a:p>
                    <a:p>
                      <a:endParaRPr lang="ru-RU" dirty="0"/>
                    </a:p>
                  </a:txBody>
                  <a:tcPr/>
                </a:tc>
              </a:tr>
            </a:tbl>
          </a:graphicData>
        </a:graphic>
      </p:graphicFrame>
    </p:spTree>
    <p:extLst>
      <p:ext uri="{BB962C8B-B14F-4D97-AF65-F5344CB8AC3E}">
        <p14:creationId xmlns:p14="http://schemas.microsoft.com/office/powerpoint/2010/main" xmlns="" val="32846859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452" y="140194"/>
            <a:ext cx="9144000" cy="6727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4" name="Таблица 3"/>
          <p:cNvGraphicFramePr>
            <a:graphicFrameLocks noGrp="1"/>
          </p:cNvGraphicFramePr>
          <p:nvPr>
            <p:extLst>
              <p:ext uri="{D42A27DB-BD31-4B8C-83A1-F6EECF244321}">
                <p14:modId xmlns:p14="http://schemas.microsoft.com/office/powerpoint/2010/main" xmlns="" val="4189860612"/>
              </p:ext>
            </p:extLst>
          </p:nvPr>
        </p:nvGraphicFramePr>
        <p:xfrm>
          <a:off x="275692" y="1799995"/>
          <a:ext cx="8592616" cy="4104456"/>
        </p:xfrm>
        <a:graphic>
          <a:graphicData uri="http://schemas.openxmlformats.org/drawingml/2006/table">
            <a:tbl>
              <a:tblPr firstRow="1" bandRow="1">
                <a:tableStyleId>{5C22544A-7EE6-4342-B048-85BDC9FD1C3A}</a:tableStyleId>
              </a:tblPr>
              <a:tblGrid>
                <a:gridCol w="1343980"/>
                <a:gridCol w="2376264"/>
                <a:gridCol w="2742220"/>
                <a:gridCol w="2130152"/>
              </a:tblGrid>
              <a:tr h="366492">
                <a:tc>
                  <a:txBody>
                    <a:bodyPr/>
                    <a:lstStyle/>
                    <a:p>
                      <a:r>
                        <a:rPr lang="ru-RU" dirty="0" smtClean="0"/>
                        <a:t>Месяц</a:t>
                      </a:r>
                      <a:endParaRPr lang="ru-RU" dirty="0"/>
                    </a:p>
                  </a:txBody>
                  <a:tcPr/>
                </a:tc>
                <a:tc>
                  <a:txBody>
                    <a:bodyPr/>
                    <a:lstStyle/>
                    <a:p>
                      <a:r>
                        <a:rPr lang="ru-RU" dirty="0" smtClean="0"/>
                        <a:t>Тема</a:t>
                      </a:r>
                      <a:endParaRPr lang="ru-RU" dirty="0"/>
                    </a:p>
                  </a:txBody>
                  <a:tcPr/>
                </a:tc>
                <a:tc>
                  <a:txBody>
                    <a:bodyPr/>
                    <a:lstStyle/>
                    <a:p>
                      <a:r>
                        <a:rPr lang="ru-RU" dirty="0" smtClean="0"/>
                        <a:t>Задачи</a:t>
                      </a:r>
                      <a:endParaRPr lang="ru-RU" dirty="0"/>
                    </a:p>
                  </a:txBody>
                  <a:tcPr/>
                </a:tc>
                <a:tc>
                  <a:txBody>
                    <a:bodyPr/>
                    <a:lstStyle/>
                    <a:p>
                      <a:r>
                        <a:rPr lang="ru-RU" dirty="0" smtClean="0"/>
                        <a:t>Примечания</a:t>
                      </a:r>
                      <a:endParaRPr lang="ru-RU" dirty="0"/>
                    </a:p>
                  </a:txBody>
                  <a:tcPr/>
                </a:tc>
              </a:tr>
              <a:tr h="3737964">
                <a:tc>
                  <a:txBody>
                    <a:bodyPr/>
                    <a:lstStyle/>
                    <a:p>
                      <a:r>
                        <a:rPr lang="ru-RU" dirty="0" smtClean="0"/>
                        <a:t>Март</a:t>
                      </a:r>
                      <a:endParaRPr lang="ru-R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srgbClr val="000000"/>
                          </a:solidFill>
                          <a:effectLst/>
                          <a:uLnTx/>
                          <a:uFillTx/>
                          <a:latin typeface="yandex-sans"/>
                          <a:ea typeface="+mn-ea"/>
                          <a:cs typeface="+mn-cs"/>
                        </a:rPr>
                        <a:t>Игрушки из дисков и ниток</a:t>
                      </a:r>
                    </a:p>
                    <a:p>
                      <a:r>
                        <a:rPr lang="ru-RU" sz="2000" b="0" i="0" kern="1200" dirty="0" smtClean="0">
                          <a:solidFill>
                            <a:schemeClr val="dk1"/>
                          </a:solidFill>
                          <a:effectLst/>
                          <a:latin typeface="+mn-lt"/>
                          <a:ea typeface="+mn-ea"/>
                          <a:cs typeface="+mn-cs"/>
                        </a:rPr>
                        <a:t>«</a:t>
                      </a:r>
                      <a:r>
                        <a:rPr lang="ru-RU" sz="2000" b="0" i="0" kern="1200" dirty="0" err="1" smtClean="0">
                          <a:solidFill>
                            <a:schemeClr val="dk1"/>
                          </a:solidFill>
                          <a:effectLst/>
                          <a:latin typeface="+mn-lt"/>
                          <a:ea typeface="+mn-ea"/>
                          <a:cs typeface="+mn-cs"/>
                        </a:rPr>
                        <a:t>Смешарики</a:t>
                      </a:r>
                      <a:r>
                        <a:rPr lang="ru-RU" sz="2000" b="0" i="0" kern="1200" dirty="0" smtClean="0">
                          <a:solidFill>
                            <a:schemeClr val="dk1"/>
                          </a:solidFill>
                          <a:effectLst/>
                          <a:latin typeface="+mn-lt"/>
                          <a:ea typeface="+mn-ea"/>
                          <a:cs typeface="+mn-cs"/>
                        </a:rPr>
                        <a:t>" (ручной</a:t>
                      </a:r>
                    </a:p>
                    <a:p>
                      <a:r>
                        <a:rPr lang="ru-RU" sz="2000" b="0" i="0" kern="1200" dirty="0" smtClean="0">
                          <a:solidFill>
                            <a:schemeClr val="dk1"/>
                          </a:solidFill>
                          <a:effectLst/>
                          <a:latin typeface="+mn-lt"/>
                          <a:ea typeface="+mn-ea"/>
                          <a:cs typeface="+mn-cs"/>
                        </a:rPr>
                        <a:t>труд)</a:t>
                      </a:r>
                    </a:p>
                    <a:p>
                      <a:endParaRPr lang="ru-RU" dirty="0"/>
                    </a:p>
                  </a:txBody>
                  <a:tcPr/>
                </a:tc>
                <a:tc>
                  <a:txBody>
                    <a:bodyPr/>
                    <a:lstStyle/>
                    <a:p>
                      <a:r>
                        <a:rPr lang="ru-RU" sz="1800" b="0" i="0" kern="1200" dirty="0" smtClean="0">
                          <a:solidFill>
                            <a:schemeClr val="dk1"/>
                          </a:solidFill>
                          <a:effectLst/>
                          <a:latin typeface="+mn-lt"/>
                          <a:ea typeface="+mn-ea"/>
                          <a:cs typeface="+mn-cs"/>
                        </a:rPr>
                        <a:t>Формировать знания детей об</a:t>
                      </a:r>
                    </a:p>
                    <a:p>
                      <a:r>
                        <a:rPr lang="ru-RU" sz="1800" b="0" i="0" kern="1200" dirty="0" smtClean="0">
                          <a:solidFill>
                            <a:schemeClr val="dk1"/>
                          </a:solidFill>
                          <a:effectLst/>
                          <a:latin typeface="+mn-lt"/>
                          <a:ea typeface="+mn-ea"/>
                          <a:cs typeface="+mn-cs"/>
                        </a:rPr>
                        <a:t>изготовлении игрушек из</a:t>
                      </a:r>
                    </a:p>
                    <a:p>
                      <a:r>
                        <a:rPr lang="ru-RU" sz="1800" b="0" i="0" kern="1200" dirty="0" smtClean="0">
                          <a:solidFill>
                            <a:schemeClr val="dk1"/>
                          </a:solidFill>
                          <a:effectLst/>
                          <a:latin typeface="+mn-lt"/>
                          <a:ea typeface="+mn-ea"/>
                          <a:cs typeface="+mn-cs"/>
                        </a:rPr>
                        <a:t>Ниток</a:t>
                      </a:r>
                      <a:r>
                        <a:rPr lang="ru-RU" sz="1800" b="0" i="0" kern="1200" baseline="0" dirty="0" smtClean="0">
                          <a:solidFill>
                            <a:schemeClr val="dk1"/>
                          </a:solidFill>
                          <a:effectLst/>
                          <a:latin typeface="+mn-lt"/>
                          <a:ea typeface="+mn-ea"/>
                          <a:cs typeface="+mn-cs"/>
                        </a:rPr>
                        <a:t> и дисков</a:t>
                      </a:r>
                      <a:r>
                        <a:rPr lang="ru-RU" sz="1800" b="0" i="0" kern="1200" dirty="0" smtClean="0">
                          <a:solidFill>
                            <a:schemeClr val="dk1"/>
                          </a:solidFill>
                          <a:effectLst/>
                          <a:latin typeface="+mn-lt"/>
                          <a:ea typeface="+mn-ea"/>
                          <a:cs typeface="+mn-cs"/>
                        </a:rPr>
                        <a:t>. Учить</a:t>
                      </a:r>
                    </a:p>
                    <a:p>
                      <a:r>
                        <a:rPr lang="ru-RU" sz="1800" b="0" i="0" kern="1200" dirty="0" smtClean="0">
                          <a:solidFill>
                            <a:schemeClr val="dk1"/>
                          </a:solidFill>
                          <a:effectLst/>
                          <a:latin typeface="+mn-lt"/>
                          <a:ea typeface="+mn-ea"/>
                          <a:cs typeface="+mn-cs"/>
                        </a:rPr>
                        <a:t>изготавливать различных зверюшек из</a:t>
                      </a:r>
                    </a:p>
                    <a:p>
                      <a:r>
                        <a:rPr lang="ru-RU" sz="1800" b="0" i="0" kern="1200" dirty="0" smtClean="0">
                          <a:solidFill>
                            <a:schemeClr val="dk1"/>
                          </a:solidFill>
                          <a:effectLst/>
                          <a:latin typeface="+mn-lt"/>
                          <a:ea typeface="+mn-ea"/>
                          <a:cs typeface="+mn-cs"/>
                        </a:rPr>
                        <a:t>пряжи способом завязывания</a:t>
                      </a:r>
                    </a:p>
                    <a:p>
                      <a:r>
                        <a:rPr lang="ru-RU" sz="1800" b="0" i="0" kern="1200" dirty="0" smtClean="0">
                          <a:solidFill>
                            <a:schemeClr val="dk1"/>
                          </a:solidFill>
                          <a:effectLst/>
                          <a:latin typeface="+mn-lt"/>
                          <a:ea typeface="+mn-ea"/>
                          <a:cs typeface="+mn-cs"/>
                        </a:rPr>
                        <a:t>их на диск-основу.</a:t>
                      </a:r>
                    </a:p>
                    <a:p>
                      <a:pPr algn="l"/>
                      <a:endParaRPr lang="ru-RU" b="0" i="0" dirty="0">
                        <a:solidFill>
                          <a:srgbClr val="000000"/>
                        </a:solidFill>
                        <a:effectLst/>
                        <a:latin typeface="yandex-sans"/>
                      </a:endParaRPr>
                    </a:p>
                  </a:txBody>
                  <a:tcPr/>
                </a:tc>
                <a:tc>
                  <a:txBody>
                    <a:bodyPr/>
                    <a:lstStyle/>
                    <a:p>
                      <a:r>
                        <a:rPr lang="ru-RU" dirty="0" err="1" smtClean="0"/>
                        <a:t>Сказкотерапия</a:t>
                      </a:r>
                      <a:endParaRPr lang="ru-RU" dirty="0"/>
                    </a:p>
                  </a:txBody>
                  <a:tcPr/>
                </a:tc>
              </a:tr>
            </a:tbl>
          </a:graphicData>
        </a:graphic>
      </p:graphicFrame>
    </p:spTree>
    <p:extLst>
      <p:ext uri="{BB962C8B-B14F-4D97-AF65-F5344CB8AC3E}">
        <p14:creationId xmlns:p14="http://schemas.microsoft.com/office/powerpoint/2010/main" xmlns="" val="39341880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65398"/>
            <a:ext cx="9323512" cy="68387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Прямоугольник 2"/>
          <p:cNvSpPr/>
          <p:nvPr/>
        </p:nvSpPr>
        <p:spPr>
          <a:xfrm>
            <a:off x="179512" y="1896763"/>
            <a:ext cx="8496944" cy="1415772"/>
          </a:xfrm>
          <a:prstGeom prst="rect">
            <a:avLst/>
          </a:prstGeom>
        </p:spPr>
        <p:txBody>
          <a:bodyPr wrap="square">
            <a:spAutoFit/>
          </a:bodyPr>
          <a:lstStyle/>
          <a:p>
            <a:r>
              <a:rPr lang="ru-RU" dirty="0" smtClean="0">
                <a:solidFill>
                  <a:srgbClr val="111111"/>
                </a:solidFill>
                <a:latin typeface="Arial"/>
              </a:rPr>
              <a:t>    </a:t>
            </a:r>
          </a:p>
          <a:p>
            <a:r>
              <a:rPr lang="ru-RU" sz="2800" b="1" i="1" dirty="0" smtClean="0">
                <a:solidFill>
                  <a:srgbClr val="FF0000"/>
                </a:solidFill>
                <a:latin typeface="Georgia" pitchFamily="18" charset="0"/>
              </a:rPr>
              <a:t>Работа с родителями</a:t>
            </a:r>
            <a:r>
              <a:rPr lang="ru-RU" dirty="0" smtClean="0">
                <a:solidFill>
                  <a:srgbClr val="FF0000"/>
                </a:solidFill>
                <a:latin typeface="Arial"/>
              </a:rPr>
              <a:t>. </a:t>
            </a:r>
          </a:p>
          <a:p>
            <a:r>
              <a:rPr lang="ru-RU" sz="2000" dirty="0" smtClean="0">
                <a:solidFill>
                  <a:srgbClr val="111111"/>
                </a:solidFill>
                <a:latin typeface="Georgia" pitchFamily="18" charset="0"/>
              </a:rPr>
              <a:t>Консультации </a:t>
            </a:r>
            <a:r>
              <a:rPr lang="ru-RU" sz="2000" dirty="0">
                <a:solidFill>
                  <a:srgbClr val="111111"/>
                </a:solidFill>
                <a:latin typeface="Georgia" pitchFamily="18" charset="0"/>
              </a:rPr>
              <a:t>для родителей. Привлечение к совместной творческой деятельности в изготовлении поделок. Организация выставок работ.</a:t>
            </a:r>
            <a:endParaRPr lang="ru-RU" sz="2000" dirty="0">
              <a:latin typeface="Georgia" pitchFamily="18" charset="0"/>
            </a:endParaRPr>
          </a:p>
        </p:txBody>
      </p:sp>
    </p:spTree>
    <p:extLst>
      <p:ext uri="{BB962C8B-B14F-4D97-AF65-F5344CB8AC3E}">
        <p14:creationId xmlns:p14="http://schemas.microsoft.com/office/powerpoint/2010/main" xmlns="" val="12505613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1403648" y="1988840"/>
            <a:ext cx="7478329" cy="2062103"/>
          </a:xfrm>
          <a:prstGeom prst="rect">
            <a:avLst/>
          </a:prstGeom>
          <a:noFill/>
        </p:spPr>
        <p:txBody>
          <a:bodyPr wrap="none" rtlCol="0">
            <a:spAutoFit/>
          </a:bodyPr>
          <a:lstStyle/>
          <a:p>
            <a:r>
              <a:rPr lang="ru-RU" sz="2800" b="1" i="1" dirty="0">
                <a:solidFill>
                  <a:srgbClr val="FF0000"/>
                </a:solidFill>
                <a:latin typeface="Georgia" pitchFamily="18" charset="0"/>
              </a:rPr>
              <a:t>Ожидаемый результат:</a:t>
            </a:r>
          </a:p>
          <a:p>
            <a:r>
              <a:rPr lang="ru-RU" dirty="0">
                <a:solidFill>
                  <a:srgbClr val="000000"/>
                </a:solidFill>
                <a:latin typeface="yandex-sans"/>
              </a:rPr>
              <a:t>- </a:t>
            </a:r>
            <a:r>
              <a:rPr lang="ru-RU" sz="2000" dirty="0">
                <a:solidFill>
                  <a:srgbClr val="000000"/>
                </a:solidFill>
                <a:latin typeface="Georgia" pitchFamily="18" charset="0"/>
              </a:rPr>
              <a:t>Знания о различных видах ниток и их происхождении;</a:t>
            </a:r>
          </a:p>
          <a:p>
            <a:r>
              <a:rPr lang="ru-RU" sz="2000" dirty="0">
                <a:solidFill>
                  <a:srgbClr val="000000"/>
                </a:solidFill>
                <a:latin typeface="Georgia" pitchFamily="18" charset="0"/>
              </a:rPr>
              <a:t>- умения нетрадиционной работы с нитками;</a:t>
            </a:r>
          </a:p>
          <a:p>
            <a:r>
              <a:rPr lang="ru-RU" sz="2000" dirty="0">
                <a:solidFill>
                  <a:srgbClr val="000000"/>
                </a:solidFill>
                <a:latin typeface="Georgia" pitchFamily="18" charset="0"/>
              </a:rPr>
              <a:t>- выставка творческих работ детей;</a:t>
            </a:r>
          </a:p>
          <a:p>
            <a:r>
              <a:rPr lang="ru-RU" sz="2000" dirty="0">
                <a:solidFill>
                  <a:srgbClr val="000000"/>
                </a:solidFill>
                <a:latin typeface="Georgia" pitchFamily="18" charset="0"/>
              </a:rPr>
              <a:t>- активное участие родителей в деятельности ДОУ и группы;</a:t>
            </a:r>
          </a:p>
          <a:p>
            <a:r>
              <a:rPr lang="ru-RU" sz="2000" dirty="0">
                <a:solidFill>
                  <a:srgbClr val="000000"/>
                </a:solidFill>
                <a:latin typeface="Georgia" pitchFamily="18" charset="0"/>
              </a:rPr>
              <a:t>- развитие творческих способностей детей.</a:t>
            </a:r>
            <a:endParaRPr lang="ru-RU" sz="2000" b="0" i="0" dirty="0">
              <a:solidFill>
                <a:srgbClr val="000000"/>
              </a:solidFill>
              <a:effectLst/>
              <a:latin typeface="Georgia" pitchFamily="18" charset="0"/>
            </a:endParaRPr>
          </a:p>
        </p:txBody>
      </p:sp>
    </p:spTree>
    <p:extLst>
      <p:ext uri="{BB962C8B-B14F-4D97-AF65-F5344CB8AC3E}">
        <p14:creationId xmlns:p14="http://schemas.microsoft.com/office/powerpoint/2010/main" xmlns="" val="4581327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293" y="-280586"/>
            <a:ext cx="9144000" cy="69691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6084168" y="260648"/>
            <a:ext cx="2798249" cy="1015663"/>
          </a:xfrm>
          <a:prstGeom prst="rect">
            <a:avLst/>
          </a:prstGeom>
          <a:noFill/>
        </p:spPr>
        <p:txBody>
          <a:bodyPr wrap="square" rtlCol="0">
            <a:spAutoFit/>
          </a:bodyPr>
          <a:lstStyle/>
          <a:p>
            <a:r>
              <a:rPr lang="ru-RU" sz="2000" dirty="0">
                <a:latin typeface="Cambria" pitchFamily="18" charset="0"/>
              </a:rPr>
              <a:t>«Ум ребенка – на кончиках пальцев».</a:t>
            </a:r>
          </a:p>
          <a:p>
            <a:r>
              <a:rPr lang="ru-RU" sz="2000" dirty="0">
                <a:latin typeface="Cambria" pitchFamily="18" charset="0"/>
              </a:rPr>
              <a:t>В. А. Сухомлинский.</a:t>
            </a:r>
          </a:p>
        </p:txBody>
      </p:sp>
      <p:sp>
        <p:nvSpPr>
          <p:cNvPr id="3" name="TextBox 2"/>
          <p:cNvSpPr txBox="1"/>
          <p:nvPr/>
        </p:nvSpPr>
        <p:spPr>
          <a:xfrm>
            <a:off x="323528" y="476672"/>
            <a:ext cx="2870867" cy="523220"/>
          </a:xfrm>
          <a:prstGeom prst="rect">
            <a:avLst/>
          </a:prstGeom>
          <a:noFill/>
        </p:spPr>
        <p:txBody>
          <a:bodyPr wrap="square" rtlCol="0">
            <a:spAutoFit/>
          </a:bodyPr>
          <a:lstStyle/>
          <a:p>
            <a:r>
              <a:rPr lang="ru-RU" sz="2800" b="1" dirty="0" smtClean="0">
                <a:solidFill>
                  <a:srgbClr val="FF0000"/>
                </a:solidFill>
                <a:latin typeface="Cambria" pitchFamily="18" charset="0"/>
              </a:rPr>
              <a:t>Актуальность:</a:t>
            </a:r>
            <a:endParaRPr lang="ru-RU" sz="2800" b="1" dirty="0">
              <a:solidFill>
                <a:srgbClr val="FF0000"/>
              </a:solidFill>
              <a:latin typeface="Cambria" pitchFamily="18" charset="0"/>
            </a:endParaRPr>
          </a:p>
        </p:txBody>
      </p:sp>
      <p:sp>
        <p:nvSpPr>
          <p:cNvPr id="4" name="TextBox 3"/>
          <p:cNvSpPr txBox="1"/>
          <p:nvPr/>
        </p:nvSpPr>
        <p:spPr>
          <a:xfrm>
            <a:off x="899592" y="1276311"/>
            <a:ext cx="7848872" cy="3170099"/>
          </a:xfrm>
          <a:prstGeom prst="rect">
            <a:avLst/>
          </a:prstGeom>
          <a:noFill/>
        </p:spPr>
        <p:txBody>
          <a:bodyPr wrap="square" rtlCol="0">
            <a:spAutoFit/>
          </a:bodyPr>
          <a:lstStyle/>
          <a:p>
            <a:r>
              <a:rPr lang="ru-RU" sz="2000" dirty="0">
                <a:solidFill>
                  <a:schemeClr val="tx2">
                    <a:lumMod val="75000"/>
                  </a:schemeClr>
                </a:solidFill>
              </a:rPr>
              <a:t> </a:t>
            </a:r>
            <a:r>
              <a:rPr lang="ru-RU" sz="2000" dirty="0">
                <a:solidFill>
                  <a:schemeClr val="tx2">
                    <a:lumMod val="75000"/>
                  </a:schemeClr>
                </a:solidFill>
                <a:latin typeface="Cambria" pitchFamily="18" charset="0"/>
              </a:rPr>
              <a:t>В дошкольном детстве малыш открыт всему миру. С неимоверной скоростью ребенок впитывает в себя все многообразие открывшейся ему жизни. Все, что нам взрослым уже давно понятно и не удивительно - ребенок воспринимает в первый раз - как игру, как чудо. Как помочь ребенку не потеряться в этом мире, как научить видеть в обыденном и обычном, неприметном массу полезного для себя и людей, как научить пользоваться своими знаниями, как воспитать деятельного человечка – это то, что всегда волнует нас педагогов и родителей.</a:t>
            </a: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372201" y="3203978"/>
            <a:ext cx="2771800" cy="3308072"/>
          </a:xfrm>
          <a:prstGeom prst="rect">
            <a:avLst/>
          </a:prstGeom>
        </p:spPr>
      </p:pic>
    </p:spTree>
    <p:extLst>
      <p:ext uri="{BB962C8B-B14F-4D97-AF65-F5344CB8AC3E}">
        <p14:creationId xmlns:p14="http://schemas.microsoft.com/office/powerpoint/2010/main" xmlns="" val="13650691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user\Desktop\проект волшебная нитка\500_F_81147175_wUdiJMGzZ3qhrFnQblwqafs0zUvb9aCv.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323528" y="622429"/>
            <a:ext cx="8352928" cy="2677656"/>
          </a:xfrm>
          <a:prstGeom prst="rect">
            <a:avLst/>
          </a:prstGeom>
          <a:noFill/>
        </p:spPr>
        <p:txBody>
          <a:bodyPr wrap="square" rtlCol="0">
            <a:spAutoFit/>
          </a:bodyPr>
          <a:lstStyle/>
          <a:p>
            <a:r>
              <a:rPr lang="ru-RU" sz="2800" b="1" dirty="0" err="1">
                <a:latin typeface="Georgia" pitchFamily="18" charset="0"/>
                <a:ea typeface="Calibri"/>
                <a:cs typeface="Times New Roman"/>
              </a:rPr>
              <a:t>Ниткография</a:t>
            </a:r>
            <a:r>
              <a:rPr lang="ru-RU" sz="2800" dirty="0">
                <a:latin typeface="Georgia" pitchFamily="18" charset="0"/>
                <a:ea typeface="Calibri"/>
                <a:cs typeface="Times New Roman"/>
              </a:rPr>
              <a:t> </a:t>
            </a:r>
            <a:r>
              <a:rPr lang="ru-RU" sz="2800" dirty="0">
                <a:solidFill>
                  <a:srgbClr val="FF0000"/>
                </a:solidFill>
                <a:latin typeface="Georgia" pitchFamily="18" charset="0"/>
                <a:ea typeface="Calibri"/>
                <a:cs typeface="Times New Roman"/>
              </a:rPr>
              <a:t>– удивительная техника рисования, другими словами - «рисование нитками». С помощью этой техники можно создавать яркие картины без использования кисточек и красок, лишь с помощью нитей и клея.</a:t>
            </a:r>
            <a:endParaRPr lang="ru-RU" sz="2800" b="1" dirty="0">
              <a:solidFill>
                <a:srgbClr val="FF0000"/>
              </a:solidFill>
              <a:latin typeface="Georgia" pitchFamily="18" charset="0"/>
            </a:endParaRPr>
          </a:p>
        </p:txBody>
      </p:sp>
      <p:pic>
        <p:nvPicPr>
          <p:cNvPr id="14339" name="Picture 3" descr="C:\Users\user\Desktop\проект волшебная нитка\100_741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5576" y="3861048"/>
            <a:ext cx="1828800" cy="2438400"/>
          </a:xfrm>
          <a:prstGeom prst="rect">
            <a:avLst/>
          </a:prstGeom>
          <a:noFill/>
          <a:extLst>
            <a:ext uri="{909E8E84-426E-40DD-AFC4-6F175D3DCCD1}">
              <a14:hiddenFill xmlns:a14="http://schemas.microsoft.com/office/drawing/2010/main" xmlns="">
                <a:solidFill>
                  <a:srgbClr val="FFFFFF"/>
                </a:solidFill>
              </a14:hiddenFill>
            </a:ext>
          </a:extLst>
        </p:spPr>
      </p:pic>
      <p:pic>
        <p:nvPicPr>
          <p:cNvPr id="14340" name="Picture 4" descr="C:\Users\user\Desktop\проект волшебная нитка\100_7424.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743200" y="3861048"/>
            <a:ext cx="1828800" cy="2438400"/>
          </a:xfrm>
          <a:prstGeom prst="rect">
            <a:avLst/>
          </a:prstGeom>
          <a:noFill/>
          <a:extLst>
            <a:ext uri="{909E8E84-426E-40DD-AFC4-6F175D3DCCD1}">
              <a14:hiddenFill xmlns:a14="http://schemas.microsoft.com/office/drawing/2010/main" xmlns="">
                <a:solidFill>
                  <a:srgbClr val="FFFFFF"/>
                </a:solidFill>
              </a14:hiddenFill>
            </a:ext>
          </a:extLst>
        </p:spPr>
      </p:pic>
      <p:pic>
        <p:nvPicPr>
          <p:cNvPr id="14341" name="Picture 5" descr="C:\Users\user\Desktop\проект волшебная нитка\100_7411.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589264" y="3861048"/>
            <a:ext cx="1828800" cy="2438400"/>
          </a:xfrm>
          <a:prstGeom prst="rect">
            <a:avLst/>
          </a:prstGeom>
          <a:noFill/>
          <a:extLst>
            <a:ext uri="{909E8E84-426E-40DD-AFC4-6F175D3DCCD1}">
              <a14:hiddenFill xmlns:a14="http://schemas.microsoft.com/office/drawing/2010/main" xmlns="">
                <a:solidFill>
                  <a:srgbClr val="FFFFFF"/>
                </a:solidFill>
              </a14:hiddenFill>
            </a:ext>
          </a:extLst>
        </p:spPr>
      </p:pic>
      <p:pic>
        <p:nvPicPr>
          <p:cNvPr id="14342" name="Picture 6" descr="C:\Users\user\Desktop\проект волшебная нитка\100_7423.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418064" y="3861048"/>
            <a:ext cx="1828800" cy="24384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1731756" y="-23348"/>
            <a:ext cx="5969904" cy="769441"/>
          </a:xfrm>
          <a:prstGeom prst="rect">
            <a:avLst/>
          </a:prstGeom>
          <a:noFill/>
        </p:spPr>
        <p:txBody>
          <a:bodyPr wrap="none" rtlCol="0">
            <a:spAutoFit/>
          </a:bodyPr>
          <a:lstStyle/>
          <a:p>
            <a:r>
              <a:rPr lang="ru-RU" sz="4400" b="1" i="1" dirty="0" smtClean="0">
                <a:solidFill>
                  <a:srgbClr val="FF0000"/>
                </a:solidFill>
                <a:latin typeface="Georgia" pitchFamily="18" charset="0"/>
              </a:rPr>
              <a:t>Наше творчество</a:t>
            </a:r>
            <a:endParaRPr lang="ru-RU" sz="4400" b="1" i="1" dirty="0">
              <a:solidFill>
                <a:srgbClr val="FF0000"/>
              </a:solidFill>
              <a:latin typeface="Georgia" pitchFamily="18" charset="0"/>
            </a:endParaRPr>
          </a:p>
        </p:txBody>
      </p:sp>
    </p:spTree>
    <p:extLst>
      <p:ext uri="{BB962C8B-B14F-4D97-AF65-F5344CB8AC3E}">
        <p14:creationId xmlns:p14="http://schemas.microsoft.com/office/powerpoint/2010/main" xmlns="" val="4656153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user\Desktop\проект волшебная нитка\500_F_81147175_wUdiJMGzZ3qhrFnQblwqafs0zUvb9aCv.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27650" name="Picture 2" descr="C:\Users\user\Desktop\проект волшебная нитка\100_751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16200000">
            <a:off x="-432556" y="1304764"/>
            <a:ext cx="5616624" cy="4392488"/>
          </a:xfrm>
          <a:prstGeom prst="rect">
            <a:avLst/>
          </a:prstGeom>
          <a:noFill/>
          <a:extLst>
            <a:ext uri="{909E8E84-426E-40DD-AFC4-6F175D3DCCD1}">
              <a14:hiddenFill xmlns:a14="http://schemas.microsoft.com/office/drawing/2010/main" xmlns="">
                <a:solidFill>
                  <a:srgbClr val="FFFFFF"/>
                </a:solidFill>
              </a14:hiddenFill>
            </a:ext>
          </a:extLst>
        </p:spPr>
      </p:pic>
      <p:pic>
        <p:nvPicPr>
          <p:cNvPr id="27651" name="Picture 3" descr="C:\Users\user\Desktop\проект волшебная нитка\100_7511.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72000" y="692695"/>
            <a:ext cx="4176464" cy="56166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654977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user\Desktop\проект волшебная нитка\500_F_81147175_wUdiJMGzZ3qhrFnQblwqafs0zUvb9aCv.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2123728" y="908720"/>
            <a:ext cx="5491651" cy="523220"/>
          </a:xfrm>
          <a:prstGeom prst="rect">
            <a:avLst/>
          </a:prstGeom>
          <a:noFill/>
        </p:spPr>
        <p:txBody>
          <a:bodyPr wrap="square" rtlCol="0">
            <a:spAutoFit/>
          </a:bodyPr>
          <a:lstStyle/>
          <a:p>
            <a:r>
              <a:rPr lang="ru-RU" sz="2800" b="1" dirty="0" err="1" smtClean="0">
                <a:solidFill>
                  <a:srgbClr val="FF0000"/>
                </a:solidFill>
                <a:latin typeface="Georgia" pitchFamily="18" charset="0"/>
              </a:rPr>
              <a:t>Кляксография</a:t>
            </a:r>
            <a:r>
              <a:rPr lang="ru-RU" sz="2800" b="1" dirty="0" smtClean="0">
                <a:solidFill>
                  <a:srgbClr val="FF0000"/>
                </a:solidFill>
                <a:latin typeface="Georgia" pitchFamily="18" charset="0"/>
              </a:rPr>
              <a:t> с ниткой </a:t>
            </a:r>
            <a:endParaRPr lang="ru-RU" sz="2800" b="1" dirty="0">
              <a:solidFill>
                <a:srgbClr val="FF0000"/>
              </a:solidFill>
              <a:latin typeface="Georgia" pitchFamily="18" charset="0"/>
            </a:endParaRPr>
          </a:p>
        </p:txBody>
      </p:sp>
      <p:sp>
        <p:nvSpPr>
          <p:cNvPr id="3" name="Прямоугольник 2"/>
          <p:cNvSpPr/>
          <p:nvPr/>
        </p:nvSpPr>
        <p:spPr>
          <a:xfrm>
            <a:off x="683568" y="2274838"/>
            <a:ext cx="7056784" cy="2677656"/>
          </a:xfrm>
          <a:prstGeom prst="rect">
            <a:avLst/>
          </a:prstGeom>
        </p:spPr>
        <p:txBody>
          <a:bodyPr wrap="square">
            <a:spAutoFit/>
          </a:bodyPr>
          <a:lstStyle/>
          <a:p>
            <a:r>
              <a:rPr lang="ru-RU" sz="2400" dirty="0">
                <a:latin typeface="Georgia" pitchFamily="18" charset="0"/>
              </a:rPr>
              <a:t>Маленькие дети любят оставлять на бумаге кляксы. Родители, недооценивая «шедевры» собственных детей, избавляются от непонятных рисунков. Но, оказывается, из оставленных клякс можно создать уникальный рисунок. Кстати, существует даже такая техника рисования — </a:t>
            </a:r>
            <a:r>
              <a:rPr lang="ru-RU" sz="2400" dirty="0" err="1">
                <a:latin typeface="Georgia" pitchFamily="18" charset="0"/>
              </a:rPr>
              <a:t>кляксография</a:t>
            </a:r>
            <a:r>
              <a:rPr lang="ru-RU" sz="2400" dirty="0">
                <a:latin typeface="Georgia" pitchFamily="18" charset="0"/>
              </a:rPr>
              <a:t>.</a:t>
            </a:r>
          </a:p>
        </p:txBody>
      </p:sp>
    </p:spTree>
    <p:extLst>
      <p:ext uri="{BB962C8B-B14F-4D97-AF65-F5344CB8AC3E}">
        <p14:creationId xmlns:p14="http://schemas.microsoft.com/office/powerpoint/2010/main" xmlns="" val="8671986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user\Desktop\проект волшебная нитка\500_F_81147175_wUdiJMGzZ3qhrFnQblwqafs0zUvb9aCv.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 descr="https://avatars.mds.yandex.net/get-pdb/1016500/65fb0e36-cf78-4d75-9e11-32e56e005b12/s1200?webp=fals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27585" y="1997311"/>
            <a:ext cx="2808312" cy="4085778"/>
          </a:xfrm>
          <a:prstGeom prst="rect">
            <a:avLst/>
          </a:prstGeom>
          <a:noFill/>
          <a:extLst>
            <a:ext uri="{909E8E84-426E-40DD-AFC4-6F175D3DCCD1}">
              <a14:hiddenFill xmlns:a14="http://schemas.microsoft.com/office/drawing/2010/main" xmlns="">
                <a:solidFill>
                  <a:srgbClr val="FFFFFF"/>
                </a:solidFill>
              </a14:hiddenFill>
            </a:ext>
          </a:extLst>
        </p:spPr>
      </p:pic>
      <p:pic>
        <p:nvPicPr>
          <p:cNvPr id="1331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427984" y="1997311"/>
            <a:ext cx="3103563" cy="408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3733099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user\Desktop\проект волшебная нитка\500_F_81147175_wUdiJMGzZ3qhrFnQblwqafs0zUvb9aCv.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1259632" y="1196752"/>
            <a:ext cx="6984776" cy="584775"/>
          </a:xfrm>
          <a:prstGeom prst="rect">
            <a:avLst/>
          </a:prstGeom>
          <a:noFill/>
        </p:spPr>
        <p:txBody>
          <a:bodyPr wrap="square" rtlCol="0">
            <a:spAutoFit/>
          </a:bodyPr>
          <a:lstStyle/>
          <a:p>
            <a:r>
              <a:rPr lang="ru-RU" sz="3200" b="1" i="1" dirty="0" smtClean="0">
                <a:solidFill>
                  <a:srgbClr val="FF0000"/>
                </a:solidFill>
                <a:latin typeface="Cambria" pitchFamily="18" charset="0"/>
              </a:rPr>
              <a:t>Аппликация из  резанных ниток</a:t>
            </a:r>
            <a:endParaRPr lang="ru-RU" sz="3200" b="1" i="1" dirty="0">
              <a:solidFill>
                <a:srgbClr val="FF0000"/>
              </a:solidFill>
              <a:latin typeface="Cambria" pitchFamily="18" charset="0"/>
            </a:endParaRPr>
          </a:p>
        </p:txBody>
      </p:sp>
      <p:pic>
        <p:nvPicPr>
          <p:cNvPr id="25603" name="Picture 3" descr="C:\Users\user\Desktop\проект волшебная нитка\100_7527.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52020" y="1781525"/>
            <a:ext cx="3492388" cy="2295545"/>
          </a:xfrm>
          <a:prstGeom prst="rect">
            <a:avLst/>
          </a:prstGeom>
          <a:noFill/>
          <a:extLst>
            <a:ext uri="{909E8E84-426E-40DD-AFC4-6F175D3DCCD1}">
              <a14:hiddenFill xmlns:a14="http://schemas.microsoft.com/office/drawing/2010/main" xmlns="">
                <a:solidFill>
                  <a:srgbClr val="FFFFFF"/>
                </a:solidFill>
              </a14:hiddenFill>
            </a:ext>
          </a:extLst>
        </p:spPr>
      </p:pic>
      <p:pic>
        <p:nvPicPr>
          <p:cNvPr id="25604" name="Picture 4" descr="C:\Users\user\Desktop\проект волшебная нитка\100_7540.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14399" y="4343400"/>
            <a:ext cx="3513584" cy="1965920"/>
          </a:xfrm>
          <a:prstGeom prst="rect">
            <a:avLst/>
          </a:prstGeom>
          <a:noFill/>
          <a:extLst>
            <a:ext uri="{909E8E84-426E-40DD-AFC4-6F175D3DCCD1}">
              <a14:hiddenFill xmlns:a14="http://schemas.microsoft.com/office/drawing/2010/main" xmlns="">
                <a:solidFill>
                  <a:srgbClr val="FFFFFF"/>
                </a:solidFill>
              </a14:hiddenFill>
            </a:ext>
          </a:extLst>
        </p:spPr>
      </p:pic>
      <p:pic>
        <p:nvPicPr>
          <p:cNvPr id="9218" name="Picture 2" descr="C:\Users\user\Desktop\проект волшебная нитка\100_7562.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914398" y="1781524"/>
            <a:ext cx="3513585" cy="2439563"/>
          </a:xfrm>
          <a:prstGeom prst="rect">
            <a:avLst/>
          </a:prstGeom>
          <a:noFill/>
          <a:extLst>
            <a:ext uri="{909E8E84-426E-40DD-AFC4-6F175D3DCCD1}">
              <a14:hiddenFill xmlns:a14="http://schemas.microsoft.com/office/drawing/2010/main" xmlns="">
                <a:solidFill>
                  <a:srgbClr val="FFFFFF"/>
                </a:solidFill>
              </a14:hiddenFill>
            </a:ext>
          </a:extLst>
        </p:spPr>
      </p:pic>
      <p:pic>
        <p:nvPicPr>
          <p:cNvPr id="9219" name="Picture 3" descr="C:\Users\user\Desktop\проект волшебная нитка\100_7563.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752020" y="4252810"/>
            <a:ext cx="3477580" cy="205651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688607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user\Desktop\проект волшебная нитка\500_F_81147175_wUdiJMGzZ3qhrFnQblwqafs0zUvb9aCv.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26626" name="Picture 2" descr="C:\Users\user\Desktop\проект волшебная нитка\100_754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352800" y="800100"/>
            <a:ext cx="2438400" cy="1828800"/>
          </a:xfrm>
          <a:prstGeom prst="rect">
            <a:avLst/>
          </a:prstGeom>
          <a:noFill/>
          <a:extLst>
            <a:ext uri="{909E8E84-426E-40DD-AFC4-6F175D3DCCD1}">
              <a14:hiddenFill xmlns:a14="http://schemas.microsoft.com/office/drawing/2010/main" xmlns="">
                <a:solidFill>
                  <a:srgbClr val="FFFFFF"/>
                </a:solidFill>
              </a14:hiddenFill>
            </a:ext>
          </a:extLst>
        </p:spPr>
      </p:pic>
      <p:pic>
        <p:nvPicPr>
          <p:cNvPr id="26627" name="Picture 3" descr="C:\Users\user\Desktop\проект волшебная нитка\100_7543.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910064" y="838200"/>
            <a:ext cx="2438400" cy="1828800"/>
          </a:xfrm>
          <a:prstGeom prst="rect">
            <a:avLst/>
          </a:prstGeom>
          <a:noFill/>
          <a:extLst>
            <a:ext uri="{909E8E84-426E-40DD-AFC4-6F175D3DCCD1}">
              <a14:hiddenFill xmlns:a14="http://schemas.microsoft.com/office/drawing/2010/main" xmlns="">
                <a:solidFill>
                  <a:srgbClr val="FFFFFF"/>
                </a:solidFill>
              </a14:hiddenFill>
            </a:ext>
          </a:extLst>
        </p:spPr>
      </p:pic>
      <p:pic>
        <p:nvPicPr>
          <p:cNvPr id="26628" name="Picture 4" descr="C:\Users\user\Desktop\проект волшебная нитка\100_7544.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76300" y="854968"/>
            <a:ext cx="2438400" cy="1828800"/>
          </a:xfrm>
          <a:prstGeom prst="rect">
            <a:avLst/>
          </a:prstGeom>
          <a:noFill/>
          <a:extLst>
            <a:ext uri="{909E8E84-426E-40DD-AFC4-6F175D3DCCD1}">
              <a14:hiddenFill xmlns:a14="http://schemas.microsoft.com/office/drawing/2010/main" xmlns="">
                <a:solidFill>
                  <a:srgbClr val="FFFFFF"/>
                </a:solidFill>
              </a14:hiddenFill>
            </a:ext>
          </a:extLst>
        </p:spPr>
      </p:pic>
      <p:pic>
        <p:nvPicPr>
          <p:cNvPr id="26629" name="Picture 5" descr="C:\Users\user\Desktop\проект волшебная нитка\100_7507.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914400" y="2759968"/>
            <a:ext cx="2438400" cy="1828800"/>
          </a:xfrm>
          <a:prstGeom prst="rect">
            <a:avLst/>
          </a:prstGeom>
          <a:noFill/>
          <a:extLst>
            <a:ext uri="{909E8E84-426E-40DD-AFC4-6F175D3DCCD1}">
              <a14:hiddenFill xmlns:a14="http://schemas.microsoft.com/office/drawing/2010/main" xmlns="">
                <a:solidFill>
                  <a:srgbClr val="FFFFFF"/>
                </a:solidFill>
              </a14:hiddenFill>
            </a:ext>
          </a:extLst>
        </p:spPr>
      </p:pic>
      <p:pic>
        <p:nvPicPr>
          <p:cNvPr id="26630" name="Picture 6" descr="C:\Users\user\Desktop\проект волшебная нитка\100_7553.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352800" y="2759968"/>
            <a:ext cx="2438400" cy="1828800"/>
          </a:xfrm>
          <a:prstGeom prst="rect">
            <a:avLst/>
          </a:prstGeom>
          <a:noFill/>
          <a:extLst>
            <a:ext uri="{909E8E84-426E-40DD-AFC4-6F175D3DCCD1}">
              <a14:hiddenFill xmlns:a14="http://schemas.microsoft.com/office/drawing/2010/main" xmlns="">
                <a:solidFill>
                  <a:srgbClr val="FFFFFF"/>
                </a:solidFill>
              </a14:hiddenFill>
            </a:ext>
          </a:extLst>
        </p:spPr>
      </p:pic>
      <p:pic>
        <p:nvPicPr>
          <p:cNvPr id="26631" name="Picture 7" descr="C:\Users\user\Desktop\проект волшебная нитка\100_7555.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791200" y="2759968"/>
            <a:ext cx="2557264" cy="1828800"/>
          </a:xfrm>
          <a:prstGeom prst="rect">
            <a:avLst/>
          </a:prstGeom>
          <a:noFill/>
          <a:extLst>
            <a:ext uri="{909E8E84-426E-40DD-AFC4-6F175D3DCCD1}">
              <a14:hiddenFill xmlns:a14="http://schemas.microsoft.com/office/drawing/2010/main" xmlns="">
                <a:solidFill>
                  <a:srgbClr val="FFFFFF"/>
                </a:solidFill>
              </a14:hiddenFill>
            </a:ext>
          </a:extLst>
        </p:spPr>
      </p:pic>
      <p:pic>
        <p:nvPicPr>
          <p:cNvPr id="26632" name="Picture 8" descr="C:\Users\user\Desktop\проект волшебная нитка\100_7554.JP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1033264" y="4556348"/>
            <a:ext cx="2438400" cy="1828800"/>
          </a:xfrm>
          <a:prstGeom prst="rect">
            <a:avLst/>
          </a:prstGeom>
          <a:noFill/>
          <a:extLst>
            <a:ext uri="{909E8E84-426E-40DD-AFC4-6F175D3DCCD1}">
              <a14:hiddenFill xmlns:a14="http://schemas.microsoft.com/office/drawing/2010/main" xmlns="">
                <a:solidFill>
                  <a:srgbClr val="FFFFFF"/>
                </a:solidFill>
              </a14:hiddenFill>
            </a:ext>
          </a:extLst>
        </p:spPr>
      </p:pic>
      <p:pic>
        <p:nvPicPr>
          <p:cNvPr id="26633" name="Picture 9" descr="C:\Users\user\Desktop\проект волшебная нитка\100_7551.JPG"/>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3471664" y="4556348"/>
            <a:ext cx="2438400" cy="1828800"/>
          </a:xfrm>
          <a:prstGeom prst="rect">
            <a:avLst/>
          </a:prstGeom>
          <a:noFill/>
          <a:extLst>
            <a:ext uri="{909E8E84-426E-40DD-AFC4-6F175D3DCCD1}">
              <a14:hiddenFill xmlns:a14="http://schemas.microsoft.com/office/drawing/2010/main" xmlns="">
                <a:solidFill>
                  <a:srgbClr val="FFFFFF"/>
                </a:solidFill>
              </a14:hiddenFill>
            </a:ext>
          </a:extLst>
        </p:spPr>
      </p:pic>
      <p:pic>
        <p:nvPicPr>
          <p:cNvPr id="26634" name="Picture 10" descr="C:\Users\user\Desktop\проект волшебная нитка\100_7549.JPG"/>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5923012" y="4556348"/>
            <a:ext cx="2438400" cy="18288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2915816" y="476672"/>
            <a:ext cx="3017749" cy="369332"/>
          </a:xfrm>
          <a:prstGeom prst="rect">
            <a:avLst/>
          </a:prstGeom>
          <a:noFill/>
        </p:spPr>
        <p:txBody>
          <a:bodyPr wrap="none" rtlCol="0">
            <a:spAutoFit/>
          </a:bodyPr>
          <a:lstStyle/>
          <a:p>
            <a:r>
              <a:rPr lang="ru-RU" b="1" dirty="0" smtClean="0">
                <a:solidFill>
                  <a:srgbClr val="FF0000"/>
                </a:solidFill>
              </a:rPr>
              <a:t>«Мои любимые животные»</a:t>
            </a:r>
            <a:endParaRPr lang="ru-RU" b="1" dirty="0">
              <a:solidFill>
                <a:srgbClr val="FF0000"/>
              </a:solidFill>
            </a:endParaRPr>
          </a:p>
        </p:txBody>
      </p:sp>
    </p:spTree>
    <p:extLst>
      <p:ext uri="{BB962C8B-B14F-4D97-AF65-F5344CB8AC3E}">
        <p14:creationId xmlns:p14="http://schemas.microsoft.com/office/powerpoint/2010/main" xmlns="" val="26797636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Desktop\проект волшебная нитка\1000_F_79745456_yERfMsSfD3hGydg5jn8wS2w6teSUh7qW.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descr="C:\Users\user\Desktop\проект волшебная нитка\100_7569.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27584" y="480120"/>
            <a:ext cx="7416824" cy="597321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2195736" y="119853"/>
            <a:ext cx="5040560" cy="369332"/>
          </a:xfrm>
          <a:prstGeom prst="rect">
            <a:avLst/>
          </a:prstGeom>
          <a:noFill/>
        </p:spPr>
        <p:txBody>
          <a:bodyPr wrap="square" rtlCol="0">
            <a:spAutoFit/>
          </a:bodyPr>
          <a:lstStyle/>
          <a:p>
            <a:r>
              <a:rPr lang="ru-RU" b="1" dirty="0" smtClean="0"/>
              <a:t>Аппликация из резаных ниток</a:t>
            </a:r>
            <a:endParaRPr lang="ru-RU" b="1" dirty="0"/>
          </a:p>
        </p:txBody>
      </p:sp>
      <p:pic>
        <p:nvPicPr>
          <p:cNvPr id="6" name="Picture 3" descr="C:\Users\user\Desktop\проект волшебная нитка\100_7569.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27584" y="442392"/>
            <a:ext cx="7416824" cy="597321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195632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user\Desktop\проект волшебная нитка\07232fcbdeb89a955dc79b1acacc3d61_big.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3999" cy="6857999"/>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1547664" y="548680"/>
            <a:ext cx="2880320" cy="646331"/>
          </a:xfrm>
          <a:prstGeom prst="rect">
            <a:avLst/>
          </a:prstGeom>
          <a:noFill/>
        </p:spPr>
        <p:txBody>
          <a:bodyPr wrap="square" rtlCol="0">
            <a:spAutoFit/>
          </a:bodyPr>
          <a:lstStyle/>
          <a:p>
            <a:r>
              <a:rPr lang="ru-RU" sz="3600" b="1" dirty="0" smtClean="0">
                <a:solidFill>
                  <a:srgbClr val="FF0000"/>
                </a:solidFill>
                <a:latin typeface="Cambria" pitchFamily="18" charset="0"/>
              </a:rPr>
              <a:t>Вышивка</a:t>
            </a:r>
            <a:endParaRPr lang="ru-RU" sz="3600" b="1" dirty="0">
              <a:solidFill>
                <a:srgbClr val="FF0000"/>
              </a:solidFill>
              <a:latin typeface="Cambria" pitchFamily="18" charset="0"/>
            </a:endParaRPr>
          </a:p>
        </p:txBody>
      </p:sp>
      <p:sp>
        <p:nvSpPr>
          <p:cNvPr id="4" name="Прямоугольник 3"/>
          <p:cNvSpPr/>
          <p:nvPr/>
        </p:nvSpPr>
        <p:spPr>
          <a:xfrm>
            <a:off x="395536" y="1195011"/>
            <a:ext cx="8352928" cy="1323439"/>
          </a:xfrm>
          <a:prstGeom prst="rect">
            <a:avLst/>
          </a:prstGeom>
        </p:spPr>
        <p:txBody>
          <a:bodyPr wrap="square">
            <a:spAutoFit/>
          </a:bodyPr>
          <a:lstStyle/>
          <a:p>
            <a:r>
              <a:rPr lang="ru-RU" sz="2000" dirty="0">
                <a:latin typeface="Cambria" pitchFamily="18" charset="0"/>
              </a:rPr>
              <a:t>Вышивании, как и любая ручная работа развивает мелкую моторику, воспитывает такие нужные качества, как терпение, внимательность, усидчивость. Создание композиций из цветов не только пробуждает фантазию, но и помогает ребенку постигать этот прекрасный мир.</a:t>
            </a:r>
          </a:p>
        </p:txBody>
      </p:sp>
    </p:spTree>
    <p:extLst>
      <p:ext uri="{BB962C8B-B14F-4D97-AF65-F5344CB8AC3E}">
        <p14:creationId xmlns:p14="http://schemas.microsoft.com/office/powerpoint/2010/main" xmlns="" val="35547359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user\Desktop\проект волшебная нитка\07232fcbdeb89a955dc79b1acacc3d61_big.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332656"/>
            <a:ext cx="9143999" cy="6525343"/>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461" y="0"/>
            <a:ext cx="3364958" cy="25264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8" name="Picture 2" descr="J:\DCIM\100KM531\100_7907.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3461" y="2924944"/>
            <a:ext cx="3364957" cy="266429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333760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user\Desktop\проект волшебная нитка\07232fcbdeb89a955dc79b1acacc3d61_big.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33567"/>
            <a:ext cx="9143999" cy="6828624"/>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Рисунок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4437112"/>
            <a:ext cx="3491880" cy="1895078"/>
          </a:xfrm>
          <a:prstGeom prst="rect">
            <a:avLst/>
          </a:prstGeom>
        </p:spPr>
      </p:pic>
      <p:sp>
        <p:nvSpPr>
          <p:cNvPr id="3" name="TextBox 2"/>
          <p:cNvSpPr txBox="1"/>
          <p:nvPr/>
        </p:nvSpPr>
        <p:spPr>
          <a:xfrm>
            <a:off x="971600" y="308720"/>
            <a:ext cx="2040943" cy="646331"/>
          </a:xfrm>
          <a:prstGeom prst="rect">
            <a:avLst/>
          </a:prstGeom>
          <a:noFill/>
        </p:spPr>
        <p:txBody>
          <a:bodyPr wrap="none" rtlCol="0">
            <a:spAutoFit/>
          </a:bodyPr>
          <a:lstStyle/>
          <a:p>
            <a:r>
              <a:rPr lang="ru-RU" sz="3600" b="1" dirty="0" smtClean="0">
                <a:solidFill>
                  <a:srgbClr val="FF0000"/>
                </a:solidFill>
                <a:latin typeface="Cambria" pitchFamily="18" charset="0"/>
              </a:rPr>
              <a:t>Вязание</a:t>
            </a:r>
            <a:endParaRPr lang="ru-RU" sz="3600" b="1" dirty="0">
              <a:solidFill>
                <a:srgbClr val="FF0000"/>
              </a:solidFill>
              <a:latin typeface="Cambria" pitchFamily="18" charset="0"/>
            </a:endParaRPr>
          </a:p>
        </p:txBody>
      </p:sp>
      <p:sp>
        <p:nvSpPr>
          <p:cNvPr id="5" name="Прямоугольник 4"/>
          <p:cNvSpPr/>
          <p:nvPr/>
        </p:nvSpPr>
        <p:spPr>
          <a:xfrm>
            <a:off x="611560" y="1124744"/>
            <a:ext cx="7848872" cy="2677656"/>
          </a:xfrm>
          <a:prstGeom prst="rect">
            <a:avLst/>
          </a:prstGeom>
        </p:spPr>
        <p:txBody>
          <a:bodyPr wrap="square">
            <a:spAutoFit/>
          </a:bodyPr>
          <a:lstStyle/>
          <a:p>
            <a:r>
              <a:rPr lang="ru-RU" sz="2400" dirty="0">
                <a:latin typeface="Cambria" pitchFamily="18" charset="0"/>
              </a:rPr>
              <a:t>Ручное вязание – один из древнейших видов декоративно-прикладного искусства. Этот вид декоративно-прикладного творчества характеризуется изяществом, красотой и возможностью изготовить разнообразные изделия: салфетки, скатерти, шторы, одежду и элементы её украшения.</a:t>
            </a:r>
          </a:p>
        </p:txBody>
      </p:sp>
    </p:spTree>
    <p:extLst>
      <p:ext uri="{BB962C8B-B14F-4D97-AF65-F5344CB8AC3E}">
        <p14:creationId xmlns:p14="http://schemas.microsoft.com/office/powerpoint/2010/main" xmlns="" val="8493571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55563"/>
            <a:ext cx="9144000" cy="69691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683569" y="332656"/>
            <a:ext cx="2376264" cy="523220"/>
          </a:xfrm>
          <a:prstGeom prst="rect">
            <a:avLst/>
          </a:prstGeom>
          <a:noFill/>
        </p:spPr>
        <p:txBody>
          <a:bodyPr wrap="square" rtlCol="0">
            <a:spAutoFit/>
          </a:bodyPr>
          <a:lstStyle/>
          <a:p>
            <a:r>
              <a:rPr lang="ru-RU" sz="2800" b="1" i="1" dirty="0" smtClean="0">
                <a:solidFill>
                  <a:srgbClr val="FF0000"/>
                </a:solidFill>
                <a:latin typeface="Cambria" pitchFamily="18" charset="0"/>
              </a:rPr>
              <a:t>Проблема:</a:t>
            </a:r>
            <a:endParaRPr lang="ru-RU" sz="2800" b="1" i="1" dirty="0">
              <a:solidFill>
                <a:srgbClr val="FF0000"/>
              </a:solidFill>
              <a:latin typeface="Cambria" pitchFamily="18" charset="0"/>
            </a:endParaRPr>
          </a:p>
        </p:txBody>
      </p:sp>
      <p:sp>
        <p:nvSpPr>
          <p:cNvPr id="3" name="TextBox 2"/>
          <p:cNvSpPr txBox="1"/>
          <p:nvPr/>
        </p:nvSpPr>
        <p:spPr>
          <a:xfrm>
            <a:off x="623046" y="980728"/>
            <a:ext cx="7560840" cy="4708981"/>
          </a:xfrm>
          <a:prstGeom prst="rect">
            <a:avLst/>
          </a:prstGeom>
          <a:noFill/>
        </p:spPr>
        <p:txBody>
          <a:bodyPr wrap="square" rtlCol="0">
            <a:spAutoFit/>
          </a:bodyPr>
          <a:lstStyle/>
          <a:p>
            <a:r>
              <a:rPr lang="ru-RU" sz="2000" dirty="0">
                <a:solidFill>
                  <a:schemeClr val="tx2">
                    <a:lumMod val="75000"/>
                  </a:schemeClr>
                </a:solidFill>
                <a:latin typeface="Cambria" pitchFamily="18" charset="0"/>
              </a:rPr>
              <a:t>В современных условиях проблеме творчества и творческой личности уделяют внимание педагоги и психологи. Психологи убедительно доказали, что задатки творческих способностей присущи любому ребёнку. Работая с детьми </a:t>
            </a:r>
            <a:r>
              <a:rPr lang="ru-RU" sz="2000" dirty="0" smtClean="0">
                <a:solidFill>
                  <a:schemeClr val="tx2">
                    <a:lumMod val="75000"/>
                  </a:schemeClr>
                </a:solidFill>
                <a:latin typeface="Cambria" pitchFamily="18" charset="0"/>
              </a:rPr>
              <a:t>уже </a:t>
            </a:r>
            <a:r>
              <a:rPr lang="ru-RU" sz="2000" dirty="0">
                <a:solidFill>
                  <a:schemeClr val="tx2">
                    <a:lumMod val="75000"/>
                  </a:schemeClr>
                </a:solidFill>
                <a:latin typeface="Cambria" pitchFamily="18" charset="0"/>
              </a:rPr>
              <a:t>много лет, я пришла к пониманию, что развивать творческие способности детей необходимо, так как в процессе творчества ребёнок раскрывается, реализует свои потребности в общении, Творя и создавая своими руками собственное произведение, ребенок упорядочивает и отражает свои знания о мире.  При  работе с нитью в разной технике,  у детей развивается наглядно-образное мышление, творческое воображение, память, точность движений пальцев рук. Допустим, дети, занимающиеся </a:t>
            </a:r>
            <a:r>
              <a:rPr lang="ru-RU" sz="2000" dirty="0" err="1">
                <a:solidFill>
                  <a:schemeClr val="tx2">
                    <a:lumMod val="75000"/>
                  </a:schemeClr>
                </a:solidFill>
                <a:latin typeface="Cambria" pitchFamily="18" charset="0"/>
              </a:rPr>
              <a:t>изонитью</a:t>
            </a:r>
            <a:r>
              <a:rPr lang="ru-RU" sz="2000" dirty="0">
                <a:solidFill>
                  <a:schemeClr val="tx2">
                    <a:lumMod val="75000"/>
                  </a:schemeClr>
                </a:solidFill>
                <a:latin typeface="Cambria" pitchFamily="18" charset="0"/>
              </a:rPr>
              <a:t>, приобретают такие качества, как усидчивость, целеустремленность, развивают свой творческий потенциал.</a:t>
            </a:r>
          </a:p>
        </p:txBody>
      </p:sp>
    </p:spTree>
    <p:extLst>
      <p:ext uri="{BB962C8B-B14F-4D97-AF65-F5344CB8AC3E}">
        <p14:creationId xmlns:p14="http://schemas.microsoft.com/office/powerpoint/2010/main" xmlns="" val="34211166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user\Desktop\проект волшебная нитка\depositphotos_19549213-stock-photo-colorful-party-bead-border.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65199"/>
            <a:ext cx="9144000" cy="6527602"/>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Рисунок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347864" y="3429000"/>
            <a:ext cx="2448272" cy="1959471"/>
          </a:xfrm>
          <a:prstGeom prst="rect">
            <a:avLst/>
          </a:prstGeom>
        </p:spPr>
      </p:pic>
      <p:pic>
        <p:nvPicPr>
          <p:cNvPr id="4" name="Picture 2" descr="C:\Users\user\Desktop\rmXzpp4ihpQ.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67495" y="692696"/>
            <a:ext cx="3396227" cy="2492769"/>
          </a:xfrm>
          <a:prstGeom prst="rect">
            <a:avLst/>
          </a:prstGeom>
          <a:noFill/>
          <a:extLst>
            <a:ext uri="{909E8E84-426E-40DD-AFC4-6F175D3DCCD1}">
              <a14:hiddenFill xmlns:a14="http://schemas.microsoft.com/office/drawing/2010/main" xmlns="">
                <a:solidFill>
                  <a:srgbClr val="FFFFFF"/>
                </a:solidFill>
              </a14:hiddenFill>
            </a:ext>
          </a:extLst>
        </p:spPr>
      </p:pic>
      <p:pic>
        <p:nvPicPr>
          <p:cNvPr id="16387"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436096" y="692696"/>
            <a:ext cx="3309937" cy="2481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0" name="Picture 2" descr="J:\DCIM\100KM531\100_7910.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31515" y="3861048"/>
            <a:ext cx="3268186" cy="2592288"/>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descr="J:\DCIM\100KM531\100_7922.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445291" y="3965331"/>
            <a:ext cx="3300742" cy="2592288"/>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467545" y="3429000"/>
            <a:ext cx="4248472" cy="369332"/>
          </a:xfrm>
          <a:prstGeom prst="rect">
            <a:avLst/>
          </a:prstGeom>
          <a:noFill/>
        </p:spPr>
        <p:txBody>
          <a:bodyPr wrap="square" rtlCol="0">
            <a:spAutoFit/>
          </a:bodyPr>
          <a:lstStyle/>
          <a:p>
            <a:r>
              <a:rPr lang="ru-RU" b="1" dirty="0" smtClean="0">
                <a:solidFill>
                  <a:srgbClr val="FF0000"/>
                </a:solidFill>
              </a:rPr>
              <a:t>Поделка</a:t>
            </a:r>
            <a:r>
              <a:rPr lang="ru-RU" dirty="0" smtClean="0">
                <a:solidFill>
                  <a:srgbClr val="FF0000"/>
                </a:solidFill>
              </a:rPr>
              <a:t> </a:t>
            </a:r>
            <a:r>
              <a:rPr lang="ru-RU" b="1" dirty="0" smtClean="0">
                <a:solidFill>
                  <a:srgbClr val="FF0000"/>
                </a:solidFill>
              </a:rPr>
              <a:t>на пасху «Счастливая семейка»</a:t>
            </a:r>
            <a:endParaRPr lang="ru-RU" b="1" dirty="0">
              <a:solidFill>
                <a:srgbClr val="FF0000"/>
              </a:solidFill>
            </a:endParaRPr>
          </a:p>
        </p:txBody>
      </p:sp>
      <p:sp>
        <p:nvSpPr>
          <p:cNvPr id="5" name="TextBox 4"/>
          <p:cNvSpPr txBox="1"/>
          <p:nvPr/>
        </p:nvSpPr>
        <p:spPr>
          <a:xfrm>
            <a:off x="5436096" y="3429000"/>
            <a:ext cx="4072322" cy="369332"/>
          </a:xfrm>
          <a:prstGeom prst="rect">
            <a:avLst/>
          </a:prstGeom>
          <a:noFill/>
        </p:spPr>
        <p:txBody>
          <a:bodyPr wrap="square" rtlCol="0">
            <a:spAutoFit/>
          </a:bodyPr>
          <a:lstStyle/>
          <a:p>
            <a:r>
              <a:rPr lang="ru-RU" b="1" dirty="0" smtClean="0">
                <a:solidFill>
                  <a:srgbClr val="FF0000"/>
                </a:solidFill>
              </a:rPr>
              <a:t>Шапочка для </a:t>
            </a:r>
            <a:r>
              <a:rPr lang="ru-RU" b="1" dirty="0" err="1" smtClean="0">
                <a:solidFill>
                  <a:srgbClr val="FF0000"/>
                </a:solidFill>
              </a:rPr>
              <a:t>тухьи</a:t>
            </a:r>
            <a:endParaRPr lang="ru-RU" b="1" dirty="0">
              <a:solidFill>
                <a:srgbClr val="FF0000"/>
              </a:solidFill>
            </a:endParaRPr>
          </a:p>
        </p:txBody>
      </p:sp>
      <p:sp>
        <p:nvSpPr>
          <p:cNvPr id="6" name="TextBox 5"/>
          <p:cNvSpPr txBox="1"/>
          <p:nvPr/>
        </p:nvSpPr>
        <p:spPr>
          <a:xfrm>
            <a:off x="3851920" y="1340768"/>
            <a:ext cx="1138452" cy="369332"/>
          </a:xfrm>
          <a:prstGeom prst="rect">
            <a:avLst/>
          </a:prstGeom>
          <a:noFill/>
        </p:spPr>
        <p:txBody>
          <a:bodyPr wrap="square" rtlCol="0">
            <a:spAutoFit/>
          </a:bodyPr>
          <a:lstStyle/>
          <a:p>
            <a:r>
              <a:rPr lang="ru-RU" b="1" dirty="0" smtClean="0">
                <a:solidFill>
                  <a:srgbClr val="FF0000"/>
                </a:solidFill>
              </a:rPr>
              <a:t>«Ежик»</a:t>
            </a:r>
            <a:endParaRPr lang="ru-RU" b="1" dirty="0">
              <a:solidFill>
                <a:srgbClr val="FF0000"/>
              </a:solidFill>
            </a:endParaRPr>
          </a:p>
        </p:txBody>
      </p:sp>
    </p:spTree>
    <p:extLst>
      <p:ext uri="{BB962C8B-B14F-4D97-AF65-F5344CB8AC3E}">
        <p14:creationId xmlns:p14="http://schemas.microsoft.com/office/powerpoint/2010/main" xmlns="" val="4371554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user\Desktop\проект волшебная нитка\nitky02.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09538"/>
            <a:ext cx="9144000" cy="7077076"/>
          </a:xfrm>
          <a:prstGeom prst="rect">
            <a:avLst/>
          </a:prstGeom>
          <a:noFill/>
          <a:extLst>
            <a:ext uri="{909E8E84-426E-40DD-AFC4-6F175D3DCCD1}">
              <a14:hiddenFill xmlns:a14="http://schemas.microsoft.com/office/drawing/2010/main" xmlns="">
                <a:solidFill>
                  <a:srgbClr val="FFFFFF"/>
                </a:solidFill>
              </a14:hiddenFill>
            </a:ext>
          </a:extLst>
        </p:spPr>
      </p:pic>
      <p:pic>
        <p:nvPicPr>
          <p:cNvPr id="8196" name="Picture 4" descr="J:\DCIM\100KM531\100_7924.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32040" y="548680"/>
            <a:ext cx="3701008" cy="3024336"/>
          </a:xfrm>
          <a:prstGeom prst="rect">
            <a:avLst/>
          </a:prstGeom>
          <a:noFill/>
          <a:extLst>
            <a:ext uri="{909E8E84-426E-40DD-AFC4-6F175D3DCCD1}">
              <a14:hiddenFill xmlns:a14="http://schemas.microsoft.com/office/drawing/2010/main" xmlns="">
                <a:solidFill>
                  <a:srgbClr val="FFFFFF"/>
                </a:solidFill>
              </a14:hiddenFill>
            </a:ext>
          </a:extLst>
        </p:spPr>
      </p:pic>
      <p:pic>
        <p:nvPicPr>
          <p:cNvPr id="8197" name="Picture 5" descr="J:\DCIM\100KM531\100_7925.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43608" y="766517"/>
            <a:ext cx="3096344" cy="2808312"/>
          </a:xfrm>
          <a:prstGeom prst="rect">
            <a:avLst/>
          </a:prstGeom>
          <a:noFill/>
          <a:extLst>
            <a:ext uri="{909E8E84-426E-40DD-AFC4-6F175D3DCCD1}">
              <a14:hiddenFill xmlns:a14="http://schemas.microsoft.com/office/drawing/2010/main" xmlns="">
                <a:solidFill>
                  <a:srgbClr val="FFFFFF"/>
                </a:solidFill>
              </a14:hiddenFill>
            </a:ext>
          </a:extLst>
        </p:spPr>
      </p:pic>
      <p:pic>
        <p:nvPicPr>
          <p:cNvPr id="8198" name="Picture 6" descr="J:\DCIM\100KM531\100_7911.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932039" y="3573016"/>
            <a:ext cx="3627753" cy="295232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1259632" y="404664"/>
            <a:ext cx="3271160" cy="369332"/>
          </a:xfrm>
          <a:prstGeom prst="rect">
            <a:avLst/>
          </a:prstGeom>
          <a:noFill/>
        </p:spPr>
        <p:txBody>
          <a:bodyPr wrap="square" rtlCol="0">
            <a:spAutoFit/>
          </a:bodyPr>
          <a:lstStyle/>
          <a:p>
            <a:r>
              <a:rPr lang="ru-RU" b="1" i="1" dirty="0" smtClean="0">
                <a:solidFill>
                  <a:srgbClr val="FF0000"/>
                </a:solidFill>
                <a:latin typeface="Georgia" pitchFamily="18" charset="0"/>
              </a:rPr>
              <a:t>Работы родителей.</a:t>
            </a:r>
            <a:endParaRPr lang="ru-RU" b="1" i="1" dirty="0">
              <a:solidFill>
                <a:srgbClr val="FF0000"/>
              </a:solidFill>
              <a:latin typeface="Georgia" pitchFamily="18" charset="0"/>
            </a:endParaRPr>
          </a:p>
        </p:txBody>
      </p:sp>
    </p:spTree>
    <p:extLst>
      <p:ext uri="{BB962C8B-B14F-4D97-AF65-F5344CB8AC3E}">
        <p14:creationId xmlns:p14="http://schemas.microsoft.com/office/powerpoint/2010/main" xmlns="" val="9526134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user\Desktop\проект волшебная нитка\depositphotos_19549213-stock-photo-colorful-party-bead-border.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782"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Рисунок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940152" y="2708920"/>
            <a:ext cx="2607543" cy="2967583"/>
          </a:xfrm>
          <a:prstGeom prst="rect">
            <a:avLst/>
          </a:prstGeom>
        </p:spPr>
      </p:pic>
      <p:sp>
        <p:nvSpPr>
          <p:cNvPr id="3" name="TextBox 2"/>
          <p:cNvSpPr txBox="1"/>
          <p:nvPr/>
        </p:nvSpPr>
        <p:spPr>
          <a:xfrm>
            <a:off x="2267744" y="1412776"/>
            <a:ext cx="2567562" cy="646331"/>
          </a:xfrm>
          <a:prstGeom prst="rect">
            <a:avLst/>
          </a:prstGeom>
          <a:noFill/>
        </p:spPr>
        <p:txBody>
          <a:bodyPr wrap="none" rtlCol="0">
            <a:spAutoFit/>
          </a:bodyPr>
          <a:lstStyle/>
          <a:p>
            <a:r>
              <a:rPr lang="ru-RU" sz="3600" b="1" dirty="0" smtClean="0">
                <a:solidFill>
                  <a:srgbClr val="FF0000"/>
                </a:solidFill>
                <a:latin typeface="Cambria" pitchFamily="18" charset="0"/>
              </a:rPr>
              <a:t>Ткачество.</a:t>
            </a:r>
            <a:endParaRPr lang="ru-RU" sz="3600" b="1" dirty="0">
              <a:solidFill>
                <a:srgbClr val="FF0000"/>
              </a:solidFill>
              <a:latin typeface="Cambria" pitchFamily="18" charset="0"/>
            </a:endParaRPr>
          </a:p>
        </p:txBody>
      </p:sp>
      <p:sp>
        <p:nvSpPr>
          <p:cNvPr id="4" name="Прямоугольник 3"/>
          <p:cNvSpPr/>
          <p:nvPr/>
        </p:nvSpPr>
        <p:spPr>
          <a:xfrm>
            <a:off x="1403648" y="2413338"/>
            <a:ext cx="6680479" cy="2308324"/>
          </a:xfrm>
          <a:prstGeom prst="rect">
            <a:avLst/>
          </a:prstGeom>
        </p:spPr>
        <p:txBody>
          <a:bodyPr wrap="square">
            <a:spAutoFit/>
          </a:bodyPr>
          <a:lstStyle/>
          <a:p>
            <a:r>
              <a:rPr lang="ru-RU" sz="2400" dirty="0">
                <a:solidFill>
                  <a:srgbClr val="444444"/>
                </a:solidFill>
                <a:latin typeface="Cambria" pitchFamily="18" charset="0"/>
              </a:rPr>
              <a:t>Во время художественного плетения и ткачества у детей развивается зрительная память, образное мышление, эстетический вкус, что, в свою очередь, влияет на чёткость и точность исполнения задания, на качество работы.</a:t>
            </a:r>
            <a:endParaRPr lang="ru-RU" sz="2400" dirty="0">
              <a:latin typeface="Cambria" pitchFamily="18" charset="0"/>
            </a:endParaRPr>
          </a:p>
        </p:txBody>
      </p:sp>
    </p:spTree>
    <p:extLst>
      <p:ext uri="{BB962C8B-B14F-4D97-AF65-F5344CB8AC3E}">
        <p14:creationId xmlns:p14="http://schemas.microsoft.com/office/powerpoint/2010/main" xmlns="" val="5230163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user\Desktop\проект волшебная нитка\depositphotos_19549213-stock-photo-colorful-party-bead-border.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375"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Рисунок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724128" y="3140968"/>
            <a:ext cx="3184748" cy="2592288"/>
          </a:xfrm>
          <a:prstGeom prst="rect">
            <a:avLst/>
          </a:prstGeom>
        </p:spPr>
      </p:pic>
      <p:pic>
        <p:nvPicPr>
          <p:cNvPr id="3" name="Рисунок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123728" y="4603366"/>
            <a:ext cx="3744416" cy="1345913"/>
          </a:xfrm>
          <a:prstGeom prst="rect">
            <a:avLst/>
          </a:prstGeom>
        </p:spPr>
      </p:pic>
      <p:pic>
        <p:nvPicPr>
          <p:cNvPr id="20482" name="Picture 2" descr="C:\Users\user\Desktop\проект волшебная нитка\100_7587.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83568" y="260648"/>
            <a:ext cx="3096344" cy="2347664"/>
          </a:xfrm>
          <a:prstGeom prst="rect">
            <a:avLst/>
          </a:prstGeom>
          <a:noFill/>
          <a:extLst>
            <a:ext uri="{909E8E84-426E-40DD-AFC4-6F175D3DCCD1}">
              <a14:hiddenFill xmlns:a14="http://schemas.microsoft.com/office/drawing/2010/main" xmlns="">
                <a:solidFill>
                  <a:srgbClr val="FFFFFF"/>
                </a:solidFill>
              </a14:hiddenFill>
            </a:ext>
          </a:extLst>
        </p:spPr>
      </p:pic>
      <p:pic>
        <p:nvPicPr>
          <p:cNvPr id="20483" name="Picture 3" descr="C:\Users\user\Desktop\проект волшебная нитка\100_7584.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723415" y="476672"/>
            <a:ext cx="2718234" cy="2349121"/>
          </a:xfrm>
          <a:prstGeom prst="rect">
            <a:avLst/>
          </a:prstGeom>
          <a:noFill/>
          <a:extLst>
            <a:ext uri="{909E8E84-426E-40DD-AFC4-6F175D3DCCD1}">
              <a14:hiddenFill xmlns:a14="http://schemas.microsoft.com/office/drawing/2010/main" xmlns="">
                <a:solidFill>
                  <a:srgbClr val="FFFFFF"/>
                </a:solidFill>
              </a14:hiddenFill>
            </a:ext>
          </a:extLst>
        </p:spPr>
      </p:pic>
      <p:pic>
        <p:nvPicPr>
          <p:cNvPr id="3074" name="Picture 2" descr="J:\DCIM\100KM531\100_7908.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275856" y="2824336"/>
            <a:ext cx="3098277" cy="18288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392704" y="2844358"/>
            <a:ext cx="3244386" cy="369332"/>
          </a:xfrm>
          <a:prstGeom prst="rect">
            <a:avLst/>
          </a:prstGeom>
          <a:noFill/>
        </p:spPr>
        <p:txBody>
          <a:bodyPr wrap="square" rtlCol="0">
            <a:spAutoFit/>
          </a:bodyPr>
          <a:lstStyle/>
          <a:p>
            <a:r>
              <a:rPr lang="ru-RU" b="1" i="1" dirty="0" smtClean="0">
                <a:solidFill>
                  <a:srgbClr val="FF0000"/>
                </a:solidFill>
                <a:latin typeface="Georgia" pitchFamily="18" charset="0"/>
              </a:rPr>
              <a:t>Коврик для бабушки»</a:t>
            </a:r>
            <a:endParaRPr lang="ru-RU" b="1" i="1" dirty="0">
              <a:solidFill>
                <a:srgbClr val="FF0000"/>
              </a:solidFill>
              <a:latin typeface="Georgia" pitchFamily="18" charset="0"/>
            </a:endParaRPr>
          </a:p>
        </p:txBody>
      </p:sp>
    </p:spTree>
    <p:extLst>
      <p:ext uri="{BB962C8B-B14F-4D97-AF65-F5344CB8AC3E}">
        <p14:creationId xmlns:p14="http://schemas.microsoft.com/office/powerpoint/2010/main" xmlns="" val="9550964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user\Desktop\проект волшебная нитка\depositphotos_19549213-stock-photo-colorful-party-bead-border.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627" y="-16412"/>
            <a:ext cx="9144000" cy="6841441"/>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Рисунок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71600" y="3645024"/>
            <a:ext cx="2520280" cy="2212851"/>
          </a:xfrm>
          <a:prstGeom prst="rect">
            <a:avLst/>
          </a:prstGeom>
        </p:spPr>
      </p:pic>
      <p:sp>
        <p:nvSpPr>
          <p:cNvPr id="5" name="TextBox 4"/>
          <p:cNvSpPr txBox="1"/>
          <p:nvPr/>
        </p:nvSpPr>
        <p:spPr>
          <a:xfrm>
            <a:off x="3851920" y="1484784"/>
            <a:ext cx="1863011" cy="584775"/>
          </a:xfrm>
          <a:prstGeom prst="rect">
            <a:avLst/>
          </a:prstGeom>
          <a:noFill/>
        </p:spPr>
        <p:txBody>
          <a:bodyPr wrap="none" rtlCol="0">
            <a:spAutoFit/>
          </a:bodyPr>
          <a:lstStyle/>
          <a:p>
            <a:r>
              <a:rPr lang="ru-RU" sz="3200" b="1" dirty="0" err="1" smtClean="0">
                <a:solidFill>
                  <a:srgbClr val="FF0000"/>
                </a:solidFill>
                <a:latin typeface="Cambria" pitchFamily="18" charset="0"/>
              </a:rPr>
              <a:t>Изонить</a:t>
            </a:r>
            <a:endParaRPr lang="ru-RU" sz="3200" b="1" dirty="0">
              <a:solidFill>
                <a:srgbClr val="FF0000"/>
              </a:solidFill>
              <a:latin typeface="Cambria" pitchFamily="18" charset="0"/>
            </a:endParaRPr>
          </a:p>
        </p:txBody>
      </p:sp>
      <p:sp>
        <p:nvSpPr>
          <p:cNvPr id="6" name="TextBox 5"/>
          <p:cNvSpPr txBox="1"/>
          <p:nvPr/>
        </p:nvSpPr>
        <p:spPr>
          <a:xfrm>
            <a:off x="1403648" y="2238836"/>
            <a:ext cx="6696744" cy="1938992"/>
          </a:xfrm>
          <a:prstGeom prst="rect">
            <a:avLst/>
          </a:prstGeom>
          <a:noFill/>
        </p:spPr>
        <p:txBody>
          <a:bodyPr wrap="square" rtlCol="0">
            <a:spAutoFit/>
          </a:bodyPr>
          <a:lstStyle/>
          <a:p>
            <a:r>
              <a:rPr lang="ru-RU" sz="2400" dirty="0" smtClean="0">
                <a:latin typeface="Cambria" pitchFamily="18" charset="0"/>
              </a:rPr>
              <a:t>«Нитяная графика» или «</a:t>
            </a:r>
            <a:r>
              <a:rPr lang="ru-RU" sz="2400" dirty="0" err="1" smtClean="0">
                <a:latin typeface="Cambria" pitchFamily="18" charset="0"/>
              </a:rPr>
              <a:t>Изонить</a:t>
            </a:r>
            <a:r>
              <a:rPr lang="ru-RU" sz="2400" dirty="0" smtClean="0">
                <a:latin typeface="Cambria" pitchFamily="18" charset="0"/>
              </a:rPr>
              <a:t> - графический рисунок, выполненный нитями, натянутыми в определенном порядке на твердой основе. </a:t>
            </a:r>
            <a:r>
              <a:rPr lang="ru-RU" sz="2400" dirty="0" err="1" smtClean="0">
                <a:latin typeface="Cambria" pitchFamily="18" charset="0"/>
              </a:rPr>
              <a:t>Изонитью</a:t>
            </a:r>
            <a:r>
              <a:rPr lang="ru-RU" sz="2400" dirty="0" smtClean="0">
                <a:latin typeface="Cambria" pitchFamily="18" charset="0"/>
              </a:rPr>
              <a:t> могут заниматься и взрослые и дети.</a:t>
            </a:r>
            <a:endParaRPr lang="ru-RU" sz="2400" dirty="0">
              <a:latin typeface="Cambria" pitchFamily="18" charset="0"/>
            </a:endParaRPr>
          </a:p>
        </p:txBody>
      </p:sp>
      <p:pic>
        <p:nvPicPr>
          <p:cNvPr id="7" name="Рисунок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267266" y="3861048"/>
            <a:ext cx="2995241" cy="1996827"/>
          </a:xfrm>
          <a:prstGeom prst="rect">
            <a:avLst/>
          </a:prstGeom>
        </p:spPr>
      </p:pic>
    </p:spTree>
    <p:extLst>
      <p:ext uri="{BB962C8B-B14F-4D97-AF65-F5344CB8AC3E}">
        <p14:creationId xmlns:p14="http://schemas.microsoft.com/office/powerpoint/2010/main" xmlns="" val="37608202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user\Desktop\проект волшебная нитка\depositphotos_19549213-stock-photo-colorful-party-bead-border.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80" y="330398"/>
            <a:ext cx="9144000" cy="6527602"/>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C:\Users\user\Desktop\проект волшебная нитка\DSC06774.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87625" y="1916832"/>
            <a:ext cx="3002916" cy="334492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2411760" y="1340768"/>
            <a:ext cx="5550430" cy="369332"/>
          </a:xfrm>
          <a:prstGeom prst="rect">
            <a:avLst/>
          </a:prstGeom>
          <a:noFill/>
        </p:spPr>
        <p:txBody>
          <a:bodyPr wrap="none" rtlCol="0">
            <a:spAutoFit/>
          </a:bodyPr>
          <a:lstStyle/>
          <a:p>
            <a:r>
              <a:rPr lang="ru-RU" b="1" i="1" dirty="0" smtClean="0">
                <a:solidFill>
                  <a:srgbClr val="FF0000"/>
                </a:solidFill>
              </a:rPr>
              <a:t>Подвеска ко дню влюбленных «Сердечко для мамы»</a:t>
            </a:r>
            <a:endParaRPr lang="ru-RU" b="1" i="1" dirty="0">
              <a:solidFill>
                <a:srgbClr val="FF0000"/>
              </a:solidFill>
            </a:endParaRPr>
          </a:p>
        </p:txBody>
      </p:sp>
      <p:pic>
        <p:nvPicPr>
          <p:cNvPr id="1029" name="Picture 5" descr="C:\Users\user\Desktop\проект волшебная нитка\DSC06761.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88024" y="1934879"/>
            <a:ext cx="3024335" cy="343833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700790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user\Desktop\проект волшебная нитка\depositphotos_48831915-stock-photo-copyspace-frame-with-sewing-threads.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1763689" y="1124744"/>
            <a:ext cx="7056783" cy="1200329"/>
          </a:xfrm>
          <a:prstGeom prst="rect">
            <a:avLst/>
          </a:prstGeom>
          <a:noFill/>
        </p:spPr>
        <p:txBody>
          <a:bodyPr wrap="square" rtlCol="0">
            <a:spAutoFit/>
          </a:bodyPr>
          <a:lstStyle/>
          <a:p>
            <a:r>
              <a:rPr lang="ru-RU" sz="3600" b="1" dirty="0" smtClean="0">
                <a:solidFill>
                  <a:srgbClr val="FF0000"/>
                </a:solidFill>
                <a:latin typeface="Cambria" pitchFamily="18" charset="0"/>
              </a:rPr>
              <a:t>Игрушки из шариков паутинок</a:t>
            </a:r>
            <a:endParaRPr lang="ru-RU" sz="3600" b="1" dirty="0">
              <a:solidFill>
                <a:srgbClr val="FF0000"/>
              </a:solidFill>
              <a:latin typeface="Cambria" pitchFamily="18" charset="0"/>
            </a:endParaRPr>
          </a:p>
        </p:txBody>
      </p:sp>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7544" y="4371056"/>
            <a:ext cx="3165397" cy="23780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268" name="Picture 4" descr="https://avatars.mds.yandex.net/get-pdb/1584663/a1a1dbaf-a4d1-41a3-b0e3-eabca98c5423/s1200?webp=false"/>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211960" y="4071118"/>
            <a:ext cx="3243315" cy="267794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Прямоугольник 2"/>
          <p:cNvSpPr/>
          <p:nvPr/>
        </p:nvSpPr>
        <p:spPr>
          <a:xfrm>
            <a:off x="0" y="2136339"/>
            <a:ext cx="7884368" cy="2031325"/>
          </a:xfrm>
          <a:prstGeom prst="rect">
            <a:avLst/>
          </a:prstGeom>
        </p:spPr>
        <p:txBody>
          <a:bodyPr wrap="square">
            <a:spAutoFit/>
          </a:bodyPr>
          <a:lstStyle/>
          <a:p>
            <a:r>
              <a:rPr lang="ru-RU" b="1" dirty="0">
                <a:latin typeface="Georgia" pitchFamily="18" charset="0"/>
              </a:rPr>
              <a:t>Шары из ниток смотрятся очень привлекательно, не требуют особых навыков и денежных затрат. А применение этих шаров-паутинок безгранично: и просто как элемент декора, и в качестве абажура, и как новогодние игрушки. Из нескольких таких шаров из ниток можно сделать всевозможные игрушки: снеговиков, птичек, рыбок. В общем, всё, на что хватит фантазии</a:t>
            </a:r>
          </a:p>
        </p:txBody>
      </p:sp>
    </p:spTree>
    <p:extLst>
      <p:ext uri="{BB962C8B-B14F-4D97-AF65-F5344CB8AC3E}">
        <p14:creationId xmlns:p14="http://schemas.microsoft.com/office/powerpoint/2010/main" xmlns="" val="40744278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user\Desktop\проект волшебная нитка\depositphotos_48831915-stock-photo-copyspace-frame-with-sewing-threads.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1" y="1214164"/>
            <a:ext cx="8244408" cy="646331"/>
          </a:xfrm>
          <a:prstGeom prst="rect">
            <a:avLst/>
          </a:prstGeom>
          <a:noFill/>
        </p:spPr>
        <p:txBody>
          <a:bodyPr wrap="square" rtlCol="0">
            <a:spAutoFit/>
          </a:bodyPr>
          <a:lstStyle/>
          <a:p>
            <a:r>
              <a:rPr lang="ru-RU" sz="3600" b="1" dirty="0" smtClean="0">
                <a:solidFill>
                  <a:srgbClr val="FF0000"/>
                </a:solidFill>
                <a:latin typeface="Cambria" pitchFamily="18" charset="0"/>
              </a:rPr>
              <a:t>Игрушки из помпонов и кисточек</a:t>
            </a:r>
            <a:endParaRPr lang="ru-RU" sz="3600" b="1" dirty="0">
              <a:solidFill>
                <a:srgbClr val="FF0000"/>
              </a:solidFill>
              <a:latin typeface="Cambria" pitchFamily="18" charset="0"/>
            </a:endParaRPr>
          </a:p>
        </p:txBody>
      </p:sp>
      <p:pic>
        <p:nvPicPr>
          <p:cNvPr id="24578" name="Picture 2" descr="C:\Users\user\Desktop\проект волшебная нитка\100_7607.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1520" y="2209800"/>
            <a:ext cx="3672408" cy="2438400"/>
          </a:xfrm>
          <a:prstGeom prst="rect">
            <a:avLst/>
          </a:prstGeom>
          <a:noFill/>
          <a:extLst>
            <a:ext uri="{909E8E84-426E-40DD-AFC4-6F175D3DCCD1}">
              <a14:hiddenFill xmlns:a14="http://schemas.microsoft.com/office/drawing/2010/main" xmlns="">
                <a:solidFill>
                  <a:srgbClr val="FFFFFF"/>
                </a:solidFill>
              </a14:hiddenFill>
            </a:ext>
          </a:extLst>
        </p:spPr>
      </p:pic>
      <p:pic>
        <p:nvPicPr>
          <p:cNvPr id="24579" name="Picture 3" descr="C:\Users\user\Desktop\проект волшебная нитка\detsad-335318-1452200859.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71999" y="2209800"/>
            <a:ext cx="3456385" cy="2438400"/>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C:\Users\user\Desktop\проект волшебная нитка\66f1f9050c62098367391a44d28eec28.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51521" y="4797152"/>
            <a:ext cx="3528392" cy="2160240"/>
          </a:xfrm>
          <a:prstGeom prst="rect">
            <a:avLst/>
          </a:prstGeom>
          <a:noFill/>
          <a:extLst>
            <a:ext uri="{909E8E84-426E-40DD-AFC4-6F175D3DCCD1}">
              <a14:hiddenFill xmlns:a14="http://schemas.microsoft.com/office/drawing/2010/main" xmlns="">
                <a:solidFill>
                  <a:srgbClr val="FFFFFF"/>
                </a:solidFill>
              </a14:hiddenFill>
            </a:ext>
          </a:extLst>
        </p:spPr>
      </p:pic>
      <p:pic>
        <p:nvPicPr>
          <p:cNvPr id="5122" name="Picture 2" descr="J:\DCIM\100KM531\100_7913.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579404" y="4784576"/>
            <a:ext cx="3304963" cy="207342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277341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user\Desktop\проект волшебная нитка\depositphotos_48831915-stock-photo-copyspace-frame-with-sewing-threads.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7111" y="-29051"/>
            <a:ext cx="9143999"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6146" name="Picture 2" descr="J:\DCIM\100KM531\100_7927.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48094" y="3837856"/>
            <a:ext cx="2771668" cy="297123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2627784" y="1167135"/>
            <a:ext cx="3957203" cy="461665"/>
          </a:xfrm>
          <a:prstGeom prst="rect">
            <a:avLst/>
          </a:prstGeom>
          <a:noFill/>
        </p:spPr>
        <p:txBody>
          <a:bodyPr wrap="square" rtlCol="0">
            <a:spAutoFit/>
          </a:bodyPr>
          <a:lstStyle/>
          <a:p>
            <a:r>
              <a:rPr lang="ru-RU" sz="2400" b="1" dirty="0" smtClean="0">
                <a:latin typeface="Georgia" pitchFamily="18" charset="0"/>
              </a:rPr>
              <a:t>Кукла </a:t>
            </a:r>
            <a:r>
              <a:rPr lang="ru-RU" sz="2400" b="1" dirty="0" err="1" smtClean="0">
                <a:latin typeface="Georgia" pitchFamily="18" charset="0"/>
              </a:rPr>
              <a:t>Мартиничка</a:t>
            </a:r>
            <a:endParaRPr lang="ru-RU" sz="2400" b="1" dirty="0">
              <a:latin typeface="Georgia" pitchFamily="18" charset="0"/>
            </a:endParaRPr>
          </a:p>
        </p:txBody>
      </p:sp>
      <p:pic>
        <p:nvPicPr>
          <p:cNvPr id="6147" name="Picture 3" descr="J:\DCIM\100KM531\100_7928.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71998" y="3837856"/>
            <a:ext cx="3240361" cy="2989636"/>
          </a:xfrm>
          <a:prstGeom prst="rect">
            <a:avLst/>
          </a:prstGeom>
          <a:noFill/>
          <a:extLst>
            <a:ext uri="{909E8E84-426E-40DD-AFC4-6F175D3DCCD1}">
              <a14:hiddenFill xmlns:a14="http://schemas.microsoft.com/office/drawing/2010/main" xmlns="">
                <a:solidFill>
                  <a:srgbClr val="FFFFFF"/>
                </a:solidFill>
              </a14:hiddenFill>
            </a:ext>
          </a:extLst>
        </p:spPr>
      </p:pic>
      <p:sp>
        <p:nvSpPr>
          <p:cNvPr id="3" name="Прямоугольник 2"/>
          <p:cNvSpPr/>
          <p:nvPr/>
        </p:nvSpPr>
        <p:spPr>
          <a:xfrm>
            <a:off x="971600" y="1628800"/>
            <a:ext cx="7488832" cy="1754326"/>
          </a:xfrm>
          <a:prstGeom prst="rect">
            <a:avLst/>
          </a:prstGeom>
        </p:spPr>
        <p:txBody>
          <a:bodyPr wrap="square">
            <a:spAutoFit/>
          </a:bodyPr>
          <a:lstStyle/>
          <a:p>
            <a:r>
              <a:rPr lang="ru-RU" b="1" dirty="0" err="1">
                <a:latin typeface="Georgia" pitchFamily="18" charset="0"/>
              </a:rPr>
              <a:t>Мартиничка</a:t>
            </a:r>
            <a:r>
              <a:rPr lang="ru-RU" b="1" dirty="0">
                <a:latin typeface="Georgia" pitchFamily="18" charset="0"/>
              </a:rPr>
              <a:t> - маленькая нитяная обрядовая кукла, которая используется в обряде "</a:t>
            </a:r>
            <a:r>
              <a:rPr lang="ru-RU" b="1" dirty="0" err="1">
                <a:latin typeface="Georgia" pitchFamily="18" charset="0"/>
              </a:rPr>
              <a:t>закликания</a:t>
            </a:r>
            <a:r>
              <a:rPr lang="ru-RU" b="1" dirty="0">
                <a:latin typeface="Georgia" pitchFamily="18" charset="0"/>
              </a:rPr>
              <a:t> весны" (в марте).</a:t>
            </a:r>
          </a:p>
          <a:p>
            <a:r>
              <a:rPr lang="ru-RU" b="1" dirty="0">
                <a:latin typeface="Georgia" pitchFamily="18" charset="0"/>
              </a:rPr>
              <a:t>Традиционно кличут весну 21 марта, в этот день поют </a:t>
            </a:r>
            <a:r>
              <a:rPr lang="ru-RU" b="1" dirty="0" err="1">
                <a:latin typeface="Georgia" pitchFamily="18" charset="0"/>
              </a:rPr>
              <a:t>заклички</a:t>
            </a:r>
            <a:r>
              <a:rPr lang="ru-RU" b="1" dirty="0">
                <a:latin typeface="Georgia" pitchFamily="18" charset="0"/>
              </a:rPr>
              <a:t> весны и ещё зовут Жаворонков. Поэтому праздник получил еще название «ЖАВОРОНКИ».</a:t>
            </a:r>
          </a:p>
        </p:txBody>
      </p:sp>
    </p:spTree>
    <p:extLst>
      <p:ext uri="{BB962C8B-B14F-4D97-AF65-F5344CB8AC3E}">
        <p14:creationId xmlns:p14="http://schemas.microsoft.com/office/powerpoint/2010/main" xmlns="" val="24982374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user\Desktop\проект волшебная нитка\depositphotos_48831915-stock-photo-copyspace-frame-with-sewing-threads.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7111" y="-29051"/>
            <a:ext cx="9143999"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Прямоугольник 3"/>
          <p:cNvSpPr/>
          <p:nvPr/>
        </p:nvSpPr>
        <p:spPr>
          <a:xfrm>
            <a:off x="1043608" y="1336066"/>
            <a:ext cx="7344816" cy="4154984"/>
          </a:xfrm>
          <a:prstGeom prst="rect">
            <a:avLst/>
          </a:prstGeom>
        </p:spPr>
        <p:txBody>
          <a:bodyPr wrap="square">
            <a:spAutoFit/>
          </a:bodyPr>
          <a:lstStyle/>
          <a:p>
            <a:r>
              <a:rPr lang="ru-RU" sz="2400" dirty="0" err="1">
                <a:latin typeface="Georgia" pitchFamily="18" charset="0"/>
              </a:rPr>
              <a:t>Смешарики</a:t>
            </a:r>
            <a:r>
              <a:rPr lang="ru-RU" sz="2400" dirty="0">
                <a:latin typeface="Georgia" pitchFamily="18" charset="0"/>
              </a:rPr>
              <a:t> — это один из самых популярных мультфильмов нашего времени, дети от него просто в восторге. Герои этого мультфильма положительные, добрые, несущие понятие о добром и злом. Они учат малышей справляться с различными повседневными трудностями. Если у вас завалялись старые CD-диски, предлагаем вместо выноса мусора придумать совместное забавное занятие с </a:t>
            </a:r>
            <a:r>
              <a:rPr lang="ru-RU" sz="2400" dirty="0" smtClean="0">
                <a:latin typeface="Georgia" pitchFamily="18" charset="0"/>
              </a:rPr>
              <a:t>детьми. </a:t>
            </a:r>
            <a:r>
              <a:rPr lang="ru-RU" sz="2400" dirty="0">
                <a:latin typeface="Georgia" pitchFamily="18" charset="0"/>
              </a:rPr>
              <a:t>Из них могут получиться чудесные </a:t>
            </a:r>
            <a:r>
              <a:rPr lang="ru-RU" sz="2400" dirty="0" err="1">
                <a:latin typeface="Georgia" pitchFamily="18" charset="0"/>
              </a:rPr>
              <a:t>смешарики</a:t>
            </a:r>
            <a:r>
              <a:rPr lang="ru-RU" sz="2400" dirty="0">
                <a:latin typeface="Georgia" pitchFamily="18" charset="0"/>
              </a:rPr>
              <a:t> из дисков </a:t>
            </a:r>
            <a:r>
              <a:rPr lang="ru-RU" sz="2400" dirty="0" smtClean="0">
                <a:latin typeface="Georgia" pitchFamily="18" charset="0"/>
              </a:rPr>
              <a:t>и ниток своими руками</a:t>
            </a:r>
            <a:endParaRPr lang="ru-RU" sz="2400" dirty="0">
              <a:latin typeface="Georgia" pitchFamily="18" charset="0"/>
            </a:endParaRPr>
          </a:p>
        </p:txBody>
      </p:sp>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03648" y="515285"/>
            <a:ext cx="5900737" cy="854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4522000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11126"/>
            <a:ext cx="9144000" cy="69691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1403648" y="548680"/>
            <a:ext cx="6624736" cy="3046988"/>
          </a:xfrm>
          <a:prstGeom prst="rect">
            <a:avLst/>
          </a:prstGeom>
          <a:noFill/>
        </p:spPr>
        <p:txBody>
          <a:bodyPr wrap="square" rtlCol="0">
            <a:spAutoFit/>
          </a:bodyPr>
          <a:lstStyle/>
          <a:p>
            <a:pPr lvl="0"/>
            <a:r>
              <a:rPr lang="ru-RU" sz="2400" b="1" dirty="0">
                <a:solidFill>
                  <a:prstClr val="black"/>
                </a:solidFill>
                <a:latin typeface="Cambria" pitchFamily="18" charset="0"/>
              </a:rPr>
              <a:t>Вид проекта</a:t>
            </a:r>
            <a:r>
              <a:rPr lang="ru-RU" sz="2400" dirty="0">
                <a:solidFill>
                  <a:prstClr val="black"/>
                </a:solidFill>
                <a:latin typeface="Cambria" pitchFamily="18" charset="0"/>
              </a:rPr>
              <a:t>: познавательно- творческий.</a:t>
            </a:r>
          </a:p>
          <a:p>
            <a:pPr lvl="0"/>
            <a:r>
              <a:rPr lang="ru-RU" sz="2400" b="1" dirty="0">
                <a:solidFill>
                  <a:prstClr val="black"/>
                </a:solidFill>
                <a:latin typeface="Cambria" pitchFamily="18" charset="0"/>
              </a:rPr>
              <a:t>Продолжительность проекта</a:t>
            </a:r>
            <a:r>
              <a:rPr lang="ru-RU" sz="2400" dirty="0">
                <a:solidFill>
                  <a:prstClr val="black"/>
                </a:solidFill>
                <a:latin typeface="Cambria" pitchFamily="18" charset="0"/>
              </a:rPr>
              <a:t>: краткосрочный</a:t>
            </a:r>
          </a:p>
          <a:p>
            <a:pPr lvl="0"/>
            <a:r>
              <a:rPr lang="ru-RU" sz="2400" b="1" dirty="0">
                <a:solidFill>
                  <a:prstClr val="black"/>
                </a:solidFill>
                <a:latin typeface="Cambria" pitchFamily="18" charset="0"/>
              </a:rPr>
              <a:t>Предмет исследования</a:t>
            </a:r>
            <a:r>
              <a:rPr lang="ru-RU" sz="2400" dirty="0">
                <a:solidFill>
                  <a:prstClr val="black"/>
                </a:solidFill>
                <a:latin typeface="Cambria" pitchFamily="18" charset="0"/>
              </a:rPr>
              <a:t>: нитки</a:t>
            </a:r>
          </a:p>
          <a:p>
            <a:pPr lvl="0"/>
            <a:r>
              <a:rPr lang="ru-RU" sz="2400" b="1" dirty="0">
                <a:solidFill>
                  <a:prstClr val="black"/>
                </a:solidFill>
                <a:latin typeface="Cambria" pitchFamily="18" charset="0"/>
              </a:rPr>
              <a:t>По количеству участников</a:t>
            </a:r>
            <a:r>
              <a:rPr lang="ru-RU" sz="2400" dirty="0">
                <a:solidFill>
                  <a:prstClr val="black"/>
                </a:solidFill>
                <a:latin typeface="Cambria" pitchFamily="18" charset="0"/>
              </a:rPr>
              <a:t>: групповой (подготовительная к школе группа)</a:t>
            </a:r>
          </a:p>
          <a:p>
            <a:pPr lvl="0"/>
            <a:r>
              <a:rPr lang="ru-RU" sz="2400" b="1" dirty="0">
                <a:solidFill>
                  <a:prstClr val="black"/>
                </a:solidFill>
                <a:latin typeface="Cambria" pitchFamily="18" charset="0"/>
              </a:rPr>
              <a:t>Участники проекта</a:t>
            </a:r>
            <a:r>
              <a:rPr lang="ru-RU" sz="2400" dirty="0">
                <a:solidFill>
                  <a:prstClr val="black"/>
                </a:solidFill>
                <a:latin typeface="Cambria" pitchFamily="18" charset="0"/>
              </a:rPr>
              <a:t>: воспитатель, родители, воспитанники  группы</a:t>
            </a: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292080" y="4581128"/>
            <a:ext cx="3672408" cy="1751062"/>
          </a:xfrm>
          <a:prstGeom prst="rect">
            <a:avLst/>
          </a:prstGeom>
        </p:spPr>
      </p:pic>
    </p:spTree>
    <p:extLst>
      <p:ext uri="{BB962C8B-B14F-4D97-AF65-F5344CB8AC3E}">
        <p14:creationId xmlns:p14="http://schemas.microsoft.com/office/powerpoint/2010/main" xmlns="" val="16252569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user\Desktop\проект волшебная нитка\depositphotos_48831915-stock-photo-copyspace-frame-with-sewing-threads.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22530" name="Picture 2" descr="C:\Users\user\Desktop\проект волшебная нитка\100_7867.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71600" y="1565503"/>
            <a:ext cx="3415432" cy="2559453"/>
          </a:xfrm>
          <a:prstGeom prst="rect">
            <a:avLst/>
          </a:prstGeom>
          <a:noFill/>
          <a:extLst>
            <a:ext uri="{909E8E84-426E-40DD-AFC4-6F175D3DCCD1}">
              <a14:hiddenFill xmlns:a14="http://schemas.microsoft.com/office/drawing/2010/main" xmlns="">
                <a:solidFill>
                  <a:srgbClr val="FFFFFF"/>
                </a:solidFill>
              </a14:hiddenFill>
            </a:ext>
          </a:extLst>
        </p:spPr>
      </p:pic>
      <p:pic>
        <p:nvPicPr>
          <p:cNvPr id="22531" name="Picture 3" descr="C:\Users\user\Desktop\проект волшебная нитка\100_7869.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74378" y="1565504"/>
            <a:ext cx="3159352" cy="2559453"/>
          </a:xfrm>
          <a:prstGeom prst="rect">
            <a:avLst/>
          </a:prstGeom>
          <a:noFill/>
          <a:extLst>
            <a:ext uri="{909E8E84-426E-40DD-AFC4-6F175D3DCCD1}">
              <a14:hiddenFill xmlns:a14="http://schemas.microsoft.com/office/drawing/2010/main" xmlns="">
                <a:solidFill>
                  <a:srgbClr val="FFFFFF"/>
                </a:solidFill>
              </a14:hiddenFill>
            </a:ext>
          </a:extLst>
        </p:spPr>
      </p:pic>
      <p:pic>
        <p:nvPicPr>
          <p:cNvPr id="22532" name="Picture 4" descr="C:\Users\user\Desktop\проект волшебная нитка\100_7868.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136320" y="4137920"/>
            <a:ext cx="3415432" cy="2720079"/>
          </a:xfrm>
          <a:prstGeom prst="rect">
            <a:avLst/>
          </a:prstGeom>
          <a:noFill/>
          <a:extLst>
            <a:ext uri="{909E8E84-426E-40DD-AFC4-6F175D3DCCD1}">
              <a14:hiddenFill xmlns:a14="http://schemas.microsoft.com/office/drawing/2010/main" xmlns="">
                <a:solidFill>
                  <a:srgbClr val="FFFFFF"/>
                </a:solidFill>
              </a14:hiddenFill>
            </a:ext>
          </a:extLst>
        </p:spPr>
      </p:pic>
      <p:pic>
        <p:nvPicPr>
          <p:cNvPr id="22533" name="Picture 5" descr="C:\Users\user\Desktop\проект волшебная нитка\100_7870.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387032" y="4124956"/>
            <a:ext cx="3302241" cy="27330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790067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user\Desktop\проект волшебная нитка\depositphotos_48831915-stock-photo-copyspace-frame-with-sewing-threads.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23554" name="Picture 2" descr="C:\Users\user\Desktop\проект волшебная нитка\100_7857.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1560" y="260648"/>
            <a:ext cx="3482458" cy="3168352"/>
          </a:xfrm>
          <a:prstGeom prst="rect">
            <a:avLst/>
          </a:prstGeom>
          <a:noFill/>
          <a:extLst>
            <a:ext uri="{909E8E84-426E-40DD-AFC4-6F175D3DCCD1}">
              <a14:hiddenFill xmlns:a14="http://schemas.microsoft.com/office/drawing/2010/main" xmlns="">
                <a:solidFill>
                  <a:srgbClr val="FFFFFF"/>
                </a:solidFill>
              </a14:hiddenFill>
            </a:ext>
          </a:extLst>
        </p:spPr>
      </p:pic>
      <p:pic>
        <p:nvPicPr>
          <p:cNvPr id="23555" name="Picture 3" descr="C:\Users\user\Desktop\проект волшебная нитка\100_7861.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355976" y="340135"/>
            <a:ext cx="3960440" cy="3088865"/>
          </a:xfrm>
          <a:prstGeom prst="rect">
            <a:avLst/>
          </a:prstGeom>
          <a:noFill/>
          <a:extLst>
            <a:ext uri="{909E8E84-426E-40DD-AFC4-6F175D3DCCD1}">
              <a14:hiddenFill xmlns:a14="http://schemas.microsoft.com/office/drawing/2010/main" xmlns="">
                <a:solidFill>
                  <a:srgbClr val="FFFFFF"/>
                </a:solidFill>
              </a14:hiddenFill>
            </a:ext>
          </a:extLst>
        </p:spPr>
      </p:pic>
      <p:pic>
        <p:nvPicPr>
          <p:cNvPr id="23556" name="Picture 4" descr="C:\Users\user\Desktop\проект волшебная нитка\100_7619.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55576" y="3861048"/>
            <a:ext cx="3338442" cy="2664296"/>
          </a:xfrm>
          <a:prstGeom prst="rect">
            <a:avLst/>
          </a:prstGeom>
          <a:noFill/>
          <a:extLst>
            <a:ext uri="{909E8E84-426E-40DD-AFC4-6F175D3DCCD1}">
              <a14:hiddenFill xmlns:a14="http://schemas.microsoft.com/office/drawing/2010/main" xmlns="">
                <a:solidFill>
                  <a:srgbClr val="FFFFFF"/>
                </a:solidFill>
              </a14:hiddenFill>
            </a:ext>
          </a:extLst>
        </p:spPr>
      </p:pic>
      <p:pic>
        <p:nvPicPr>
          <p:cNvPr id="23557" name="Picture 5" descr="C:\Users\user\Desktop\проект волшебная нитка\100_7618.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55576" y="3861048"/>
            <a:ext cx="3338442" cy="2664296"/>
          </a:xfrm>
          <a:prstGeom prst="rect">
            <a:avLst/>
          </a:prstGeom>
          <a:noFill/>
          <a:extLst>
            <a:ext uri="{909E8E84-426E-40DD-AFC4-6F175D3DCCD1}">
              <a14:hiddenFill xmlns:a14="http://schemas.microsoft.com/office/drawing/2010/main" xmlns="">
                <a:solidFill>
                  <a:srgbClr val="FFFFFF"/>
                </a:solidFill>
              </a14:hiddenFill>
            </a:ext>
          </a:extLst>
        </p:spPr>
      </p:pic>
      <p:pic>
        <p:nvPicPr>
          <p:cNvPr id="23558" name="Picture 6" descr="C:\Users\user\Desktop\проект волшебная нитка\100_7619.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585498" y="3861048"/>
            <a:ext cx="3730918" cy="266429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592372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descr="C:\Users\user\Desktop\проект волшебная нитка\0f20d43db649.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91680" y="4869160"/>
            <a:ext cx="6054923" cy="1800200"/>
          </a:xfrm>
          <a:prstGeom prst="rect">
            <a:avLst/>
          </a:prstGeom>
          <a:noFill/>
          <a:extLst>
            <a:ext uri="{909E8E84-426E-40DD-AFC4-6F175D3DCCD1}">
              <a14:hiddenFill xmlns:a14="http://schemas.microsoft.com/office/drawing/2010/main" xmlns="">
                <a:solidFill>
                  <a:srgbClr val="FFFFFF"/>
                </a:solidFill>
              </a14:hiddenFill>
            </a:ext>
          </a:extLst>
        </p:spPr>
      </p:pic>
      <p:pic>
        <p:nvPicPr>
          <p:cNvPr id="18436"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5400000">
            <a:off x="-2180730" y="2582366"/>
            <a:ext cx="6053137" cy="16916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437"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16200000">
            <a:off x="5218113" y="2528887"/>
            <a:ext cx="6053137" cy="1798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 name="Рисунок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555978" y="3960440"/>
            <a:ext cx="2381250" cy="2708920"/>
          </a:xfrm>
          <a:prstGeom prst="rect">
            <a:avLst/>
          </a:prstGeom>
        </p:spPr>
      </p:pic>
      <p:sp>
        <p:nvSpPr>
          <p:cNvPr id="2" name="TextBox 1"/>
          <p:cNvSpPr txBox="1"/>
          <p:nvPr/>
        </p:nvSpPr>
        <p:spPr>
          <a:xfrm>
            <a:off x="937805" y="260648"/>
            <a:ext cx="7562671" cy="954107"/>
          </a:xfrm>
          <a:prstGeom prst="rect">
            <a:avLst/>
          </a:prstGeom>
          <a:noFill/>
        </p:spPr>
        <p:txBody>
          <a:bodyPr wrap="square" rtlCol="0">
            <a:spAutoFit/>
          </a:bodyPr>
          <a:lstStyle/>
          <a:p>
            <a:r>
              <a:rPr lang="ru-RU" sz="2800" b="1" i="1" dirty="0" smtClean="0">
                <a:solidFill>
                  <a:srgbClr val="FF0000"/>
                </a:solidFill>
              </a:rPr>
              <a:t>Выставка игрушек. Игрушки из бросового материала и ниток</a:t>
            </a:r>
            <a:endParaRPr lang="ru-RU" sz="2800" b="1" i="1" dirty="0">
              <a:solidFill>
                <a:srgbClr val="FF0000"/>
              </a:solidFill>
            </a:endParaRPr>
          </a:p>
        </p:txBody>
      </p:sp>
      <p:pic>
        <p:nvPicPr>
          <p:cNvPr id="7170" name="Picture 2" descr="J:\DCIM\100KM531\100_7929.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047769" y="1340768"/>
            <a:ext cx="1828800" cy="2438400"/>
          </a:xfrm>
          <a:prstGeom prst="rect">
            <a:avLst/>
          </a:prstGeom>
          <a:noFill/>
          <a:extLst>
            <a:ext uri="{909E8E84-426E-40DD-AFC4-6F175D3DCCD1}">
              <a14:hiddenFill xmlns:a14="http://schemas.microsoft.com/office/drawing/2010/main" xmlns="">
                <a:solidFill>
                  <a:srgbClr val="FFFFFF"/>
                </a:solidFill>
              </a14:hiddenFill>
            </a:ext>
          </a:extLst>
        </p:spPr>
      </p:pic>
      <p:pic>
        <p:nvPicPr>
          <p:cNvPr id="7171" name="Picture 3" descr="J:\DCIM\100KM531\100_7931.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059832" y="1340768"/>
            <a:ext cx="1828800" cy="2438400"/>
          </a:xfrm>
          <a:prstGeom prst="rect">
            <a:avLst/>
          </a:prstGeom>
          <a:noFill/>
          <a:extLst>
            <a:ext uri="{909E8E84-426E-40DD-AFC4-6F175D3DCCD1}">
              <a14:hiddenFill xmlns:a14="http://schemas.microsoft.com/office/drawing/2010/main" xmlns="">
                <a:solidFill>
                  <a:srgbClr val="FFFFFF"/>
                </a:solidFill>
              </a14:hiddenFill>
            </a:ext>
          </a:extLst>
        </p:spPr>
      </p:pic>
      <p:pic>
        <p:nvPicPr>
          <p:cNvPr id="7173" name="Picture 5" descr="J:\DCIM\100KM531\100_7926.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810816" y="3940460"/>
            <a:ext cx="2438400" cy="1828800"/>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3" descr="J:\DCIM\100KM531\100_7931.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032657" y="1339668"/>
            <a:ext cx="1828800" cy="2438400"/>
          </a:xfrm>
          <a:prstGeom prst="rect">
            <a:avLst/>
          </a:prstGeom>
          <a:noFill/>
          <a:extLst>
            <a:ext uri="{909E8E84-426E-40DD-AFC4-6F175D3DCCD1}">
              <a14:hiddenFill xmlns:a14="http://schemas.microsoft.com/office/drawing/2010/main" xmlns="">
                <a:solidFill>
                  <a:srgbClr val="FFFFFF"/>
                </a:solidFill>
              </a14:hiddenFill>
            </a:ext>
          </a:extLst>
        </p:spPr>
      </p:pic>
      <p:pic>
        <p:nvPicPr>
          <p:cNvPr id="7174" name="Picture 6" descr="C:\Users\user\Desktop\проект волшебная нитка\1a32eb1a26ed786428bfbdfadeac75bb.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123737" y="1340768"/>
            <a:ext cx="1827975" cy="24373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327055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descr="C:\Users\user\Desktop\проект волшебная нитка\0f20d43db649.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91680" y="4869160"/>
            <a:ext cx="6054923" cy="1800200"/>
          </a:xfrm>
          <a:prstGeom prst="rect">
            <a:avLst/>
          </a:prstGeom>
          <a:noFill/>
          <a:extLst>
            <a:ext uri="{909E8E84-426E-40DD-AFC4-6F175D3DCCD1}">
              <a14:hiddenFill xmlns:a14="http://schemas.microsoft.com/office/drawing/2010/main" xmlns="">
                <a:solidFill>
                  <a:srgbClr val="FFFFFF"/>
                </a:solidFill>
              </a14:hiddenFill>
            </a:ext>
          </a:extLst>
        </p:spPr>
      </p:pic>
      <p:pic>
        <p:nvPicPr>
          <p:cNvPr id="18436"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5400000">
            <a:off x="-2180730" y="2582366"/>
            <a:ext cx="6053137" cy="16916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437"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16200000">
            <a:off x="5218113" y="2528887"/>
            <a:ext cx="6053137" cy="1798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Прямоугольник 1"/>
          <p:cNvSpPr/>
          <p:nvPr/>
        </p:nvSpPr>
        <p:spPr>
          <a:xfrm>
            <a:off x="1115616" y="548680"/>
            <a:ext cx="7953818" cy="461665"/>
          </a:xfrm>
          <a:prstGeom prst="rect">
            <a:avLst/>
          </a:prstGeom>
        </p:spPr>
        <p:txBody>
          <a:bodyPr wrap="square">
            <a:spAutoFit/>
          </a:bodyPr>
          <a:lstStyle/>
          <a:p>
            <a:r>
              <a:rPr lang="ru-RU" sz="2400" dirty="0">
                <a:solidFill>
                  <a:srgbClr val="FF0000"/>
                </a:solidFill>
                <a:latin typeface="Georgia" pitchFamily="18" charset="0"/>
              </a:rPr>
              <a:t>Организация взаимодействия с родителями.</a:t>
            </a:r>
          </a:p>
        </p:txBody>
      </p:sp>
      <p:sp>
        <p:nvSpPr>
          <p:cNvPr id="3" name="Прямоугольник 2"/>
          <p:cNvSpPr/>
          <p:nvPr/>
        </p:nvSpPr>
        <p:spPr>
          <a:xfrm>
            <a:off x="845839" y="1412776"/>
            <a:ext cx="6900764" cy="1569660"/>
          </a:xfrm>
          <a:prstGeom prst="rect">
            <a:avLst/>
          </a:prstGeom>
        </p:spPr>
        <p:txBody>
          <a:bodyPr wrap="square">
            <a:spAutoFit/>
          </a:bodyPr>
          <a:lstStyle/>
          <a:p>
            <a:pPr marL="342900" indent="-342900">
              <a:buFont typeface="Wingdings" pitchFamily="2" charset="2"/>
              <a:buChar char="q"/>
            </a:pPr>
            <a:r>
              <a:rPr lang="ru-RU" sz="2400" dirty="0" smtClean="0">
                <a:latin typeface="Georgia" pitchFamily="18" charset="0"/>
              </a:rPr>
              <a:t>Консультация «За руку с природой»</a:t>
            </a:r>
          </a:p>
          <a:p>
            <a:pPr marL="342900" indent="-342900">
              <a:buFont typeface="Wingdings" pitchFamily="2" charset="2"/>
              <a:buChar char="q"/>
            </a:pPr>
            <a:r>
              <a:rPr lang="ru-RU" sz="2400" dirty="0" smtClean="0">
                <a:latin typeface="Georgia" pitchFamily="18" charset="0"/>
              </a:rPr>
              <a:t>Привлечение родителей к изготовлению игрушек, поделок из различных ниток</a:t>
            </a:r>
          </a:p>
          <a:p>
            <a:pPr marL="342900" indent="-342900">
              <a:buFont typeface="Wingdings" pitchFamily="2" charset="2"/>
              <a:buChar char="q"/>
            </a:pPr>
            <a:r>
              <a:rPr lang="ru-RU" sz="2400" dirty="0" smtClean="0">
                <a:latin typeface="Georgia" pitchFamily="18" charset="0"/>
              </a:rPr>
              <a:t>Организация выставки игрушек</a:t>
            </a:r>
            <a:endParaRPr lang="ru-RU" sz="2400" dirty="0">
              <a:latin typeface="Georgia" pitchFamily="18" charset="0"/>
            </a:endParaRP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439568" y="2636912"/>
            <a:ext cx="2805113" cy="3676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38619706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descr="C:\Users\user\Desktop\проект волшебная нитка\0f20d43db649.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91680" y="4869160"/>
            <a:ext cx="6054923" cy="1800200"/>
          </a:xfrm>
          <a:prstGeom prst="rect">
            <a:avLst/>
          </a:prstGeom>
          <a:noFill/>
          <a:extLst>
            <a:ext uri="{909E8E84-426E-40DD-AFC4-6F175D3DCCD1}">
              <a14:hiddenFill xmlns:a14="http://schemas.microsoft.com/office/drawing/2010/main" xmlns="">
                <a:solidFill>
                  <a:srgbClr val="FFFFFF"/>
                </a:solidFill>
              </a14:hiddenFill>
            </a:ext>
          </a:extLst>
        </p:spPr>
      </p:pic>
      <p:pic>
        <p:nvPicPr>
          <p:cNvPr id="18436"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5400000">
            <a:off x="-2180730" y="2582366"/>
            <a:ext cx="6053137" cy="16916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437"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16200000">
            <a:off x="5218113" y="2528887"/>
            <a:ext cx="6053137" cy="1798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 name="Рисунок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732240" y="3645024"/>
            <a:ext cx="2411760" cy="3010303"/>
          </a:xfrm>
          <a:prstGeom prst="rect">
            <a:avLst/>
          </a:prstGeom>
        </p:spPr>
      </p:pic>
      <p:pic>
        <p:nvPicPr>
          <p:cNvPr id="1026" name="Picture 2" descr="C:\Users\user\Desktop\k5JhQfSqVOE.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139953" y="1124744"/>
            <a:ext cx="2592288" cy="4198667"/>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C:\Users\user\Desktop\zhyZm0WPz08.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971600" y="2420888"/>
            <a:ext cx="2863329" cy="3690799"/>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611560" y="620688"/>
            <a:ext cx="2880320" cy="646331"/>
          </a:xfrm>
          <a:prstGeom prst="rect">
            <a:avLst/>
          </a:prstGeom>
          <a:noFill/>
        </p:spPr>
        <p:txBody>
          <a:bodyPr wrap="square" rtlCol="0">
            <a:spAutoFit/>
          </a:bodyPr>
          <a:lstStyle/>
          <a:p>
            <a:r>
              <a:rPr lang="ru-RU" b="1" i="1" dirty="0" smtClean="0">
                <a:solidFill>
                  <a:srgbClr val="FF0000"/>
                </a:solidFill>
                <a:latin typeface="Georgia" pitchFamily="18" charset="0"/>
              </a:rPr>
              <a:t>Изготовление шарика- паутинки</a:t>
            </a:r>
            <a:endParaRPr lang="ru-RU" b="1" i="1" dirty="0">
              <a:solidFill>
                <a:srgbClr val="FF0000"/>
              </a:solidFill>
              <a:latin typeface="Georgia" pitchFamily="18" charset="0"/>
            </a:endParaRPr>
          </a:p>
        </p:txBody>
      </p:sp>
    </p:spTree>
    <p:extLst>
      <p:ext uri="{BB962C8B-B14F-4D97-AF65-F5344CB8AC3E}">
        <p14:creationId xmlns:p14="http://schemas.microsoft.com/office/powerpoint/2010/main" xmlns="" val="36408281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user\Desktop\проект волшебная нитка\depositphotos_19549213-stock-photo-colorful-party-bead-border.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65199"/>
            <a:ext cx="9144000" cy="6527602"/>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Рисунок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331640" y="1448780"/>
            <a:ext cx="5616624" cy="4284476"/>
          </a:xfrm>
          <a:prstGeom prst="rect">
            <a:avLst/>
          </a:prstGeom>
        </p:spPr>
      </p:pic>
    </p:spTree>
    <p:extLst>
      <p:ext uri="{BB962C8B-B14F-4D97-AF65-F5344CB8AC3E}">
        <p14:creationId xmlns:p14="http://schemas.microsoft.com/office/powerpoint/2010/main" xmlns="" val="10372759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11126"/>
            <a:ext cx="9144000" cy="69691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1403648" y="548680"/>
            <a:ext cx="6624736" cy="461665"/>
          </a:xfrm>
          <a:prstGeom prst="rect">
            <a:avLst/>
          </a:prstGeom>
          <a:noFill/>
        </p:spPr>
        <p:txBody>
          <a:bodyPr wrap="square" rtlCol="0">
            <a:spAutoFit/>
          </a:bodyPr>
          <a:lstStyle/>
          <a:p>
            <a:pPr lvl="0"/>
            <a:r>
              <a:rPr lang="ru-RU" sz="2400" b="1" dirty="0" smtClean="0">
                <a:solidFill>
                  <a:srgbClr val="FF0000"/>
                </a:solidFill>
                <a:latin typeface="Cambria" pitchFamily="18" charset="0"/>
              </a:rPr>
              <a:t>Цель проекта:</a:t>
            </a:r>
            <a:endParaRPr lang="ru-RU" sz="2400" dirty="0">
              <a:solidFill>
                <a:srgbClr val="FF0000"/>
              </a:solidFill>
            </a:endParaRPr>
          </a:p>
        </p:txBody>
      </p:sp>
      <p:sp>
        <p:nvSpPr>
          <p:cNvPr id="2" name="TextBox 1"/>
          <p:cNvSpPr txBox="1"/>
          <p:nvPr/>
        </p:nvSpPr>
        <p:spPr>
          <a:xfrm>
            <a:off x="899592" y="1268760"/>
            <a:ext cx="7344816" cy="2215991"/>
          </a:xfrm>
          <a:prstGeom prst="rect">
            <a:avLst/>
          </a:prstGeom>
          <a:noFill/>
        </p:spPr>
        <p:txBody>
          <a:bodyPr wrap="square" rtlCol="0">
            <a:spAutoFit/>
          </a:bodyPr>
          <a:lstStyle/>
          <a:p>
            <a:pPr marL="285750" indent="-285750">
              <a:buFont typeface="Wingdings" pitchFamily="2" charset="2"/>
              <a:buChar char="Ø"/>
            </a:pPr>
            <a:r>
              <a:rPr lang="ru-RU" sz="2400" dirty="0">
                <a:latin typeface="Cambria" pitchFamily="18" charset="0"/>
              </a:rPr>
              <a:t>научить детей с удовольствием мастерить, работать с любым подручным материалом, фантазировать и делать своими руками симпатичные поделки так, чтобы был виден процесс и результат работы</a:t>
            </a:r>
            <a:r>
              <a:rPr lang="ru-RU" sz="2400" dirty="0" smtClean="0">
                <a:latin typeface="Cambria" pitchFamily="18" charset="0"/>
              </a:rPr>
              <a:t>.</a:t>
            </a:r>
          </a:p>
          <a:p>
            <a:endParaRPr lang="ru-RU" dirty="0"/>
          </a:p>
        </p:txBody>
      </p:sp>
      <p:pic>
        <p:nvPicPr>
          <p:cNvPr id="4" name="Рисунок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796136" y="3373437"/>
            <a:ext cx="3168352" cy="3223915"/>
          </a:xfrm>
          <a:prstGeom prst="rect">
            <a:avLst/>
          </a:prstGeom>
        </p:spPr>
      </p:pic>
    </p:spTree>
    <p:extLst>
      <p:ext uri="{BB962C8B-B14F-4D97-AF65-F5344CB8AC3E}">
        <p14:creationId xmlns:p14="http://schemas.microsoft.com/office/powerpoint/2010/main" xmlns="" val="2998408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4016" y="-33506"/>
            <a:ext cx="9144000" cy="69691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1403648" y="548680"/>
            <a:ext cx="6624736" cy="461665"/>
          </a:xfrm>
          <a:prstGeom prst="rect">
            <a:avLst/>
          </a:prstGeom>
          <a:noFill/>
        </p:spPr>
        <p:txBody>
          <a:bodyPr wrap="square" rtlCol="0">
            <a:spAutoFit/>
          </a:bodyPr>
          <a:lstStyle/>
          <a:p>
            <a:pPr lvl="0"/>
            <a:r>
              <a:rPr lang="ru-RU" sz="2400" b="1" dirty="0" smtClean="0">
                <a:solidFill>
                  <a:srgbClr val="FF0000"/>
                </a:solidFill>
                <a:latin typeface="Cambria" pitchFamily="18" charset="0"/>
              </a:rPr>
              <a:t>Задачи проекта:</a:t>
            </a:r>
            <a:endParaRPr lang="ru-RU" sz="2400" dirty="0">
              <a:solidFill>
                <a:srgbClr val="FF0000"/>
              </a:solidFill>
            </a:endParaRPr>
          </a:p>
        </p:txBody>
      </p:sp>
      <p:sp>
        <p:nvSpPr>
          <p:cNvPr id="2" name="Прямоугольник 1"/>
          <p:cNvSpPr/>
          <p:nvPr/>
        </p:nvSpPr>
        <p:spPr>
          <a:xfrm>
            <a:off x="971600" y="1010345"/>
            <a:ext cx="7849442" cy="3170099"/>
          </a:xfrm>
          <a:prstGeom prst="rect">
            <a:avLst/>
          </a:prstGeom>
        </p:spPr>
        <p:txBody>
          <a:bodyPr wrap="square">
            <a:spAutoFit/>
          </a:bodyPr>
          <a:lstStyle/>
          <a:p>
            <a:pPr marL="285750" indent="-285750">
              <a:buFont typeface="Wingdings" pitchFamily="2" charset="2"/>
              <a:buChar char="Ø"/>
            </a:pPr>
            <a:r>
              <a:rPr lang="ru-RU" sz="2000" b="1" dirty="0">
                <a:latin typeface="Cambria" pitchFamily="18" charset="0"/>
              </a:rPr>
              <a:t>воспитательные</a:t>
            </a:r>
            <a:r>
              <a:rPr lang="ru-RU" sz="2000" b="1" dirty="0" smtClean="0">
                <a:latin typeface="Cambria" pitchFamily="18" charset="0"/>
              </a:rPr>
              <a:t>:</a:t>
            </a:r>
            <a:endParaRPr lang="ru-RU" sz="2000" dirty="0">
              <a:latin typeface="Cambria" pitchFamily="18" charset="0"/>
            </a:endParaRPr>
          </a:p>
          <a:p>
            <a:pPr marL="285750" indent="-285750">
              <a:buFont typeface="Wingdings" pitchFamily="2" charset="2"/>
              <a:buChar char="Ø"/>
            </a:pPr>
            <a:r>
              <a:rPr lang="ru-RU" sz="2000" dirty="0" smtClean="0">
                <a:latin typeface="Cambria" pitchFamily="18" charset="0"/>
              </a:rPr>
              <a:t> </a:t>
            </a:r>
            <a:r>
              <a:rPr lang="ru-RU" sz="2000" dirty="0">
                <a:latin typeface="Cambria" pitchFamily="18" charset="0"/>
              </a:rPr>
              <a:t>воспитывать у детей устойчивый интерес к рисованию нитью</a:t>
            </a:r>
            <a:r>
              <a:rPr lang="ru-RU" sz="2000" dirty="0" smtClean="0">
                <a:latin typeface="Cambria" pitchFamily="18" charset="0"/>
              </a:rPr>
              <a:t>;</a:t>
            </a:r>
            <a:endParaRPr lang="ru-RU" sz="2000" dirty="0">
              <a:latin typeface="Cambria" pitchFamily="18" charset="0"/>
            </a:endParaRPr>
          </a:p>
          <a:p>
            <a:pPr marL="285750" indent="-285750">
              <a:buFont typeface="Wingdings" pitchFamily="2" charset="2"/>
              <a:buChar char="Ø"/>
            </a:pPr>
            <a:r>
              <a:rPr lang="ru-RU" sz="2000" dirty="0" smtClean="0">
                <a:latin typeface="Cambria" pitchFamily="18" charset="0"/>
              </a:rPr>
              <a:t> </a:t>
            </a:r>
            <a:r>
              <a:rPr lang="ru-RU" sz="2000" dirty="0">
                <a:latin typeface="Cambria" pitchFamily="18" charset="0"/>
              </a:rPr>
              <a:t>развивать эстетическое восприятие детей, образное мышление и фантазию</a:t>
            </a:r>
            <a:r>
              <a:rPr lang="ru-RU" sz="2000" dirty="0" smtClean="0">
                <a:latin typeface="Cambria" pitchFamily="18" charset="0"/>
              </a:rPr>
              <a:t>;</a:t>
            </a:r>
            <a:endParaRPr lang="ru-RU" sz="2000" dirty="0">
              <a:latin typeface="Cambria" pitchFamily="18" charset="0"/>
            </a:endParaRPr>
          </a:p>
          <a:p>
            <a:pPr marL="285750" indent="-285750">
              <a:buFont typeface="Wingdings" pitchFamily="2" charset="2"/>
              <a:buChar char="Ø"/>
            </a:pPr>
            <a:r>
              <a:rPr lang="ru-RU" sz="2000" dirty="0" smtClean="0">
                <a:latin typeface="Cambria" pitchFamily="18" charset="0"/>
              </a:rPr>
              <a:t>воспитывать </a:t>
            </a:r>
            <a:r>
              <a:rPr lang="ru-RU" sz="2000" dirty="0">
                <a:latin typeface="Cambria" pitchFamily="18" charset="0"/>
              </a:rPr>
              <a:t>усидчивость, упорство, стремление доводить начатое до конца</a:t>
            </a:r>
            <a:r>
              <a:rPr lang="ru-RU" sz="2000" dirty="0" smtClean="0">
                <a:latin typeface="Cambria" pitchFamily="18" charset="0"/>
              </a:rPr>
              <a:t>;</a:t>
            </a:r>
            <a:endParaRPr lang="ru-RU" sz="2000" dirty="0">
              <a:latin typeface="Cambria" pitchFamily="18" charset="0"/>
            </a:endParaRPr>
          </a:p>
          <a:p>
            <a:pPr marL="285750" indent="-285750">
              <a:buFont typeface="Wingdings" pitchFamily="2" charset="2"/>
              <a:buChar char="Ø"/>
            </a:pPr>
            <a:r>
              <a:rPr lang="ru-RU" sz="2000" dirty="0" smtClean="0">
                <a:latin typeface="Cambria" pitchFamily="18" charset="0"/>
              </a:rPr>
              <a:t> </a:t>
            </a:r>
            <a:r>
              <a:rPr lang="ru-RU" sz="2000" dirty="0">
                <a:latin typeface="Cambria" pitchFamily="18" charset="0"/>
              </a:rPr>
              <a:t>приучать к аккуратности в работе, сформировать стремление поддерживать порядок на рабочем месте</a:t>
            </a:r>
            <a:r>
              <a:rPr lang="ru-RU" sz="2000" dirty="0" smtClean="0">
                <a:latin typeface="Cambria" pitchFamily="18" charset="0"/>
              </a:rPr>
              <a:t>;</a:t>
            </a:r>
            <a:endParaRPr lang="ru-RU" sz="2000" dirty="0">
              <a:latin typeface="Cambria" pitchFamily="18" charset="0"/>
            </a:endParaRPr>
          </a:p>
          <a:p>
            <a:pPr marL="285750" indent="-285750">
              <a:buFont typeface="Wingdings" pitchFamily="2" charset="2"/>
              <a:buChar char="Ø"/>
            </a:pPr>
            <a:r>
              <a:rPr lang="ru-RU" sz="2000" dirty="0" smtClean="0">
                <a:latin typeface="Cambria" pitchFamily="18" charset="0"/>
              </a:rPr>
              <a:t> </a:t>
            </a:r>
            <a:r>
              <a:rPr lang="ru-RU" sz="2000" dirty="0">
                <a:latin typeface="Cambria" pitchFamily="18" charset="0"/>
              </a:rPr>
              <a:t>сформировать умение работать в коллективе.</a:t>
            </a:r>
          </a:p>
          <a:p>
            <a:pPr marL="285750" indent="-285750">
              <a:buFont typeface="Wingdings" pitchFamily="2" charset="2"/>
              <a:buChar char="Ø"/>
            </a:pPr>
            <a:endParaRPr lang="ru-RU" sz="2000" dirty="0">
              <a:latin typeface="Cambria" pitchFamily="18" charset="0"/>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228185" y="4248235"/>
            <a:ext cx="2915815" cy="2288147"/>
          </a:xfrm>
          <a:prstGeom prst="rect">
            <a:avLst/>
          </a:prstGeom>
        </p:spPr>
      </p:pic>
    </p:spTree>
    <p:extLst>
      <p:ext uri="{BB962C8B-B14F-4D97-AF65-F5344CB8AC3E}">
        <p14:creationId xmlns:p14="http://schemas.microsoft.com/office/powerpoint/2010/main" xmlns="" val="21218538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11126"/>
            <a:ext cx="9144000" cy="69691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1403648" y="548680"/>
            <a:ext cx="6624736" cy="461665"/>
          </a:xfrm>
          <a:prstGeom prst="rect">
            <a:avLst/>
          </a:prstGeom>
          <a:noFill/>
        </p:spPr>
        <p:txBody>
          <a:bodyPr wrap="square" rtlCol="0">
            <a:spAutoFit/>
          </a:bodyPr>
          <a:lstStyle/>
          <a:p>
            <a:pPr lvl="0"/>
            <a:r>
              <a:rPr lang="ru-RU" sz="2400" b="1" dirty="0" smtClean="0">
                <a:solidFill>
                  <a:srgbClr val="FF0000"/>
                </a:solidFill>
                <a:latin typeface="Cambria" pitchFamily="18" charset="0"/>
              </a:rPr>
              <a:t>Задачи проекта:</a:t>
            </a:r>
            <a:endParaRPr lang="ru-RU" sz="2400" dirty="0">
              <a:solidFill>
                <a:srgbClr val="FF0000"/>
              </a:solidFill>
            </a:endParaRPr>
          </a:p>
        </p:txBody>
      </p:sp>
      <p:sp>
        <p:nvSpPr>
          <p:cNvPr id="2" name="Прямоугольник 1"/>
          <p:cNvSpPr/>
          <p:nvPr/>
        </p:nvSpPr>
        <p:spPr>
          <a:xfrm>
            <a:off x="1043608" y="1010345"/>
            <a:ext cx="7777434" cy="3477875"/>
          </a:xfrm>
          <a:prstGeom prst="rect">
            <a:avLst/>
          </a:prstGeom>
        </p:spPr>
        <p:txBody>
          <a:bodyPr wrap="square">
            <a:spAutoFit/>
          </a:bodyPr>
          <a:lstStyle/>
          <a:p>
            <a:pPr lvl="0"/>
            <a:r>
              <a:rPr lang="ru-RU" sz="2000" b="1" dirty="0">
                <a:solidFill>
                  <a:prstClr val="black"/>
                </a:solidFill>
                <a:latin typeface="Cambria" pitchFamily="18" charset="0"/>
              </a:rPr>
              <a:t>развивающие:</a:t>
            </a:r>
          </a:p>
          <a:p>
            <a:pPr marL="285750" lvl="0" indent="-285750">
              <a:buFont typeface="Wingdings" pitchFamily="2" charset="2"/>
              <a:buChar char="Ø"/>
            </a:pPr>
            <a:endParaRPr lang="ru-RU" sz="2000" dirty="0">
              <a:solidFill>
                <a:prstClr val="black"/>
              </a:solidFill>
              <a:latin typeface="Cambria" pitchFamily="18" charset="0"/>
            </a:endParaRPr>
          </a:p>
          <a:p>
            <a:pPr marL="285750" lvl="0" indent="-285750">
              <a:buFont typeface="Wingdings" pitchFamily="2" charset="2"/>
              <a:buChar char="Ø"/>
            </a:pPr>
            <a:r>
              <a:rPr lang="ru-RU" sz="2000" dirty="0" smtClean="0">
                <a:solidFill>
                  <a:prstClr val="black"/>
                </a:solidFill>
                <a:latin typeface="Cambria" pitchFamily="18" charset="0"/>
              </a:rPr>
              <a:t>развивать </a:t>
            </a:r>
            <a:r>
              <a:rPr lang="ru-RU" sz="2000" dirty="0">
                <a:solidFill>
                  <a:prstClr val="black"/>
                </a:solidFill>
                <a:latin typeface="Cambria" pitchFamily="18" charset="0"/>
              </a:rPr>
              <a:t>координацию движения рук, тонкую моторику, активность мышления, художественный вкус, тактильное восприятие</a:t>
            </a:r>
            <a:r>
              <a:rPr lang="ru-RU" sz="2000" dirty="0" smtClean="0">
                <a:solidFill>
                  <a:prstClr val="black"/>
                </a:solidFill>
                <a:latin typeface="Cambria" pitchFamily="18" charset="0"/>
              </a:rPr>
              <a:t>;</a:t>
            </a:r>
            <a:endParaRPr lang="ru-RU" sz="2000" dirty="0">
              <a:solidFill>
                <a:prstClr val="black"/>
              </a:solidFill>
              <a:latin typeface="Cambria" pitchFamily="18" charset="0"/>
            </a:endParaRPr>
          </a:p>
          <a:p>
            <a:pPr marL="285750" lvl="0" indent="-285750">
              <a:buFont typeface="Wingdings" pitchFamily="2" charset="2"/>
              <a:buChar char="Ø"/>
            </a:pPr>
            <a:r>
              <a:rPr lang="ru-RU" sz="2000" dirty="0" smtClean="0">
                <a:solidFill>
                  <a:prstClr val="black"/>
                </a:solidFill>
                <a:latin typeface="Cambria" pitchFamily="18" charset="0"/>
              </a:rPr>
              <a:t> </a:t>
            </a:r>
            <a:r>
              <a:rPr lang="ru-RU" sz="2000" dirty="0">
                <a:solidFill>
                  <a:prstClr val="black"/>
                </a:solidFill>
                <a:latin typeface="Cambria" pitchFamily="18" charset="0"/>
              </a:rPr>
              <a:t>развивать самостоятельность, аккуратность</a:t>
            </a:r>
            <a:r>
              <a:rPr lang="ru-RU" sz="2000" dirty="0" smtClean="0">
                <a:solidFill>
                  <a:prstClr val="black"/>
                </a:solidFill>
                <a:latin typeface="Cambria" pitchFamily="18" charset="0"/>
              </a:rPr>
              <a:t>;</a:t>
            </a:r>
            <a:endParaRPr lang="ru-RU" sz="2000" dirty="0">
              <a:solidFill>
                <a:prstClr val="black"/>
              </a:solidFill>
              <a:latin typeface="Cambria" pitchFamily="18" charset="0"/>
            </a:endParaRPr>
          </a:p>
          <a:p>
            <a:pPr marL="285750" lvl="0" indent="-285750">
              <a:buFont typeface="Wingdings" pitchFamily="2" charset="2"/>
              <a:buChar char="Ø"/>
            </a:pPr>
            <a:r>
              <a:rPr lang="ru-RU" sz="2000" dirty="0" smtClean="0">
                <a:solidFill>
                  <a:prstClr val="black"/>
                </a:solidFill>
                <a:latin typeface="Cambria" pitchFamily="18" charset="0"/>
              </a:rPr>
              <a:t> </a:t>
            </a:r>
            <a:r>
              <a:rPr lang="ru-RU" sz="2000" dirty="0">
                <a:solidFill>
                  <a:prstClr val="black"/>
                </a:solidFill>
                <a:latin typeface="Cambria" pitchFamily="18" charset="0"/>
              </a:rPr>
              <a:t>сформировать потребность в саморазвитии</a:t>
            </a:r>
            <a:r>
              <a:rPr lang="ru-RU" sz="2000" dirty="0" smtClean="0">
                <a:solidFill>
                  <a:prstClr val="black"/>
                </a:solidFill>
                <a:latin typeface="Cambria" pitchFamily="18" charset="0"/>
              </a:rPr>
              <a:t>.</a:t>
            </a:r>
          </a:p>
          <a:p>
            <a:pPr marL="285750" lvl="0" indent="-285750">
              <a:buFont typeface="Wingdings" pitchFamily="2" charset="2"/>
              <a:buChar char="Ø"/>
            </a:pPr>
            <a:endParaRPr lang="ru-RU" sz="2000" dirty="0">
              <a:solidFill>
                <a:prstClr val="black"/>
              </a:solidFill>
              <a:latin typeface="Cambria" pitchFamily="18" charset="0"/>
            </a:endParaRPr>
          </a:p>
          <a:p>
            <a:pPr lvl="0"/>
            <a:r>
              <a:rPr lang="ru-RU" sz="2000" b="1" dirty="0">
                <a:solidFill>
                  <a:prstClr val="black"/>
                </a:solidFill>
                <a:latin typeface="Cambria" pitchFamily="18" charset="0"/>
              </a:rPr>
              <a:t>обучающие:</a:t>
            </a:r>
          </a:p>
          <a:p>
            <a:pPr marL="342900" lvl="0" indent="-342900">
              <a:buFont typeface="Wingdings" pitchFamily="2" charset="2"/>
              <a:buChar char="Ø"/>
            </a:pPr>
            <a:r>
              <a:rPr lang="ru-RU" sz="2000" dirty="0" smtClean="0">
                <a:solidFill>
                  <a:prstClr val="black"/>
                </a:solidFill>
                <a:latin typeface="Cambria" pitchFamily="18" charset="0"/>
              </a:rPr>
              <a:t>овладение </a:t>
            </a:r>
            <a:r>
              <a:rPr lang="ru-RU" sz="2000" dirty="0">
                <a:solidFill>
                  <a:prstClr val="black"/>
                </a:solidFill>
                <a:latin typeface="Cambria" pitchFamily="18" charset="0"/>
              </a:rPr>
              <a:t>различным способам </a:t>
            </a:r>
            <a:r>
              <a:rPr lang="ru-RU" sz="2000" dirty="0" smtClean="0">
                <a:solidFill>
                  <a:prstClr val="black"/>
                </a:solidFill>
                <a:latin typeface="Cambria" pitchFamily="18" charset="0"/>
              </a:rPr>
              <a:t>работы с ниткой.</a:t>
            </a:r>
            <a:endParaRPr lang="ru-RU" dirty="0">
              <a:solidFill>
                <a:prstClr val="black"/>
              </a:solidFill>
            </a:endParaRPr>
          </a:p>
          <a:p>
            <a:pPr marL="285750" indent="-285750">
              <a:buFont typeface="Wingdings" pitchFamily="2" charset="2"/>
              <a:buChar char="Ø"/>
            </a:pPr>
            <a:endParaRPr lang="ru-RU" sz="2000" dirty="0">
              <a:latin typeface="Cambria" pitchFamily="18" charset="0"/>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716016" y="4221088"/>
            <a:ext cx="4427984" cy="2183110"/>
          </a:xfrm>
          <a:prstGeom prst="rect">
            <a:avLst/>
          </a:prstGeom>
        </p:spPr>
      </p:pic>
    </p:spTree>
    <p:extLst>
      <p:ext uri="{BB962C8B-B14F-4D97-AF65-F5344CB8AC3E}">
        <p14:creationId xmlns:p14="http://schemas.microsoft.com/office/powerpoint/2010/main" xmlns="" val="30242551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11126"/>
            <a:ext cx="9144000" cy="69691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395536" y="476672"/>
            <a:ext cx="7848872" cy="3785652"/>
          </a:xfrm>
          <a:prstGeom prst="rect">
            <a:avLst/>
          </a:prstGeom>
          <a:noFill/>
        </p:spPr>
        <p:txBody>
          <a:bodyPr wrap="square" rtlCol="0">
            <a:spAutoFit/>
          </a:bodyPr>
          <a:lstStyle/>
          <a:p>
            <a:pPr lvl="0"/>
            <a:r>
              <a:rPr lang="ru-RU" sz="2400" b="1" dirty="0">
                <a:solidFill>
                  <a:srgbClr val="FF0000"/>
                </a:solidFill>
                <a:latin typeface="Times New Roman" panose="02020603050405020304" pitchFamily="18" charset="0"/>
                <a:cs typeface="Times New Roman" panose="02020603050405020304" pitchFamily="18" charset="0"/>
              </a:rPr>
              <a:t>МЕТОДЫ, ИСПОЛЬЗУЕМЫЕ В ПРОЕКТЕ</a:t>
            </a:r>
            <a:r>
              <a:rPr lang="ru-RU" sz="2400" b="1" dirty="0" smtClean="0">
                <a:solidFill>
                  <a:srgbClr val="FF0000"/>
                </a:solidFill>
                <a:latin typeface="Times New Roman" panose="02020603050405020304" pitchFamily="18" charset="0"/>
                <a:cs typeface="Times New Roman" panose="02020603050405020304" pitchFamily="18" charset="0"/>
              </a:rPr>
              <a:t>:</a:t>
            </a:r>
            <a:endParaRPr lang="ru-RU" sz="2400" dirty="0">
              <a:solidFill>
                <a:srgbClr val="FF0000"/>
              </a:solidFill>
              <a:latin typeface="Times New Roman" panose="02020603050405020304" pitchFamily="18" charset="0"/>
              <a:cs typeface="Times New Roman" panose="02020603050405020304" pitchFamily="18" charset="0"/>
            </a:endParaRPr>
          </a:p>
          <a:p>
            <a:pPr lvl="0"/>
            <a:r>
              <a:rPr lang="ru-RU" sz="2400" dirty="0">
                <a:solidFill>
                  <a:srgbClr val="FF0000"/>
                </a:solidFill>
                <a:latin typeface="Times New Roman" panose="02020603050405020304" pitchFamily="18" charset="0"/>
                <a:cs typeface="Times New Roman" panose="02020603050405020304" pitchFamily="18" charset="0"/>
              </a:rPr>
              <a:t>* показ технологических приёмов</a:t>
            </a:r>
            <a:r>
              <a:rPr lang="ru-RU" sz="2400" dirty="0" smtClean="0">
                <a:solidFill>
                  <a:srgbClr val="FF0000"/>
                </a:solidFill>
                <a:latin typeface="Times New Roman" panose="02020603050405020304" pitchFamily="18" charset="0"/>
                <a:cs typeface="Times New Roman" panose="02020603050405020304" pitchFamily="18" charset="0"/>
              </a:rPr>
              <a:t>;</a:t>
            </a:r>
            <a:endParaRPr lang="ru-RU" sz="2400" dirty="0">
              <a:solidFill>
                <a:srgbClr val="FF0000"/>
              </a:solidFill>
              <a:latin typeface="Times New Roman" panose="02020603050405020304" pitchFamily="18" charset="0"/>
              <a:cs typeface="Times New Roman" panose="02020603050405020304" pitchFamily="18" charset="0"/>
            </a:endParaRPr>
          </a:p>
          <a:p>
            <a:pPr lvl="0"/>
            <a:r>
              <a:rPr lang="ru-RU" sz="2400" dirty="0">
                <a:solidFill>
                  <a:srgbClr val="FF0000"/>
                </a:solidFill>
                <a:latin typeface="Times New Roman" panose="02020603050405020304" pitchFamily="18" charset="0"/>
                <a:cs typeface="Times New Roman" panose="02020603050405020304" pitchFamily="18" charset="0"/>
              </a:rPr>
              <a:t>* рассматривание образцов, иллюстраций, картин</a:t>
            </a:r>
            <a:r>
              <a:rPr lang="ru-RU" sz="2400" dirty="0" smtClean="0">
                <a:solidFill>
                  <a:srgbClr val="FF0000"/>
                </a:solidFill>
                <a:latin typeface="Times New Roman" panose="02020603050405020304" pitchFamily="18" charset="0"/>
                <a:cs typeface="Times New Roman" panose="02020603050405020304" pitchFamily="18" charset="0"/>
              </a:rPr>
              <a:t>.</a:t>
            </a:r>
            <a:endParaRPr lang="ru-RU" sz="2400" dirty="0">
              <a:solidFill>
                <a:srgbClr val="FF0000"/>
              </a:solidFill>
              <a:latin typeface="Times New Roman" panose="02020603050405020304" pitchFamily="18" charset="0"/>
              <a:cs typeface="Times New Roman" panose="02020603050405020304" pitchFamily="18" charset="0"/>
            </a:endParaRPr>
          </a:p>
          <a:p>
            <a:pPr lvl="0"/>
            <a:r>
              <a:rPr lang="ru-RU" sz="2400" dirty="0">
                <a:solidFill>
                  <a:srgbClr val="FF0000"/>
                </a:solidFill>
                <a:latin typeface="Times New Roman" panose="02020603050405020304" pitchFamily="18" charset="0"/>
                <a:cs typeface="Times New Roman" panose="02020603050405020304" pitchFamily="18" charset="0"/>
              </a:rPr>
              <a:t>* приход героев из сказки, мультфильмов</a:t>
            </a:r>
            <a:r>
              <a:rPr lang="ru-RU" sz="2400" dirty="0" smtClean="0">
                <a:solidFill>
                  <a:srgbClr val="FF0000"/>
                </a:solidFill>
                <a:latin typeface="Times New Roman" panose="02020603050405020304" pitchFamily="18" charset="0"/>
                <a:cs typeface="Times New Roman" panose="02020603050405020304" pitchFamily="18" charset="0"/>
              </a:rPr>
              <a:t>.</a:t>
            </a:r>
            <a:endParaRPr lang="ru-RU" sz="2400" dirty="0">
              <a:solidFill>
                <a:srgbClr val="FF0000"/>
              </a:solidFill>
              <a:latin typeface="Times New Roman" panose="02020603050405020304" pitchFamily="18" charset="0"/>
              <a:cs typeface="Times New Roman" panose="02020603050405020304" pitchFamily="18" charset="0"/>
            </a:endParaRPr>
          </a:p>
          <a:p>
            <a:pPr lvl="0"/>
            <a:r>
              <a:rPr lang="ru-RU" sz="2400" dirty="0">
                <a:solidFill>
                  <a:srgbClr val="FF0000"/>
                </a:solidFill>
                <a:latin typeface="Times New Roman" panose="02020603050405020304" pitchFamily="18" charset="0"/>
                <a:cs typeface="Times New Roman" panose="02020603050405020304" pitchFamily="18" charset="0"/>
              </a:rPr>
              <a:t>* аудиозапись</a:t>
            </a:r>
            <a:r>
              <a:rPr lang="ru-RU" sz="2400" dirty="0" smtClean="0">
                <a:solidFill>
                  <a:srgbClr val="FF0000"/>
                </a:solidFill>
                <a:latin typeface="Times New Roman" panose="02020603050405020304" pitchFamily="18" charset="0"/>
                <a:cs typeface="Times New Roman" panose="02020603050405020304" pitchFamily="18" charset="0"/>
              </a:rPr>
              <a:t>;</a:t>
            </a:r>
            <a:endParaRPr lang="ru-RU" sz="2400" dirty="0">
              <a:solidFill>
                <a:srgbClr val="FF0000"/>
              </a:solidFill>
              <a:latin typeface="Times New Roman" panose="02020603050405020304" pitchFamily="18" charset="0"/>
              <a:cs typeface="Times New Roman" panose="02020603050405020304" pitchFamily="18" charset="0"/>
            </a:endParaRPr>
          </a:p>
          <a:p>
            <a:pPr lvl="0"/>
            <a:r>
              <a:rPr lang="ru-RU" sz="2400" dirty="0">
                <a:solidFill>
                  <a:srgbClr val="FF0000"/>
                </a:solidFill>
                <a:latin typeface="Times New Roman" panose="02020603050405020304" pitchFamily="18" charset="0"/>
                <a:cs typeface="Times New Roman" panose="02020603050405020304" pitchFamily="18" charset="0"/>
              </a:rPr>
              <a:t>* использование образцов (работы по </a:t>
            </a:r>
            <a:r>
              <a:rPr lang="ru-RU" sz="2400" dirty="0" err="1">
                <a:solidFill>
                  <a:srgbClr val="FF0000"/>
                </a:solidFill>
                <a:latin typeface="Times New Roman" panose="02020603050405020304" pitchFamily="18" charset="0"/>
                <a:cs typeface="Times New Roman" panose="02020603050405020304" pitchFamily="18" charset="0"/>
              </a:rPr>
              <a:t>ниткографии</a:t>
            </a:r>
            <a:r>
              <a:rPr lang="ru-RU" sz="2400" dirty="0" smtClean="0">
                <a:solidFill>
                  <a:srgbClr val="FF0000"/>
                </a:solidFill>
                <a:latin typeface="Times New Roman" panose="02020603050405020304" pitchFamily="18" charset="0"/>
                <a:cs typeface="Times New Roman" panose="02020603050405020304" pitchFamily="18" charset="0"/>
              </a:rPr>
              <a:t>);</a:t>
            </a:r>
            <a:endParaRPr lang="ru-RU" sz="2400" dirty="0">
              <a:solidFill>
                <a:srgbClr val="FF0000"/>
              </a:solidFill>
              <a:latin typeface="Times New Roman" panose="02020603050405020304" pitchFamily="18" charset="0"/>
              <a:cs typeface="Times New Roman" panose="02020603050405020304" pitchFamily="18" charset="0"/>
            </a:endParaRPr>
          </a:p>
          <a:p>
            <a:pPr lvl="0"/>
            <a:r>
              <a:rPr lang="ru-RU" sz="2400" dirty="0">
                <a:solidFill>
                  <a:srgbClr val="FF0000"/>
                </a:solidFill>
                <a:latin typeface="Times New Roman" panose="02020603050405020304" pitchFamily="18" charset="0"/>
                <a:cs typeface="Times New Roman" panose="02020603050405020304" pitchFamily="18" charset="0"/>
              </a:rPr>
              <a:t>* использование наглядности (фотографии, картины</a:t>
            </a:r>
            <a:r>
              <a:rPr lang="ru-RU" sz="2400" dirty="0" smtClean="0">
                <a:solidFill>
                  <a:srgbClr val="FF0000"/>
                </a:solidFill>
                <a:latin typeface="Times New Roman" panose="02020603050405020304" pitchFamily="18" charset="0"/>
                <a:cs typeface="Times New Roman" panose="02020603050405020304" pitchFamily="18" charset="0"/>
              </a:rPr>
              <a:t>).</a:t>
            </a:r>
            <a:endParaRPr lang="ru-RU" sz="2400" dirty="0">
              <a:solidFill>
                <a:srgbClr val="FF0000"/>
              </a:solidFill>
              <a:latin typeface="Times New Roman" panose="02020603050405020304" pitchFamily="18" charset="0"/>
              <a:cs typeface="Times New Roman" panose="02020603050405020304" pitchFamily="18" charset="0"/>
            </a:endParaRPr>
          </a:p>
          <a:p>
            <a:pPr lvl="0"/>
            <a:r>
              <a:rPr lang="ru-RU" sz="2400" b="1" dirty="0">
                <a:solidFill>
                  <a:srgbClr val="FF0000"/>
                </a:solidFill>
                <a:latin typeface="Times New Roman" panose="02020603050405020304" pitchFamily="18" charset="0"/>
                <a:cs typeface="Times New Roman" panose="02020603050405020304" pitchFamily="18" charset="0"/>
              </a:rPr>
              <a:t>Техническое оснащение</a:t>
            </a:r>
            <a:r>
              <a:rPr lang="ru-RU" sz="2400" dirty="0" smtClean="0">
                <a:solidFill>
                  <a:srgbClr val="FF0000"/>
                </a:solidFill>
                <a:latin typeface="Times New Roman" panose="02020603050405020304" pitchFamily="18" charset="0"/>
                <a:cs typeface="Times New Roman" panose="02020603050405020304" pitchFamily="18" charset="0"/>
              </a:rPr>
              <a:t>:</a:t>
            </a:r>
            <a:endParaRPr lang="ru-RU" sz="2400" dirty="0">
              <a:solidFill>
                <a:srgbClr val="FF0000"/>
              </a:solidFill>
              <a:latin typeface="Times New Roman" panose="02020603050405020304" pitchFamily="18" charset="0"/>
              <a:cs typeface="Times New Roman" panose="02020603050405020304" pitchFamily="18" charset="0"/>
            </a:endParaRPr>
          </a:p>
          <a:p>
            <a:pPr lvl="0"/>
            <a:r>
              <a:rPr lang="ru-RU" sz="2400" dirty="0">
                <a:solidFill>
                  <a:srgbClr val="FF0000"/>
                </a:solidFill>
                <a:latin typeface="Times New Roman" panose="02020603050405020304" pitchFamily="18" charset="0"/>
                <a:cs typeface="Times New Roman" panose="02020603050405020304" pitchFamily="18" charset="0"/>
              </a:rPr>
              <a:t>* дополнительный материал для создания выразительности образа (бусины, </a:t>
            </a:r>
            <a:r>
              <a:rPr lang="ru-RU" sz="2400" dirty="0" err="1">
                <a:solidFill>
                  <a:srgbClr val="FF0000"/>
                </a:solidFill>
                <a:latin typeface="Times New Roman" panose="02020603050405020304" pitchFamily="18" charset="0"/>
                <a:cs typeface="Times New Roman" panose="02020603050405020304" pitchFamily="18" charset="0"/>
              </a:rPr>
              <a:t>пайетки</a:t>
            </a:r>
            <a:r>
              <a:rPr lang="ru-RU" sz="2400" dirty="0">
                <a:solidFill>
                  <a:srgbClr val="FF0000"/>
                </a:solidFill>
                <a:latin typeface="Times New Roman" panose="02020603050405020304" pitchFamily="18" charset="0"/>
                <a:cs typeface="Times New Roman" panose="02020603050405020304" pitchFamily="18" charset="0"/>
              </a:rPr>
              <a:t>, </a:t>
            </a:r>
            <a:r>
              <a:rPr lang="ru-RU" sz="2400" dirty="0" smtClean="0">
                <a:solidFill>
                  <a:srgbClr val="FF0000"/>
                </a:solidFill>
                <a:latin typeface="Times New Roman" panose="02020603050405020304" pitchFamily="18" charset="0"/>
                <a:cs typeface="Times New Roman" panose="02020603050405020304" pitchFamily="18" charset="0"/>
              </a:rPr>
              <a:t>трубочки).</a:t>
            </a:r>
            <a:endParaRPr lang="ru-RU"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7243589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user\Desktop\проект волшебная нитка\depositphotos_12727504-stock-illustration-frame-with-scissors-a-pillow.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Прямоугольник 2"/>
          <p:cNvSpPr/>
          <p:nvPr/>
        </p:nvSpPr>
        <p:spPr>
          <a:xfrm rot="20840374">
            <a:off x="1946120" y="2967335"/>
            <a:ext cx="525175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mbria" pitchFamily="18" charset="0"/>
              </a:rPr>
              <a:t>Этапы проекта</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79512" y="4454961"/>
            <a:ext cx="2736304" cy="2249473"/>
          </a:xfrm>
          <a:prstGeom prst="rect">
            <a:avLst/>
          </a:prstGeom>
        </p:spPr>
      </p:pic>
    </p:spTree>
    <p:extLst>
      <p:ext uri="{BB962C8B-B14F-4D97-AF65-F5344CB8AC3E}">
        <p14:creationId xmlns:p14="http://schemas.microsoft.com/office/powerpoint/2010/main" xmlns="" val="4290599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577</TotalTime>
  <Words>1309</Words>
  <Application>Microsoft Office PowerPoint</Application>
  <PresentationFormat>Экран (4:3)</PresentationFormat>
  <Paragraphs>199</Paragraphs>
  <Slides>45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45</vt:i4>
      </vt:variant>
    </vt:vector>
  </HeadingPairs>
  <TitlesOfParts>
    <vt:vector size="46"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39</cp:revision>
  <cp:lastPrinted>2019-04-24T18:50:49Z</cp:lastPrinted>
  <dcterms:created xsi:type="dcterms:W3CDTF">2019-03-30T14:25:47Z</dcterms:created>
  <dcterms:modified xsi:type="dcterms:W3CDTF">2024-03-14T18:57:39Z</dcterms:modified>
</cp:coreProperties>
</file>