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32"/>
  </p:notesMasterIdLst>
  <p:sldIdLst>
    <p:sldId id="299" r:id="rId2"/>
    <p:sldId id="300" r:id="rId3"/>
    <p:sldId id="328" r:id="rId4"/>
    <p:sldId id="259" r:id="rId5"/>
    <p:sldId id="301" r:id="rId6"/>
    <p:sldId id="305" r:id="rId7"/>
    <p:sldId id="303" r:id="rId8"/>
    <p:sldId id="290" r:id="rId9"/>
    <p:sldId id="307" r:id="rId10"/>
    <p:sldId id="321" r:id="rId11"/>
    <p:sldId id="323" r:id="rId12"/>
    <p:sldId id="314" r:id="rId13"/>
    <p:sldId id="329" r:id="rId14"/>
    <p:sldId id="289" r:id="rId15"/>
    <p:sldId id="311" r:id="rId16"/>
    <p:sldId id="285" r:id="rId17"/>
    <p:sldId id="292" r:id="rId18"/>
    <p:sldId id="313" r:id="rId19"/>
    <p:sldId id="325" r:id="rId20"/>
    <p:sldId id="316" r:id="rId21"/>
    <p:sldId id="315" r:id="rId22"/>
    <p:sldId id="326" r:id="rId23"/>
    <p:sldId id="330" r:id="rId24"/>
    <p:sldId id="331" r:id="rId25"/>
    <p:sldId id="332" r:id="rId26"/>
    <p:sldId id="333" r:id="rId27"/>
    <p:sldId id="334" r:id="rId28"/>
    <p:sldId id="317" r:id="rId29"/>
    <p:sldId id="336" r:id="rId30"/>
    <p:sldId id="298" r:id="rId31"/>
  </p:sldIdLst>
  <p:sldSz cx="10080625" cy="7559675"/>
  <p:notesSz cx="7559675" cy="10691813"/>
  <p:defaultTextStyle>
    <a:defPPr>
      <a:defRPr lang="en-GB"/>
    </a:defPPr>
    <a:lvl1pPr algn="l" defTabSz="449216"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Arial Unicode MS" charset="0"/>
      </a:defRPr>
    </a:lvl1pPr>
    <a:lvl2pPr marL="431755" indent="-215878" algn="l" defTabSz="449216"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Arial Unicode MS" charset="0"/>
      </a:defRPr>
    </a:lvl2pPr>
    <a:lvl3pPr marL="647633" indent="-215878" algn="l" defTabSz="449216"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Arial Unicode MS" charset="0"/>
      </a:defRPr>
    </a:lvl3pPr>
    <a:lvl4pPr marL="863511" indent="-215878" algn="l" defTabSz="449216"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Arial Unicode MS" charset="0"/>
      </a:defRPr>
    </a:lvl4pPr>
    <a:lvl5pPr marL="1079388" indent="-215878" algn="l" defTabSz="449216" rtl="0" fontAlgn="base" hangingPunct="0">
      <a:spcBef>
        <a:spcPct val="0"/>
      </a:spcBef>
      <a:spcAft>
        <a:spcPct val="0"/>
      </a:spcAft>
      <a:buClr>
        <a:srgbClr val="000000"/>
      </a:buClr>
      <a:buSzPct val="45000"/>
      <a:buFont typeface="Wingdings" charset="2"/>
      <a:defRPr kern="1200">
        <a:solidFill>
          <a:schemeClr val="tx1"/>
        </a:solidFill>
        <a:latin typeface="Arial" charset="0"/>
        <a:ea typeface="+mn-ea"/>
        <a:cs typeface="Arial Unicode MS" charset="0"/>
      </a:defRPr>
    </a:lvl5pPr>
    <a:lvl6pPr marL="2285763" algn="l" defTabSz="914305" rtl="0" eaLnBrk="1" latinLnBrk="0" hangingPunct="1">
      <a:defRPr kern="1200">
        <a:solidFill>
          <a:schemeClr val="tx1"/>
        </a:solidFill>
        <a:latin typeface="Arial" charset="0"/>
        <a:ea typeface="+mn-ea"/>
        <a:cs typeface="Arial Unicode MS" charset="0"/>
      </a:defRPr>
    </a:lvl6pPr>
    <a:lvl7pPr marL="2742916" algn="l" defTabSz="914305" rtl="0" eaLnBrk="1" latinLnBrk="0" hangingPunct="1">
      <a:defRPr kern="1200">
        <a:solidFill>
          <a:schemeClr val="tx1"/>
        </a:solidFill>
        <a:latin typeface="Arial" charset="0"/>
        <a:ea typeface="+mn-ea"/>
        <a:cs typeface="Arial Unicode MS" charset="0"/>
      </a:defRPr>
    </a:lvl7pPr>
    <a:lvl8pPr marL="3200068" algn="l" defTabSz="914305" rtl="0" eaLnBrk="1" latinLnBrk="0" hangingPunct="1">
      <a:defRPr kern="1200">
        <a:solidFill>
          <a:schemeClr val="tx1"/>
        </a:solidFill>
        <a:latin typeface="Arial" charset="0"/>
        <a:ea typeface="+mn-ea"/>
        <a:cs typeface="Arial Unicode MS" charset="0"/>
      </a:defRPr>
    </a:lvl8pPr>
    <a:lvl9pPr marL="3657221" algn="l" defTabSz="914305"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9DC07"/>
    <a:srgbClr val="FFFF99"/>
    <a:srgbClr val="FEC78A"/>
    <a:srgbClr val="FC8604"/>
    <a:srgbClr val="800000"/>
    <a:srgbClr val="EF57C7"/>
    <a:srgbClr val="00FF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9" autoAdjust="0"/>
    <p:restoredTop sz="94660"/>
  </p:normalViewPr>
  <p:slideViewPr>
    <p:cSldViewPr>
      <p:cViewPr varScale="1">
        <p:scale>
          <a:sx n="73" d="100"/>
          <a:sy n="73" d="100"/>
        </p:scale>
        <p:origin x="-84" y="-378"/>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12863" y="1027113"/>
            <a:ext cx="4932362" cy="3698875"/>
          </a:xfrm>
          <a:prstGeom prst="rect">
            <a:avLst/>
          </a:prstGeom>
          <a:noFill/>
          <a:ln w="9525">
            <a:noFill/>
            <a:round/>
            <a:headEnd/>
            <a:tailEnd/>
          </a:ln>
          <a:effectLst/>
        </p:spPr>
      </p:sp>
      <p:sp>
        <p:nvSpPr>
          <p:cNvPr id="2050" name="Rectangle 2"/>
          <p:cNvSpPr>
            <a:spLocks noGrp="1" noChangeArrowheads="1"/>
          </p:cNvSpPr>
          <p:nvPr>
            <p:ph type="body"/>
          </p:nvPr>
        </p:nvSpPr>
        <p:spPr bwMode="auto">
          <a:xfrm>
            <a:off x="1169988" y="5086350"/>
            <a:ext cx="5224462" cy="41052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Tree>
  </p:cSld>
  <p:clrMap bg1="lt1" tx1="dk1" bg2="lt2" tx2="dk2" accent1="accent1" accent2="accent2" accent3="accent3" accent4="accent4" accent5="accent5" accent6="accent6" hlink="hlink" folHlink="folHlink"/>
  <p:notesStyle>
    <a:lvl1pPr algn="l" defTabSz="449216"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873" indent="-285721" algn="l" defTabSz="449216"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2881" indent="-228576" algn="l" defTabSz="449216"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034" indent="-228576" algn="l" defTabSz="449216"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187" indent="-228576" algn="l" defTabSz="449216"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6"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1"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1169988" y="5086350"/>
            <a:ext cx="5226050" cy="4108450"/>
          </a:xfrm>
          <a:prstGeom prst="rect">
            <a:avLst/>
          </a:prstGeom>
          <a:noFill/>
          <a:ln>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1169988" y="5086350"/>
            <a:ext cx="5226050" cy="4108450"/>
          </a:xfrm>
          <a:prstGeom prst="rect">
            <a:avLst/>
          </a:prstGeom>
          <a:noFill/>
          <a:ln>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1169988" y="5086350"/>
            <a:ext cx="5226050" cy="4108450"/>
          </a:xfrm>
          <a:prstGeom prst="rect">
            <a:avLst/>
          </a:prstGeom>
          <a:noFill/>
          <a:ln>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Вы помните, что Греция была ослаблена войнами и конфликтами между демосом и аристократией. Многие города добровольно сдавались Филиппу. Жители считали, что он сможет принести покой на их земли.</a:t>
            </a:r>
          </a:p>
          <a:p>
            <a:r>
              <a:rPr lang="ru-RU" dirty="0" smtClean="0"/>
              <a:t>Настоящий отпор он встретил в Афинах. Народное собрание там колебалось, чью сторону принять. И вот тогда со своими речами к гражданам обратился известный оратор </a:t>
            </a:r>
            <a:r>
              <a:rPr lang="ru-RU" b="1" dirty="0" err="1" smtClean="0"/>
              <a:t>Демосфе́н</a:t>
            </a:r>
            <a:r>
              <a:rPr lang="ru-RU" dirty="0" smtClean="0"/>
              <a:t>. Его речи получили название «</a:t>
            </a:r>
            <a:r>
              <a:rPr lang="ru-RU" b="1" dirty="0" err="1" smtClean="0"/>
              <a:t>Фили́ппики</a:t>
            </a:r>
            <a:r>
              <a:rPr lang="ru-RU" dirty="0" smtClean="0"/>
              <a:t>». В них он указывал афинянам на опасность, которая исходит от македонского царя, говорил о его хитрости и коварстве. Демосфену удалось сплотить народ и уговорить их потратить деньги, приготовленные для устроения праздников, на восстановление флота. Он даже смог примирить на время афинян и </a:t>
            </a:r>
            <a:r>
              <a:rPr lang="ru-RU" dirty="0" err="1" smtClean="0"/>
              <a:t>фиванцев</a:t>
            </a:r>
            <a:r>
              <a:rPr lang="ru-RU" dirty="0" smtClean="0"/>
              <a:t>, чтобы вместе выступить против врага.</a:t>
            </a:r>
          </a:p>
          <a:p>
            <a:r>
              <a:rPr lang="ru-RU" b="1" dirty="0" smtClean="0"/>
              <a:t>2 августа 338 года до нашей эры</a:t>
            </a:r>
            <a:r>
              <a:rPr lang="ru-RU" dirty="0" smtClean="0"/>
              <a:t> объединенное войско афинян и </a:t>
            </a:r>
            <a:r>
              <a:rPr lang="ru-RU" dirty="0" err="1" smtClean="0"/>
              <a:t>фиванцев</a:t>
            </a:r>
            <a:r>
              <a:rPr lang="ru-RU" dirty="0" smtClean="0"/>
              <a:t> встретилось с македонским возле селения </a:t>
            </a:r>
            <a:r>
              <a:rPr lang="ru-RU" b="1" dirty="0" err="1" smtClean="0"/>
              <a:t>Хероне́я</a:t>
            </a:r>
            <a:r>
              <a:rPr lang="ru-RU" dirty="0" smtClean="0"/>
              <a:t>. Силы были примерно равны, оба войска насчитывали около 30 тысяч воинов.</a:t>
            </a:r>
          </a:p>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44921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ru-RU" dirty="0" smtClean="0"/>
              <a:t>В </a:t>
            </a:r>
            <a:r>
              <a:rPr lang="ru-RU" b="1" dirty="0" smtClean="0"/>
              <a:t>336 году до нашей эры</a:t>
            </a:r>
            <a:r>
              <a:rPr lang="ru-RU" dirty="0" smtClean="0"/>
              <a:t> в Македонии праздновали свадьбу дочери Филиппа. На праздник съехалось много гостей. Выступали актеры и музыканты. На последний день в театре были запланированы торжественные игры. Рано утром началось шествие, в котором принимали участие Филипп и его сын Александр. Их окружала многочисленная стража. Как только царь вошел в ворота, толпа начала его приветствовать криками. И в этот самый момент один из воинов Филиппа бросился к нему и вонзил в царя меч. Филипп Македонский погиб, а его место занял новый правитель, которого ждала огромная слава. Им стал Александр.</a:t>
            </a:r>
          </a:p>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6047" y="2348401"/>
            <a:ext cx="8568531" cy="162043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094" y="4283817"/>
            <a:ext cx="7056438" cy="1931917"/>
          </a:xfrm>
        </p:spPr>
        <p:txBody>
          <a:bodyPr/>
          <a:lstStyle>
            <a:lvl1pPr marL="0" indent="0" algn="ctr">
              <a:buNone/>
              <a:defRPr>
                <a:solidFill>
                  <a:schemeClr val="tx1">
                    <a:tint val="75000"/>
                  </a:schemeClr>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DF6120-F1F0-4C60-9FE9-39AC71A9C79D}" type="datetimeFigureOut">
              <a:rPr lang="en-US" smtClean="0"/>
              <a:pPr/>
              <a:t>10/3/2023</a:t>
            </a:fld>
            <a:endParaRPr lang="en-US" sz="1800"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DF6120-F1F0-4C60-9FE9-39AC71A9C79D}" type="datetimeFigureOut">
              <a:rPr lang="en-US" smtClean="0"/>
              <a:pPr/>
              <a:t>10/3/2023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8454" y="302739"/>
            <a:ext cx="2268141" cy="645022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4031" y="302739"/>
            <a:ext cx="6636411" cy="645022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DF6120-F1F0-4C60-9FE9-39AC71A9C79D}" type="datetimeFigureOut">
              <a:rPr lang="en-US" smtClean="0"/>
              <a:pPr/>
              <a:t>10/3/2023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364" y="282575"/>
            <a:ext cx="8607425" cy="1260475"/>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741364" y="1963739"/>
            <a:ext cx="4308475" cy="4935537"/>
          </a:xfrm>
        </p:spPr>
        <p:txBody>
          <a:bodyPr/>
          <a:lstStyle/>
          <a:p>
            <a:r>
              <a:rPr lang="ru-RU" smtClean="0"/>
              <a:t>Вставка клипа</a:t>
            </a:r>
            <a:endParaRPr lang="ru-RU"/>
          </a:p>
        </p:txBody>
      </p:sp>
      <p:sp>
        <p:nvSpPr>
          <p:cNvPr id="4" name="Текст 3"/>
          <p:cNvSpPr>
            <a:spLocks noGrp="1"/>
          </p:cNvSpPr>
          <p:nvPr>
            <p:ph type="body" sz="half" idx="2"/>
          </p:nvPr>
        </p:nvSpPr>
        <p:spPr>
          <a:xfrm>
            <a:off x="5202237" y="1963739"/>
            <a:ext cx="4310063" cy="49355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DF6120-F1F0-4C60-9FE9-39AC71A9C79D}" type="datetimeFigureOut">
              <a:rPr lang="en-US" smtClean="0"/>
              <a:pPr/>
              <a:t>10/3/2023</a:t>
            </a:fld>
            <a:endParaRPr lang="en-US" dirty="0"/>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300" y="4857793"/>
            <a:ext cx="8568531" cy="1501435"/>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796300" y="3204115"/>
            <a:ext cx="8568531" cy="1653678"/>
          </a:xfrm>
        </p:spPr>
        <p:txBody>
          <a:bodyPr anchor="b"/>
          <a:lstStyle>
            <a:lvl1pPr marL="0" indent="0">
              <a:buNone/>
              <a:defRPr sz="2200">
                <a:solidFill>
                  <a:schemeClr val="tx1">
                    <a:tint val="75000"/>
                  </a:schemeClr>
                </a:solidFill>
              </a:defRPr>
            </a:lvl1pPr>
            <a:lvl2pPr marL="503920" indent="0">
              <a:buNone/>
              <a:defRPr sz="2000">
                <a:solidFill>
                  <a:schemeClr val="tx1">
                    <a:tint val="75000"/>
                  </a:schemeClr>
                </a:solidFill>
              </a:defRPr>
            </a:lvl2pPr>
            <a:lvl3pPr marL="1007838" indent="0">
              <a:buNone/>
              <a:defRPr sz="1800">
                <a:solidFill>
                  <a:schemeClr val="tx1">
                    <a:tint val="75000"/>
                  </a:schemeClr>
                </a:solidFill>
              </a:defRPr>
            </a:lvl3pPr>
            <a:lvl4pPr marL="1511758" indent="0">
              <a:buNone/>
              <a:defRPr sz="1500">
                <a:solidFill>
                  <a:schemeClr val="tx1">
                    <a:tint val="75000"/>
                  </a:schemeClr>
                </a:solidFill>
              </a:defRPr>
            </a:lvl4pPr>
            <a:lvl5pPr marL="2015677" indent="0">
              <a:buNone/>
              <a:defRPr sz="1500">
                <a:solidFill>
                  <a:schemeClr val="tx1">
                    <a:tint val="75000"/>
                  </a:schemeClr>
                </a:solidFill>
              </a:defRPr>
            </a:lvl5pPr>
            <a:lvl6pPr marL="2519597" indent="0">
              <a:buNone/>
              <a:defRPr sz="1500">
                <a:solidFill>
                  <a:schemeClr val="tx1">
                    <a:tint val="75000"/>
                  </a:schemeClr>
                </a:solidFill>
              </a:defRPr>
            </a:lvl6pPr>
            <a:lvl7pPr marL="3023515" indent="0">
              <a:buNone/>
              <a:defRPr sz="1500">
                <a:solidFill>
                  <a:schemeClr val="tx1">
                    <a:tint val="75000"/>
                  </a:schemeClr>
                </a:solidFill>
              </a:defRPr>
            </a:lvl7pPr>
            <a:lvl8pPr marL="3527435" indent="0">
              <a:buNone/>
              <a:defRPr sz="1500">
                <a:solidFill>
                  <a:schemeClr val="tx1">
                    <a:tint val="75000"/>
                  </a:schemeClr>
                </a:solidFill>
              </a:defRPr>
            </a:lvl8pPr>
            <a:lvl9pPr marL="4031354"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DF6120-F1F0-4C60-9FE9-39AC71A9C79D}" type="datetimeFigureOut">
              <a:rPr lang="en-US" smtClean="0"/>
              <a:pPr/>
              <a:t>10/3/2023</a:t>
            </a:fld>
            <a:endParaRPr lang="en-US"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4031"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24318"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DF6120-F1F0-4C60-9FE9-39AC71A9C79D}" type="datetimeFigureOut">
              <a:rPr lang="en-US" smtClean="0"/>
              <a:pPr/>
              <a:t>10/3/2023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031" y="1692179"/>
            <a:ext cx="4454027"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0818" y="1692179"/>
            <a:ext cx="4455776"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DF6120-F1F0-4C60-9FE9-39AC71A9C79D}" type="datetimeFigureOut">
              <a:rPr lang="en-US" smtClean="0"/>
              <a:pPr/>
              <a:t>10/3/2023</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DF6120-F1F0-4C60-9FE9-39AC71A9C79D}" type="datetimeFigureOut">
              <a:rPr lang="en-US" smtClean="0"/>
              <a:pPr/>
              <a:t>10/3/2023</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DF6120-F1F0-4C60-9FE9-39AC71A9C79D}" type="datetimeFigureOut">
              <a:rPr lang="en-US" smtClean="0"/>
              <a:pPr/>
              <a:t>10/3/2023</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3" y="300987"/>
            <a:ext cx="3316456" cy="1280945"/>
          </a:xfrm>
        </p:spPr>
        <p:txBody>
          <a:bodyPr anchor="b"/>
          <a:lstStyle>
            <a:lvl1pPr algn="l">
              <a:defRPr sz="2200" b="1"/>
            </a:lvl1pPr>
          </a:lstStyle>
          <a:p>
            <a:r>
              <a:rPr lang="ru-RU" smtClean="0"/>
              <a:t>Образец заголовка</a:t>
            </a:r>
            <a:endParaRPr lang="ru-RU"/>
          </a:p>
        </p:txBody>
      </p:sp>
      <p:sp>
        <p:nvSpPr>
          <p:cNvPr id="3" name="Содержимое 2"/>
          <p:cNvSpPr>
            <a:spLocks noGrp="1"/>
          </p:cNvSpPr>
          <p:nvPr>
            <p:ph idx="1"/>
          </p:nvPr>
        </p:nvSpPr>
        <p:spPr>
          <a:xfrm>
            <a:off x="3941246" y="30098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033" y="1581934"/>
            <a:ext cx="3316456" cy="5171028"/>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DF6120-F1F0-4C60-9FE9-39AC71A9C79D}" type="datetimeFigureOut">
              <a:rPr lang="en-US" smtClean="0"/>
              <a:pPr/>
              <a:t>10/3/2023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5873" y="5291772"/>
            <a:ext cx="6048375" cy="624724"/>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975873" y="675471"/>
            <a:ext cx="6048375" cy="4535805"/>
          </a:xfrm>
        </p:spPr>
        <p:txBody>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endParaRPr lang="ru-RU"/>
          </a:p>
        </p:txBody>
      </p:sp>
      <p:sp>
        <p:nvSpPr>
          <p:cNvPr id="4" name="Текст 3"/>
          <p:cNvSpPr>
            <a:spLocks noGrp="1"/>
          </p:cNvSpPr>
          <p:nvPr>
            <p:ph type="body" sz="half" idx="2"/>
          </p:nvPr>
        </p:nvSpPr>
        <p:spPr>
          <a:xfrm>
            <a:off x="1975873" y="5916496"/>
            <a:ext cx="6048375" cy="887211"/>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DF6120-F1F0-4C60-9FE9-39AC71A9C79D}" type="datetimeFigureOut">
              <a:rPr lang="en-US" smtClean="0"/>
              <a:pPr/>
              <a:t>10/3/2023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9072563" cy="1259946"/>
          </a:xfrm>
          <a:prstGeom prst="rect">
            <a:avLst/>
          </a:prstGeom>
        </p:spPr>
        <p:txBody>
          <a:bodyPr vert="horz" lIns="100783" tIns="50392" rIns="100783" bIns="5039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04031" y="1763926"/>
            <a:ext cx="9072563" cy="4989036"/>
          </a:xfrm>
          <a:prstGeom prst="rect">
            <a:avLst/>
          </a:prstGeom>
        </p:spPr>
        <p:txBody>
          <a:bodyPr vert="horz" lIns="100783" tIns="50392" rIns="100783" bIns="5039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04031" y="7006700"/>
            <a:ext cx="2352146" cy="402483"/>
          </a:xfrm>
          <a:prstGeom prst="rect">
            <a:avLst/>
          </a:prstGeom>
        </p:spPr>
        <p:txBody>
          <a:bodyPr vert="horz" lIns="100783" tIns="50392" rIns="100783" bIns="50392" rtlCol="0" anchor="ctr"/>
          <a:lstStyle>
            <a:lvl1pPr algn="l">
              <a:defRPr sz="1300">
                <a:solidFill>
                  <a:schemeClr val="tx1">
                    <a:tint val="75000"/>
                  </a:schemeClr>
                </a:solidFill>
              </a:defRPr>
            </a:lvl1pPr>
          </a:lstStyle>
          <a:p>
            <a:fld id="{ACDF6120-F1F0-4C60-9FE9-39AC71A9C79D}" type="datetimeFigureOut">
              <a:rPr lang="en-US" smtClean="0"/>
              <a:pPr/>
              <a:t>10/3/2023</a:t>
            </a:fld>
            <a:endParaRPr lang="en-US" sz="1500" dirty="0">
              <a:solidFill>
                <a:schemeClr val="tx2"/>
              </a:solidFill>
            </a:endParaRPr>
          </a:p>
        </p:txBody>
      </p:sp>
      <p:sp>
        <p:nvSpPr>
          <p:cNvPr id="5" name="Нижний колонтитул 4"/>
          <p:cNvSpPr>
            <a:spLocks noGrp="1"/>
          </p:cNvSpPr>
          <p:nvPr>
            <p:ph type="ftr" sz="quarter" idx="3"/>
          </p:nvPr>
        </p:nvSpPr>
        <p:spPr>
          <a:xfrm>
            <a:off x="3444214" y="7006700"/>
            <a:ext cx="3192198" cy="402483"/>
          </a:xfrm>
          <a:prstGeom prst="rect">
            <a:avLst/>
          </a:prstGeom>
        </p:spPr>
        <p:txBody>
          <a:bodyPr vert="horz" lIns="100783" tIns="50392" rIns="100783" bIns="50392" rtlCol="0" anchor="ctr"/>
          <a:lstStyle>
            <a:lvl1pPr algn="ctr">
              <a:defRPr sz="1300">
                <a:solidFill>
                  <a:schemeClr val="tx1">
                    <a:tint val="75000"/>
                  </a:schemeClr>
                </a:solidFill>
              </a:defRPr>
            </a:lvl1pPr>
          </a:lstStyle>
          <a:p>
            <a:pPr algn="r" eaLnBrk="1" latinLnBrk="0" hangingPunct="1"/>
            <a:endParaRPr kumimoji="0" lang="en-US" sz="1500" dirty="0">
              <a:solidFill>
                <a:schemeClr val="tx2"/>
              </a:solidFill>
            </a:endParaRPr>
          </a:p>
        </p:txBody>
      </p:sp>
      <p:sp>
        <p:nvSpPr>
          <p:cNvPr id="6" name="Номер слайда 5"/>
          <p:cNvSpPr>
            <a:spLocks noGrp="1"/>
          </p:cNvSpPr>
          <p:nvPr>
            <p:ph type="sldNum" sz="quarter" idx="4"/>
          </p:nvPr>
        </p:nvSpPr>
        <p:spPr>
          <a:xfrm>
            <a:off x="7224448" y="7006700"/>
            <a:ext cx="2352146" cy="402483"/>
          </a:xfrm>
          <a:prstGeom prst="rect">
            <a:avLst/>
          </a:prstGeom>
        </p:spPr>
        <p:txBody>
          <a:bodyPr vert="horz" lIns="100783" tIns="50392" rIns="100783" bIns="50392" rtlCol="0" anchor="ctr"/>
          <a:lstStyle>
            <a:lvl1pPr algn="r">
              <a:defRPr sz="13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8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defTabSz="1007838" rtl="0" eaLnBrk="1" latinLnBrk="0" hangingPunct="1">
        <a:spcBef>
          <a:spcPct val="0"/>
        </a:spcBef>
        <a:buNone/>
        <a:defRPr sz="4900" kern="1200">
          <a:solidFill>
            <a:schemeClr val="tx1"/>
          </a:solidFill>
          <a:latin typeface="+mj-lt"/>
          <a:ea typeface="+mj-ea"/>
          <a:cs typeface="+mj-cs"/>
        </a:defRPr>
      </a:lvl1pPr>
    </p:titleStyle>
    <p:bodyStyle>
      <a:lvl1pPr marL="377940" indent="-377940" algn="l" defTabSz="100783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8869" indent="-314949" algn="l" defTabSz="100783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9799" indent="-251960" algn="l" defTabSz="100783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371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763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155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5476"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9395"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3314"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liveinternet.ru/" TargetMode="External"/><Relationship Id="rId7" Type="http://schemas.openxmlformats.org/officeDocument/2006/relationships/hyperlink" Target="http://www.bestofhistory.ru/besthists-43-16.html%207/" TargetMode="External"/><Relationship Id="rId2" Type="http://schemas.openxmlformats.org/officeDocument/2006/relationships/hyperlink" Target="http://900igr.net/fotografii" TargetMode="External"/><Relationship Id="rId1" Type="http://schemas.openxmlformats.org/officeDocument/2006/relationships/slideLayout" Target="../slideLayouts/slideLayout2.xml"/><Relationship Id="rId6" Type="http://schemas.openxmlformats.org/officeDocument/2006/relationships/hyperlink" Target="http://sam-nolod.ru/polit" TargetMode="External"/><Relationship Id="rId5" Type="http://schemas.openxmlformats.org/officeDocument/2006/relationships/hyperlink" Target="http://culturalend.ru/event/53/" TargetMode="External"/><Relationship Id="rId4" Type="http://schemas.openxmlformats.org/officeDocument/2006/relationships/hyperlink" Target="http://e-reading-lib.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359544" y="539477"/>
            <a:ext cx="9721081" cy="3077758"/>
          </a:xfrm>
          <a:prstGeom prst="rect">
            <a:avLst/>
          </a:prstGeom>
          <a:noFill/>
          <a:ln w="9525">
            <a:noFill/>
            <a:miter lim="800000"/>
            <a:headEnd/>
            <a:tailEnd/>
          </a:ln>
          <a:effectLst/>
        </p:spPr>
        <p:txBody>
          <a:bodyPr vert="horz" wrap="square" lIns="91430" tIns="45716" rIns="91430" bIns="45716" numCol="1" anchor="ctr" anchorCtr="0" compatLnSpc="1">
            <a:prstTxWarp prst="textNoShape">
              <a:avLst/>
            </a:prstTxWarp>
            <a:spAutoFit/>
          </a:bodyPr>
          <a:lstStyle/>
          <a:p>
            <a:pPr defTabSz="914305" hangingPunct="1">
              <a:buClrTx/>
              <a:buSzTx/>
            </a:pPr>
            <a:r>
              <a:rPr lang="ru-RU" sz="4400" b="1" dirty="0" err="1" smtClean="0">
                <a:solidFill>
                  <a:srgbClr val="FF0000"/>
                </a:solidFill>
                <a:latin typeface="Times New Roman" pitchFamily="18" charset="0"/>
                <a:ea typeface="Calibri" pitchFamily="34" charset="0"/>
                <a:cs typeface="Times New Roman" pitchFamily="18" charset="0"/>
              </a:rPr>
              <a:t>Пелопоннеские</a:t>
            </a:r>
            <a:r>
              <a:rPr lang="ru-RU" sz="4400" b="1" dirty="0" smtClean="0">
                <a:solidFill>
                  <a:srgbClr val="FF0000"/>
                </a:solidFill>
                <a:latin typeface="Times New Roman" pitchFamily="18" charset="0"/>
                <a:ea typeface="Calibri" pitchFamily="34" charset="0"/>
                <a:cs typeface="Times New Roman" pitchFamily="18" charset="0"/>
              </a:rPr>
              <a:t> войны</a:t>
            </a:r>
            <a:r>
              <a:rPr lang="ru-RU" sz="4400" b="1" dirty="0" smtClean="0">
                <a:latin typeface="Times New Roman" pitchFamily="18" charset="0"/>
                <a:ea typeface="Calibri" pitchFamily="34" charset="0"/>
                <a:cs typeface="Times New Roman" pitchFamily="18" charset="0"/>
              </a:rPr>
              <a:t> —   войны за господство в Греции между Афинами и Спартой в 431-404 гг. до н.э.</a:t>
            </a:r>
            <a:endParaRPr lang="ru-RU" sz="4400" b="1" dirty="0" smtClean="0">
              <a:latin typeface="Arial" pitchFamily="34" charset="0"/>
              <a:cs typeface="Arial" pitchFamily="34" charset="0"/>
            </a:endParaRPr>
          </a:p>
          <a:p>
            <a:pPr defTabSz="914305" eaLnBrk="0">
              <a:buClrTx/>
              <a:buSzTx/>
            </a:pPr>
            <a:r>
              <a:rPr lang="ru-RU" sz="4400" b="1" dirty="0" smtClean="0">
                <a:latin typeface="Times New Roman" pitchFamily="18" charset="0"/>
                <a:ea typeface="Calibri" pitchFamily="34" charset="0"/>
                <a:cs typeface="Times New Roman" pitchFamily="18" charset="0"/>
              </a:rPr>
              <a:t> </a:t>
            </a:r>
            <a:endParaRPr lang="ru-RU" sz="4400" b="1" dirty="0" smtClean="0">
              <a:latin typeface="Arial" pitchFamily="34" charset="0"/>
              <a:cs typeface="Arial" pitchFamily="34" charset="0"/>
            </a:endParaRPr>
          </a:p>
          <a:p>
            <a:pPr defTabSz="914305" eaLnBrk="0">
              <a:buClrTx/>
              <a:buSzTx/>
            </a:pPr>
            <a:endParaRPr lang="ru-RU" dirty="0" smtClean="0">
              <a:latin typeface="Arial" pitchFamily="34" charset="0"/>
              <a:cs typeface="Arial" pitchFamily="34" charset="0"/>
            </a:endParaRPr>
          </a:p>
        </p:txBody>
      </p:sp>
      <p:sp>
        <p:nvSpPr>
          <p:cNvPr id="3" name="Прямоугольник 2"/>
          <p:cNvSpPr/>
          <p:nvPr/>
        </p:nvSpPr>
        <p:spPr>
          <a:xfrm>
            <a:off x="1655936" y="3203773"/>
            <a:ext cx="6839842" cy="1938992"/>
          </a:xfrm>
          <a:prstGeom prst="rect">
            <a:avLst/>
          </a:prstGeom>
          <a:solidFill>
            <a:schemeClr val="accent5">
              <a:lumMod val="20000"/>
              <a:lumOff val="80000"/>
            </a:schemeClr>
          </a:solidFill>
        </p:spPr>
        <p:txBody>
          <a:bodyPr wrap="square">
            <a:spAutoFit/>
          </a:bodyPr>
          <a:lstStyle/>
          <a:p>
            <a:pPr defTabSz="914305" eaLnBrk="0">
              <a:buClrTx/>
              <a:buSzTx/>
            </a:pPr>
            <a:r>
              <a:rPr lang="ru-RU" sz="2400" b="1" dirty="0" smtClean="0">
                <a:solidFill>
                  <a:srgbClr val="FF0000"/>
                </a:solidFill>
                <a:latin typeface="Times New Roman" pitchFamily="18" charset="0"/>
                <a:ea typeface="Calibri" pitchFamily="34" charset="0"/>
                <a:cs typeface="Times New Roman" pitchFamily="18" charset="0"/>
              </a:rPr>
              <a:t>Последствия войн:</a:t>
            </a:r>
            <a:endParaRPr lang="ru-RU" sz="2400" b="1" dirty="0" smtClean="0">
              <a:solidFill>
                <a:srgbClr val="FF0000"/>
              </a:solidFill>
              <a:latin typeface="Arial" pitchFamily="34" charset="0"/>
              <a:cs typeface="Arial" pitchFamily="34" charset="0"/>
            </a:endParaRPr>
          </a:p>
          <a:p>
            <a:pPr defTabSz="914305" eaLnBrk="0">
              <a:buClrTx/>
              <a:buSzTx/>
            </a:pPr>
            <a:r>
              <a:rPr lang="ru-RU" sz="2400" b="1" dirty="0" smtClean="0">
                <a:latin typeface="Arial" pitchFamily="34" charset="0"/>
                <a:ea typeface="Arial Unicode MS" pitchFamily="34" charset="-128"/>
                <a:cs typeface="Times New Roman" pitchFamily="18" charset="0"/>
              </a:rPr>
              <a:t>1.Упадок хозяйства </a:t>
            </a:r>
            <a:endParaRPr lang="ru-RU" sz="2400" b="1" dirty="0" smtClean="0">
              <a:latin typeface="Arial" pitchFamily="34" charset="0"/>
              <a:cs typeface="Arial" pitchFamily="34" charset="0"/>
            </a:endParaRPr>
          </a:p>
          <a:p>
            <a:pPr defTabSz="914305" eaLnBrk="0">
              <a:buClrTx/>
              <a:buSzTx/>
            </a:pPr>
            <a:r>
              <a:rPr lang="ru-RU" sz="2400" b="1" dirty="0" smtClean="0">
                <a:latin typeface="Arial" pitchFamily="34" charset="0"/>
                <a:ea typeface="Arial Unicode MS" pitchFamily="34" charset="-128"/>
                <a:cs typeface="Times New Roman" pitchFamily="18" charset="0"/>
              </a:rPr>
              <a:t>2.Разорение крестьян и ремесленников</a:t>
            </a:r>
            <a:endParaRPr lang="ru-RU" sz="2400" b="1" dirty="0" smtClean="0">
              <a:latin typeface="Arial" pitchFamily="34" charset="0"/>
              <a:cs typeface="Arial" pitchFamily="34" charset="0"/>
            </a:endParaRPr>
          </a:p>
          <a:p>
            <a:pPr defTabSz="914305" eaLnBrk="0">
              <a:buClrTx/>
              <a:buSzTx/>
            </a:pPr>
            <a:r>
              <a:rPr lang="ru-RU" sz="2400" b="1" dirty="0" smtClean="0">
                <a:latin typeface="Arial" pitchFamily="34" charset="0"/>
                <a:ea typeface="Arial Unicode MS" pitchFamily="34" charset="-128"/>
                <a:cs typeface="Times New Roman" pitchFamily="18" charset="0"/>
              </a:rPr>
              <a:t>3.Обострение борьбы   между богатыми и бедными</a:t>
            </a:r>
            <a:endParaRPr lang="ru-RU" sz="2400" dirty="0"/>
          </a:p>
        </p:txBody>
      </p:sp>
      <p:sp>
        <p:nvSpPr>
          <p:cNvPr id="4" name="Прямоугольник 3"/>
          <p:cNvSpPr/>
          <p:nvPr/>
        </p:nvSpPr>
        <p:spPr>
          <a:xfrm>
            <a:off x="1439912" y="5724054"/>
            <a:ext cx="6984776" cy="584775"/>
          </a:xfrm>
          <a:prstGeom prst="rect">
            <a:avLst/>
          </a:prstGeom>
          <a:solidFill>
            <a:schemeClr val="accent2">
              <a:lumMod val="40000"/>
              <a:lumOff val="60000"/>
            </a:schemeClr>
          </a:solidFill>
        </p:spPr>
        <p:txBody>
          <a:bodyPr wrap="square">
            <a:spAutoFit/>
          </a:bodyPr>
          <a:lstStyle/>
          <a:p>
            <a:r>
              <a:rPr lang="ru-RU" sz="3200" dirty="0" smtClean="0"/>
              <a:t>Междоусобные воины – это ….</a:t>
            </a:r>
            <a:endParaRPr lang="ru-RU" sz="3200" dirty="0"/>
          </a:p>
        </p:txBody>
      </p:sp>
      <p:sp>
        <p:nvSpPr>
          <p:cNvPr id="5" name="Прямоугольник 4"/>
          <p:cNvSpPr/>
          <p:nvPr/>
        </p:nvSpPr>
        <p:spPr>
          <a:xfrm>
            <a:off x="1511920" y="6660157"/>
            <a:ext cx="6984776" cy="461665"/>
          </a:xfrm>
          <a:prstGeom prst="rect">
            <a:avLst/>
          </a:prstGeom>
          <a:solidFill>
            <a:schemeClr val="accent5">
              <a:lumMod val="20000"/>
              <a:lumOff val="80000"/>
            </a:schemeClr>
          </a:solidFill>
        </p:spPr>
        <p:txBody>
          <a:bodyPr wrap="square">
            <a:spAutoFit/>
          </a:bodyPr>
          <a:lstStyle/>
          <a:p>
            <a:r>
              <a:rPr lang="ru-RU" sz="2400" b="1" dirty="0" smtClean="0">
                <a:solidFill>
                  <a:srgbClr val="C00000"/>
                </a:solidFill>
              </a:rPr>
              <a:t>Вывод:… </a:t>
            </a:r>
            <a:endParaRPr lang="ru-RU"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3"/>
          <p:cNvSpPr>
            <a:spLocks noChangeArrowheads="1"/>
          </p:cNvSpPr>
          <p:nvPr/>
        </p:nvSpPr>
        <p:spPr bwMode="auto">
          <a:xfrm>
            <a:off x="4245764" y="6478605"/>
            <a:ext cx="4446205" cy="655766"/>
          </a:xfrm>
          <a:prstGeom prst="rect">
            <a:avLst/>
          </a:prstGeom>
          <a:noFill/>
          <a:ln w="9525">
            <a:noFill/>
            <a:miter lim="800000"/>
            <a:headEnd/>
            <a:tailEnd/>
          </a:ln>
        </p:spPr>
        <p:txBody>
          <a:bodyPr wrap="square" lIns="100783" tIns="50392" rIns="100783" bIns="50392">
            <a:spAutoFit/>
          </a:bodyPr>
          <a:lstStyle/>
          <a:p>
            <a:pPr algn="ctr"/>
            <a:endParaRPr lang="ru-RU" b="1" dirty="0" smtClean="0"/>
          </a:p>
          <a:p>
            <a:pPr algn="ctr"/>
            <a:r>
              <a:rPr lang="ru-RU" b="1" dirty="0" smtClean="0"/>
              <a:t>Осадная </a:t>
            </a:r>
            <a:r>
              <a:rPr lang="ru-RU" b="1" dirty="0"/>
              <a:t>башня</a:t>
            </a:r>
            <a:endParaRPr lang="ru-RU" dirty="0"/>
          </a:p>
        </p:txBody>
      </p:sp>
      <p:sp>
        <p:nvSpPr>
          <p:cNvPr id="35843" name="Прямоугольник 14"/>
          <p:cNvSpPr>
            <a:spLocks noChangeArrowheads="1"/>
          </p:cNvSpPr>
          <p:nvPr/>
        </p:nvSpPr>
        <p:spPr bwMode="auto">
          <a:xfrm>
            <a:off x="276519" y="6240232"/>
            <a:ext cx="3652422" cy="932765"/>
          </a:xfrm>
          <a:prstGeom prst="rect">
            <a:avLst/>
          </a:prstGeom>
          <a:noFill/>
          <a:ln w="9525">
            <a:noFill/>
            <a:miter lim="800000"/>
            <a:headEnd/>
            <a:tailEnd/>
          </a:ln>
        </p:spPr>
        <p:txBody>
          <a:bodyPr wrap="square" lIns="100783" tIns="50392" rIns="100783" bIns="50392">
            <a:spAutoFit/>
          </a:bodyPr>
          <a:lstStyle/>
          <a:p>
            <a:pPr algn="ctr"/>
            <a:endParaRPr lang="ru-RU" b="1" dirty="0" smtClean="0"/>
          </a:p>
          <a:p>
            <a:pPr algn="ctr"/>
            <a:r>
              <a:rPr lang="ru-RU" b="1" dirty="0" smtClean="0"/>
              <a:t>    </a:t>
            </a:r>
          </a:p>
          <a:p>
            <a:pPr algn="ctr"/>
            <a:r>
              <a:rPr lang="ru-RU" b="1" dirty="0" smtClean="0"/>
              <a:t> Ворон </a:t>
            </a:r>
            <a:r>
              <a:rPr lang="ru-RU" b="1" dirty="0"/>
              <a:t>- разрушитель стен</a:t>
            </a:r>
            <a:endParaRPr lang="ru-RU" dirty="0"/>
          </a:p>
        </p:txBody>
      </p:sp>
      <p:sp>
        <p:nvSpPr>
          <p:cNvPr id="16" name="Заголовок 15"/>
          <p:cNvSpPr>
            <a:spLocks noGrp="1"/>
          </p:cNvSpPr>
          <p:nvPr>
            <p:ph type="title"/>
          </p:nvPr>
        </p:nvSpPr>
        <p:spPr/>
        <p:txBody>
          <a:bodyPr rtlCol="0">
            <a:normAutofit fontScale="90000"/>
          </a:bodyPr>
          <a:lstStyle/>
          <a:p>
            <a:pPr>
              <a:defRPr/>
            </a:pPr>
            <a:r>
              <a:rPr lang="ru-RU" b="1" dirty="0" smtClean="0">
                <a:latin typeface="Arial Black" pitchFamily="34" charset="0"/>
              </a:rPr>
              <a:t>Военная техника </a:t>
            </a:r>
            <a:br>
              <a:rPr lang="ru-RU" b="1" dirty="0" smtClean="0">
                <a:latin typeface="Arial Black" pitchFamily="34" charset="0"/>
              </a:rPr>
            </a:br>
            <a:r>
              <a:rPr lang="ru-RU" b="1" dirty="0" smtClean="0">
                <a:latin typeface="Arial Black" pitchFamily="34" charset="0"/>
              </a:rPr>
              <a:t>македонской армии</a:t>
            </a:r>
            <a:endParaRPr lang="ru-RU" b="1" dirty="0">
              <a:latin typeface="Arial Black" pitchFamily="34" charset="0"/>
            </a:endParaRPr>
          </a:p>
        </p:txBody>
      </p:sp>
      <p:pic>
        <p:nvPicPr>
          <p:cNvPr id="35845" name="Picture 5" descr="C:\Users\Пользователь\Pictures\Ф4.jpg"/>
          <p:cNvPicPr>
            <a:picLocks noChangeAspect="1" noChangeArrowheads="1"/>
          </p:cNvPicPr>
          <p:nvPr/>
        </p:nvPicPr>
        <p:blipFill>
          <a:blip r:embed="rId2" cstate="print"/>
          <a:srcRect/>
          <a:stretch>
            <a:fillRect/>
          </a:stretch>
        </p:blipFill>
        <p:spPr bwMode="auto">
          <a:xfrm>
            <a:off x="515435" y="1710109"/>
            <a:ext cx="3413504" cy="4837428"/>
          </a:xfrm>
          <a:prstGeom prst="rect">
            <a:avLst/>
          </a:prstGeom>
          <a:noFill/>
          <a:ln w="9525">
            <a:noFill/>
            <a:miter lim="800000"/>
            <a:headEnd/>
            <a:tailEnd/>
          </a:ln>
        </p:spPr>
      </p:pic>
      <p:pic>
        <p:nvPicPr>
          <p:cNvPr id="35846" name="Picture 6" descr="C:\Users\Пользователь\Pictures\Ф5.jpg"/>
          <p:cNvPicPr>
            <a:picLocks noChangeAspect="1" noChangeArrowheads="1"/>
          </p:cNvPicPr>
          <p:nvPr/>
        </p:nvPicPr>
        <p:blipFill>
          <a:blip r:embed="rId3" cstate="print"/>
          <a:srcRect/>
          <a:stretch>
            <a:fillRect/>
          </a:stretch>
        </p:blipFill>
        <p:spPr bwMode="auto">
          <a:xfrm>
            <a:off x="4246474" y="1795450"/>
            <a:ext cx="5661737" cy="4751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*осадные машины</a:t>
            </a:r>
            <a:endParaRPr lang="ru-RU" dirty="0"/>
          </a:p>
        </p:txBody>
      </p:sp>
      <p:sp>
        <p:nvSpPr>
          <p:cNvPr id="3" name="Прямоугольник 2"/>
          <p:cNvSpPr/>
          <p:nvPr/>
        </p:nvSpPr>
        <p:spPr>
          <a:xfrm>
            <a:off x="935856" y="1794679"/>
            <a:ext cx="8280920" cy="4154984"/>
          </a:xfrm>
          <a:prstGeom prst="rect">
            <a:avLst/>
          </a:prstGeom>
        </p:spPr>
        <p:txBody>
          <a:bodyPr wrap="square">
            <a:spAutoFit/>
          </a:bodyPr>
          <a:lstStyle/>
          <a:p>
            <a:r>
              <a:rPr lang="ru-RU" sz="2400" dirty="0" smtClean="0"/>
              <a:t>Еще одним новшеством стали </a:t>
            </a:r>
            <a:r>
              <a:rPr lang="ru-RU" sz="2400" b="1" dirty="0" smtClean="0"/>
              <a:t>осадные машины</a:t>
            </a:r>
            <a:r>
              <a:rPr lang="ru-RU" sz="2400" dirty="0" smtClean="0"/>
              <a:t>. Раньше для того, чтобы взобраться на городские стены, использовали лестницы. Но это было ненадежно, ведь лестницу всегда можно было столкнуть. Тогда были созданы специальные осадные башни. Высота их достигала 50 метров – это высота </a:t>
            </a:r>
            <a:r>
              <a:rPr lang="ru-RU" sz="2400" b="1" dirty="0" smtClean="0"/>
              <a:t>15 этажного дома</a:t>
            </a:r>
            <a:r>
              <a:rPr lang="ru-RU" sz="2400" dirty="0" smtClean="0"/>
              <a:t>, а ширина – 10 метров. Чтобы защитить от огня, башни покрывали специально обработанной кожей. Под нижним ярусом были колеса. Башню подкатывали к стене, перекидывали мостики, и воины попадали в город. В это время с ее этажей лучники вели обстрел.</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9793" y="323453"/>
          <a:ext cx="9289032" cy="5740273"/>
        </p:xfrm>
        <a:graphic>
          <a:graphicData uri="http://schemas.openxmlformats.org/drawingml/2006/table">
            <a:tbl>
              <a:tblPr/>
              <a:tblGrid>
                <a:gridCol w="4778395"/>
                <a:gridCol w="4510637"/>
              </a:tblGrid>
              <a:tr h="521268">
                <a:tc>
                  <a:txBody>
                    <a:bodyPr/>
                    <a:lstStyle/>
                    <a:p>
                      <a:pPr marL="449580" algn="ctr">
                        <a:lnSpc>
                          <a:spcPct val="107000"/>
                        </a:lnSpc>
                        <a:spcAft>
                          <a:spcPts val="0"/>
                        </a:spcAft>
                      </a:pPr>
                      <a:r>
                        <a:rPr lang="ru-RU" sz="3200" b="1" dirty="0">
                          <a:solidFill>
                            <a:srgbClr val="FF0000"/>
                          </a:solidFill>
                          <a:latin typeface="Times New Roman"/>
                          <a:ea typeface="Calibri"/>
                          <a:cs typeface="Times New Roman"/>
                        </a:rPr>
                        <a:t>Греческое войско</a:t>
                      </a:r>
                      <a:endParaRPr lang="ru-RU" sz="32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ctr">
                        <a:lnSpc>
                          <a:spcPct val="107000"/>
                        </a:lnSpc>
                        <a:spcAft>
                          <a:spcPts val="0"/>
                        </a:spcAft>
                      </a:pPr>
                      <a:r>
                        <a:rPr lang="ru-RU" sz="3200" b="1" dirty="0">
                          <a:solidFill>
                            <a:srgbClr val="FF0000"/>
                          </a:solidFill>
                          <a:latin typeface="Times New Roman"/>
                          <a:ea typeface="Calibri"/>
                          <a:cs typeface="Times New Roman"/>
                        </a:rPr>
                        <a:t>Македонское войско</a:t>
                      </a:r>
                      <a:endParaRPr lang="ru-RU" sz="32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268">
                <a:tc>
                  <a:txBody>
                    <a:bodyPr/>
                    <a:lstStyle/>
                    <a:p>
                      <a:pPr>
                        <a:lnSpc>
                          <a:spcPct val="107000"/>
                        </a:lnSpc>
                        <a:spcAft>
                          <a:spcPts val="0"/>
                        </a:spcAft>
                      </a:pPr>
                      <a:r>
                        <a:rPr lang="ru-RU" sz="3200" b="0" spc="-5" dirty="0">
                          <a:latin typeface="+mn-lt"/>
                          <a:ea typeface="Calibri"/>
                          <a:cs typeface="Times New Roman"/>
                        </a:rPr>
                        <a:t>Фаланга</a:t>
                      </a:r>
                      <a:r>
                        <a:rPr lang="ru-RU" sz="3200" b="1" spc="-5" dirty="0">
                          <a:latin typeface="+mn-lt"/>
                          <a:ea typeface="Calibri"/>
                          <a:cs typeface="Times New Roman"/>
                        </a:rPr>
                        <a:t> 6-9 рядов   -</a:t>
                      </a:r>
                      <a:endParaRPr lang="ru-RU" sz="32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1920">
                        <a:lnSpc>
                          <a:spcPct val="107000"/>
                        </a:lnSpc>
                        <a:spcAft>
                          <a:spcPts val="0"/>
                        </a:spcAft>
                      </a:pPr>
                      <a:r>
                        <a:rPr lang="ru-RU" sz="3200" b="0" spc="-5" dirty="0">
                          <a:latin typeface="+mn-lt"/>
                          <a:ea typeface="Calibri"/>
                          <a:cs typeface="Times New Roman"/>
                        </a:rPr>
                        <a:t>Фаланга</a:t>
                      </a:r>
                      <a:r>
                        <a:rPr lang="ru-RU" sz="3200" b="1" spc="-5" dirty="0">
                          <a:latin typeface="+mn-lt"/>
                          <a:ea typeface="Calibri"/>
                          <a:cs typeface="Times New Roman"/>
                        </a:rPr>
                        <a:t> 16 рядов   +</a:t>
                      </a:r>
                      <a:endParaRPr lang="ru-RU" sz="32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535">
                <a:tc>
                  <a:txBody>
                    <a:bodyPr/>
                    <a:lstStyle/>
                    <a:p>
                      <a:pPr>
                        <a:lnSpc>
                          <a:spcPct val="107000"/>
                        </a:lnSpc>
                        <a:spcAft>
                          <a:spcPts val="0"/>
                        </a:spcAft>
                      </a:pPr>
                      <a:r>
                        <a:rPr lang="ru-RU" sz="3200" b="0" dirty="0">
                          <a:latin typeface="+mn-lt"/>
                          <a:ea typeface="Calibri"/>
                          <a:cs typeface="Times New Roman"/>
                        </a:rPr>
                        <a:t>Фаланга собирается лишь </a:t>
                      </a:r>
                      <a:r>
                        <a:rPr lang="ru-RU" sz="3200" b="1" dirty="0">
                          <a:latin typeface="+mn-lt"/>
                          <a:ea typeface="Calibri"/>
                          <a:cs typeface="Times New Roman"/>
                        </a:rPr>
                        <a:t>на время войны  </a:t>
                      </a:r>
                      <a:r>
                        <a:rPr lang="ru-RU" sz="3200" b="1" spc="-5" dirty="0">
                          <a:latin typeface="+mn-lt"/>
                          <a:ea typeface="Calibri"/>
                          <a:cs typeface="Times New Roman"/>
                        </a:rPr>
                        <a:t>-</a:t>
                      </a:r>
                      <a:endParaRPr lang="ru-RU" sz="32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3200" b="0" dirty="0">
                          <a:latin typeface="+mn-lt"/>
                          <a:ea typeface="Calibri"/>
                          <a:cs typeface="Times New Roman"/>
                        </a:rPr>
                        <a:t>Фаланга </a:t>
                      </a:r>
                      <a:r>
                        <a:rPr lang="ru-RU" sz="3200" b="1" dirty="0">
                          <a:latin typeface="+mn-lt"/>
                          <a:ea typeface="Calibri"/>
                          <a:cs typeface="Times New Roman"/>
                        </a:rPr>
                        <a:t>тренируется постоянно   </a:t>
                      </a:r>
                      <a:r>
                        <a:rPr lang="ru-RU" sz="3200" b="1" spc="-5" dirty="0">
                          <a:latin typeface="+mn-lt"/>
                          <a:ea typeface="Calibri"/>
                          <a:cs typeface="Times New Roman"/>
                        </a:rPr>
                        <a:t>+</a:t>
                      </a:r>
                      <a:endParaRPr lang="ru-RU" sz="32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535">
                <a:tc>
                  <a:txBody>
                    <a:bodyPr/>
                    <a:lstStyle/>
                    <a:p>
                      <a:pPr>
                        <a:lnSpc>
                          <a:spcPct val="107000"/>
                        </a:lnSpc>
                        <a:spcAft>
                          <a:spcPts val="0"/>
                        </a:spcAft>
                      </a:pPr>
                      <a:r>
                        <a:rPr lang="ru-RU" sz="3200" b="0" spc="-5" dirty="0">
                          <a:latin typeface="+mn-lt"/>
                          <a:ea typeface="Calibri"/>
                          <a:cs typeface="Times New Roman"/>
                        </a:rPr>
                        <a:t>В бою участвует </a:t>
                      </a:r>
                      <a:r>
                        <a:rPr lang="ru-RU" sz="3200" b="1" spc="-5" dirty="0">
                          <a:latin typeface="+mn-lt"/>
                          <a:ea typeface="Calibri"/>
                          <a:cs typeface="Times New Roman"/>
                        </a:rPr>
                        <a:t>один ряд фаланги  -</a:t>
                      </a:r>
                      <a:endParaRPr lang="ru-RU" sz="32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3200" b="0" spc="-5" dirty="0">
                          <a:latin typeface="+mn-lt"/>
                          <a:ea typeface="Calibri"/>
                          <a:cs typeface="Times New Roman"/>
                        </a:rPr>
                        <a:t>В бою одновременно участвуют</a:t>
                      </a:r>
                      <a:r>
                        <a:rPr lang="ru-RU" sz="3200" b="1" spc="-5" dirty="0">
                          <a:latin typeface="+mn-lt"/>
                          <a:ea typeface="Calibri"/>
                          <a:cs typeface="Times New Roman"/>
                        </a:rPr>
                        <a:t> 6 рядов  +</a:t>
                      </a:r>
                      <a:endParaRPr lang="ru-RU" sz="32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803">
                <a:tc>
                  <a:txBody>
                    <a:bodyPr/>
                    <a:lstStyle/>
                    <a:p>
                      <a:pPr>
                        <a:lnSpc>
                          <a:spcPct val="107000"/>
                        </a:lnSpc>
                        <a:spcAft>
                          <a:spcPts val="0"/>
                        </a:spcAft>
                      </a:pPr>
                      <a:r>
                        <a:rPr lang="ru-RU" sz="3200" b="0" dirty="0">
                          <a:latin typeface="+mn-lt"/>
                          <a:ea typeface="Calibri"/>
                          <a:cs typeface="Times New Roman"/>
                        </a:rPr>
                        <a:t>Легковооруженная конница</a:t>
                      </a:r>
                      <a:r>
                        <a:rPr lang="ru-RU" sz="3200" b="1" dirty="0">
                          <a:latin typeface="+mn-lt"/>
                          <a:ea typeface="Calibri"/>
                          <a:cs typeface="Times New Roman"/>
                        </a:rPr>
                        <a:t>, не играет важной роли   </a:t>
                      </a:r>
                      <a:r>
                        <a:rPr lang="ru-RU" sz="3200" b="1" spc="-5" dirty="0">
                          <a:latin typeface="+mn-lt"/>
                          <a:ea typeface="Calibri"/>
                          <a:cs typeface="Times New Roman"/>
                        </a:rPr>
                        <a:t>-</a:t>
                      </a:r>
                      <a:endParaRPr lang="ru-RU" sz="32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3200" b="0" dirty="0">
                          <a:latin typeface="+mn-lt"/>
                          <a:ea typeface="Calibri"/>
                          <a:cs typeface="Times New Roman"/>
                        </a:rPr>
                        <a:t>Тяжеловооруженная конница</a:t>
                      </a:r>
                      <a:r>
                        <a:rPr lang="ru-RU" sz="3200" b="1" dirty="0">
                          <a:latin typeface="+mn-lt"/>
                          <a:ea typeface="Calibri"/>
                          <a:cs typeface="Times New Roman"/>
                        </a:rPr>
                        <a:t>, широко применяется в бою  </a:t>
                      </a:r>
                      <a:r>
                        <a:rPr lang="ru-RU" sz="3200" b="1" spc="-5" dirty="0">
                          <a:latin typeface="+mn-lt"/>
                          <a:ea typeface="Calibri"/>
                          <a:cs typeface="Times New Roman"/>
                        </a:rPr>
                        <a:t>+</a:t>
                      </a:r>
                      <a:endParaRPr lang="ru-RU" sz="32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535">
                <a:tc gridSpan="2">
                  <a:txBody>
                    <a:bodyPr/>
                    <a:lstStyle/>
                    <a:p>
                      <a:pPr algn="ctr">
                        <a:lnSpc>
                          <a:spcPct val="107000"/>
                        </a:lnSpc>
                        <a:spcAft>
                          <a:spcPts val="0"/>
                        </a:spcAft>
                      </a:pPr>
                      <a:r>
                        <a:rPr lang="ru-RU" sz="3200" b="1" dirty="0">
                          <a:solidFill>
                            <a:srgbClr val="FF0000"/>
                          </a:solidFill>
                          <a:latin typeface="+mn-lt"/>
                          <a:ea typeface="Calibri"/>
                          <a:cs typeface="Times New Roman"/>
                        </a:rPr>
                        <a:t>Вывод: Македонское войско </a:t>
                      </a:r>
                      <a:r>
                        <a:rPr lang="ru-RU" sz="3200" b="1" dirty="0" smtClean="0">
                          <a:solidFill>
                            <a:srgbClr val="FF0000"/>
                          </a:solidFill>
                          <a:latin typeface="+mn-lt"/>
                          <a:ea typeface="Calibri"/>
                          <a:cs typeface="Times New Roman"/>
                        </a:rPr>
                        <a:t> более сильное</a:t>
                      </a:r>
                      <a:r>
                        <a:rPr lang="ru-RU" sz="3200" b="1" baseline="0" dirty="0">
                          <a:solidFill>
                            <a:srgbClr val="FF0000"/>
                          </a:solidFill>
                          <a:latin typeface="+mn-lt"/>
                          <a:ea typeface="Calibri"/>
                          <a:cs typeface="Times New Roman"/>
                        </a:rPr>
                        <a:t> </a:t>
                      </a:r>
                      <a:r>
                        <a:rPr lang="ru-RU" sz="3200" b="1" baseline="0" dirty="0" smtClean="0">
                          <a:solidFill>
                            <a:srgbClr val="FF0000"/>
                          </a:solidFill>
                          <a:latin typeface="+mn-lt"/>
                          <a:ea typeface="Calibri"/>
                          <a:cs typeface="Times New Roman"/>
                        </a:rPr>
                        <a:t>и </a:t>
                      </a:r>
                      <a:r>
                        <a:rPr lang="ru-RU" sz="3200" b="1" dirty="0" smtClean="0">
                          <a:solidFill>
                            <a:srgbClr val="FF0000"/>
                          </a:solidFill>
                          <a:latin typeface="+mn-lt"/>
                          <a:ea typeface="Calibri"/>
                          <a:cs typeface="Times New Roman"/>
                        </a:rPr>
                        <a:t> боеспособное</a:t>
                      </a:r>
                      <a:r>
                        <a:rPr lang="ru-RU" sz="3200" b="1" dirty="0">
                          <a:solidFill>
                            <a:srgbClr val="FF0000"/>
                          </a:solidFill>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rtlCol="0">
            <a:normAutofit fontScale="90000"/>
          </a:bodyPr>
          <a:lstStyle/>
          <a:p>
            <a:pPr>
              <a:defRPr/>
            </a:pPr>
            <a:r>
              <a:rPr lang="ru-RU" b="1" dirty="0" smtClean="0"/>
              <a:t>ФИЛИПП II (382–336 до н.э.) –</a:t>
            </a:r>
            <a:br>
              <a:rPr lang="ru-RU" b="1" dirty="0" smtClean="0"/>
            </a:br>
            <a:r>
              <a:rPr lang="ru-RU" b="1" dirty="0" smtClean="0"/>
              <a:t> царь Македонии</a:t>
            </a:r>
            <a:endParaRPr lang="ru-RU" b="1" dirty="0"/>
          </a:p>
        </p:txBody>
      </p:sp>
      <p:pic>
        <p:nvPicPr>
          <p:cNvPr id="7174" name="Picture 6" descr="C:\Users\Пользователь\Pictures\Ф2.jpg"/>
          <p:cNvPicPr>
            <a:picLocks noChangeAspect="1" noChangeArrowheads="1"/>
          </p:cNvPicPr>
          <p:nvPr/>
        </p:nvPicPr>
        <p:blipFill>
          <a:blip r:embed="rId2" cstate="print"/>
          <a:srcRect/>
          <a:stretch>
            <a:fillRect/>
          </a:stretch>
        </p:blipFill>
        <p:spPr bwMode="auto">
          <a:xfrm>
            <a:off x="4896296" y="2195661"/>
            <a:ext cx="4701274" cy="3530462"/>
          </a:xfrm>
          <a:prstGeom prst="rect">
            <a:avLst/>
          </a:prstGeom>
          <a:noFill/>
          <a:ln w="9525">
            <a:noFill/>
            <a:miter lim="800000"/>
            <a:headEnd/>
            <a:tailEnd/>
          </a:ln>
        </p:spPr>
      </p:pic>
      <p:pic>
        <p:nvPicPr>
          <p:cNvPr id="33795" name="Picture 3" descr="C:\Users\Пользователь\Pictures\Рисунок1.gif"/>
          <p:cNvPicPr>
            <a:picLocks noChangeAspect="1" noChangeArrowheads="1"/>
          </p:cNvPicPr>
          <p:nvPr/>
        </p:nvPicPr>
        <p:blipFill>
          <a:blip r:embed="rId3" cstate="print"/>
          <a:srcRect/>
          <a:stretch>
            <a:fillRect/>
          </a:stretch>
        </p:blipFill>
        <p:spPr bwMode="auto">
          <a:xfrm>
            <a:off x="276517" y="2192656"/>
            <a:ext cx="3676979" cy="3492850"/>
          </a:xfrm>
          <a:prstGeom prst="rect">
            <a:avLst/>
          </a:prstGeom>
          <a:noFill/>
          <a:ln w="9525">
            <a:noFill/>
            <a:miter lim="800000"/>
            <a:headEnd/>
            <a:tailEnd/>
          </a:ln>
        </p:spPr>
      </p:pic>
      <p:sp>
        <p:nvSpPr>
          <p:cNvPr id="33796" name="Прямоугольник 7"/>
          <p:cNvSpPr>
            <a:spLocks noChangeArrowheads="1"/>
          </p:cNvSpPr>
          <p:nvPr/>
        </p:nvSpPr>
        <p:spPr bwMode="auto">
          <a:xfrm>
            <a:off x="276518" y="5842999"/>
            <a:ext cx="3652477" cy="655776"/>
          </a:xfrm>
          <a:prstGeom prst="rect">
            <a:avLst/>
          </a:prstGeom>
          <a:noFill/>
          <a:ln w="9525">
            <a:noFill/>
            <a:miter lim="800000"/>
            <a:headEnd/>
            <a:tailEnd/>
          </a:ln>
        </p:spPr>
        <p:txBody>
          <a:bodyPr lIns="100794" tIns="50397" rIns="100794" bIns="50397">
            <a:spAutoFit/>
          </a:bodyPr>
          <a:lstStyle/>
          <a:p>
            <a:pPr algn="ctr"/>
            <a:r>
              <a:rPr lang="ru-RU" dirty="0"/>
              <a:t>Филипп </a:t>
            </a:r>
            <a:r>
              <a:rPr lang="en-US" dirty="0"/>
              <a:t>II </a:t>
            </a:r>
            <a:r>
              <a:rPr lang="ru-RU" dirty="0"/>
              <a:t>Македонский</a:t>
            </a:r>
          </a:p>
          <a:p>
            <a:pPr algn="ctr"/>
            <a:r>
              <a:rPr lang="el-GR" dirty="0"/>
              <a:t>Φίλιππος</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364" y="395462"/>
            <a:ext cx="8607425" cy="1224136"/>
          </a:xfrm>
        </p:spPr>
        <p:txBody>
          <a:bodyPr>
            <a:normAutofit fontScale="90000"/>
          </a:bodyPr>
          <a:lstStyle/>
          <a:p>
            <a:pPr algn="ctr"/>
            <a:r>
              <a:rPr lang="ru-RU" dirty="0" smtClean="0">
                <a:solidFill>
                  <a:schemeClr val="accent1">
                    <a:lumMod val="75000"/>
                  </a:schemeClr>
                </a:solidFill>
              </a:rPr>
              <a:t/>
            </a:r>
            <a:br>
              <a:rPr lang="ru-RU" dirty="0" smtClean="0">
                <a:solidFill>
                  <a:schemeClr val="accent1">
                    <a:lumMod val="75000"/>
                  </a:schemeClr>
                </a:solidFill>
              </a:rPr>
            </a:br>
            <a:r>
              <a:rPr lang="ru-RU" b="1" dirty="0" smtClean="0">
                <a:solidFill>
                  <a:schemeClr val="tx1"/>
                </a:solidFill>
              </a:rPr>
              <a:t>1. Усиление Македонии при царе Филиппе</a:t>
            </a:r>
            <a:r>
              <a:rPr lang="ru-RU" b="1" i="1" dirty="0" smtClean="0">
                <a:solidFill>
                  <a:schemeClr val="tx1"/>
                </a:solidFill>
              </a:rPr>
              <a:t> </a:t>
            </a:r>
            <a:br>
              <a:rPr lang="ru-RU" b="1" i="1" dirty="0" smtClean="0">
                <a:solidFill>
                  <a:schemeClr val="tx1"/>
                </a:solidFill>
              </a:rPr>
            </a:br>
            <a:r>
              <a:rPr lang="ru-RU" b="1" i="1" dirty="0" smtClean="0">
                <a:solidFill>
                  <a:schemeClr val="tx1"/>
                </a:solidFill>
              </a:rPr>
              <a:t>( 359- 336  г. до н.э.)</a:t>
            </a:r>
            <a:endParaRPr lang="ru-RU" dirty="0">
              <a:solidFill>
                <a:schemeClr val="accent1">
                  <a:lumMod val="75000"/>
                </a:schemeClr>
              </a:solidFill>
            </a:endParaRPr>
          </a:p>
        </p:txBody>
      </p:sp>
      <p:pic>
        <p:nvPicPr>
          <p:cNvPr id="12" name="Picture 2" descr="C:\Documents and Settings\Admin\Мои документы\рисунки\Мои рисунки\AlexanderGreatF.jpg"/>
          <p:cNvPicPr>
            <a:picLocks noGrp="1" noChangeAspect="1" noChangeArrowheads="1"/>
          </p:cNvPicPr>
          <p:nvPr>
            <p:ph idx="1"/>
          </p:nvPr>
        </p:nvPicPr>
        <p:blipFill>
          <a:blip r:embed="rId2" cstate="print"/>
          <a:stretch>
            <a:fillRect/>
          </a:stretch>
        </p:blipFill>
        <p:spPr>
          <a:xfrm>
            <a:off x="2763838" y="2239169"/>
            <a:ext cx="4552950" cy="4038600"/>
          </a:xfrm>
        </p:spPr>
      </p:pic>
      <p:sp>
        <p:nvSpPr>
          <p:cNvPr id="7" name="Стрелка вправо 6"/>
          <p:cNvSpPr/>
          <p:nvPr/>
        </p:nvSpPr>
        <p:spPr bwMode="auto">
          <a:xfrm>
            <a:off x="7183452" y="1691605"/>
            <a:ext cx="2897173" cy="250033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r>
              <a:rPr lang="ru-RU" b="1" dirty="0" smtClean="0"/>
              <a:t>Начал чеканить золотую  монету</a:t>
            </a:r>
          </a:p>
        </p:txBody>
      </p:sp>
      <p:sp>
        <p:nvSpPr>
          <p:cNvPr id="8" name="Стрелка вправо 7"/>
          <p:cNvSpPr/>
          <p:nvPr/>
        </p:nvSpPr>
        <p:spPr bwMode="auto">
          <a:xfrm>
            <a:off x="7183452" y="4643933"/>
            <a:ext cx="2897173" cy="250033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r>
              <a:rPr lang="ru-RU" b="1" dirty="0" smtClean="0"/>
              <a:t>Расширил торговлю с другими государствами</a:t>
            </a:r>
          </a:p>
        </p:txBody>
      </p:sp>
      <p:sp>
        <p:nvSpPr>
          <p:cNvPr id="9" name="Стрелка влево 8"/>
          <p:cNvSpPr/>
          <p:nvPr/>
        </p:nvSpPr>
        <p:spPr bwMode="auto">
          <a:xfrm>
            <a:off x="0" y="1691605"/>
            <a:ext cx="2968610" cy="2428892"/>
          </a:xfrm>
          <a:prstGeom prst="lef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r>
              <a:rPr lang="ru-RU" b="1" dirty="0" smtClean="0"/>
              <a:t>Создал мощную армию</a:t>
            </a:r>
          </a:p>
        </p:txBody>
      </p:sp>
      <p:sp>
        <p:nvSpPr>
          <p:cNvPr id="10" name="Стрелка влево 9"/>
          <p:cNvSpPr/>
          <p:nvPr/>
        </p:nvSpPr>
        <p:spPr bwMode="auto">
          <a:xfrm>
            <a:off x="215776" y="4715941"/>
            <a:ext cx="2968610" cy="2428892"/>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r>
              <a:rPr lang="ru-RU" dirty="0" smtClean="0"/>
              <a:t> </a:t>
            </a:r>
            <a:r>
              <a:rPr lang="ru-RU" b="1" dirty="0" smtClean="0"/>
              <a:t>Укрепил </a:t>
            </a:r>
          </a:p>
          <a:p>
            <a:r>
              <a:rPr lang="ru-RU" b="1" dirty="0" smtClean="0"/>
              <a:t>царскую</a:t>
            </a:r>
          </a:p>
          <a:p>
            <a:r>
              <a:rPr lang="ru-RU" b="1" dirty="0" smtClean="0"/>
              <a:t> власть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4294967295"/>
          </p:nvPr>
        </p:nvSpPr>
        <p:spPr>
          <a:xfrm>
            <a:off x="287784" y="1547589"/>
            <a:ext cx="3929063" cy="647700"/>
          </a:xfrm>
          <a:ln w="15875" cap="rnd" algn="ctr"/>
          <a:effectLst>
            <a:outerShdw blurRad="50800" dist="25400" dir="5400000" rotWithShape="0">
              <a:srgbClr val="000000">
                <a:alpha val="35000"/>
              </a:srgbClr>
            </a:outerShdw>
          </a:effectLst>
        </p:spPr>
        <p:txBody>
          <a:bodyPr anchor="ctr">
            <a:noAutofit/>
          </a:bodyPr>
          <a:lstStyle/>
          <a:p>
            <a:pPr marL="0" indent="0" algn="ctr">
              <a:buNone/>
            </a:pPr>
            <a:r>
              <a:rPr lang="ru-RU" sz="4000" b="1" dirty="0" err="1">
                <a:solidFill>
                  <a:srgbClr val="FF0000"/>
                </a:solidFill>
              </a:rPr>
              <a:t>Исократ</a:t>
            </a:r>
            <a:r>
              <a:rPr lang="ru-RU" sz="4000" b="1" dirty="0">
                <a:solidFill>
                  <a:srgbClr val="FF0000"/>
                </a:solidFill>
              </a:rPr>
              <a:t> </a:t>
            </a:r>
          </a:p>
        </p:txBody>
      </p:sp>
      <p:sp>
        <p:nvSpPr>
          <p:cNvPr id="3" name="Текст 2"/>
          <p:cNvSpPr>
            <a:spLocks noGrp="1"/>
          </p:cNvSpPr>
          <p:nvPr>
            <p:ph type="body" sz="half" idx="4294967295"/>
          </p:nvPr>
        </p:nvSpPr>
        <p:spPr>
          <a:xfrm>
            <a:off x="5976416" y="1475581"/>
            <a:ext cx="3884612" cy="792162"/>
          </a:xfrm>
          <a:ln w="15875" cap="rnd" algn="ctr"/>
          <a:effectLst>
            <a:outerShdw blurRad="50800" dist="25400" dir="5400000" rotWithShape="0">
              <a:srgbClr val="000000">
                <a:alpha val="35000"/>
              </a:srgbClr>
            </a:outerShdw>
          </a:effectLst>
        </p:spPr>
        <p:txBody>
          <a:bodyPr anchor="ctr">
            <a:noAutofit/>
          </a:bodyPr>
          <a:lstStyle/>
          <a:p>
            <a:pPr marL="0" indent="0" algn="ctr">
              <a:buNone/>
            </a:pPr>
            <a:r>
              <a:rPr lang="ru-RU" sz="3000" b="1" dirty="0">
                <a:solidFill>
                  <a:srgbClr val="FFFFFF"/>
                </a:solidFill>
              </a:rPr>
              <a:t> </a:t>
            </a:r>
            <a:r>
              <a:rPr lang="ru-RU" sz="3900" b="1" dirty="0">
                <a:solidFill>
                  <a:srgbClr val="FF0000"/>
                </a:solidFill>
              </a:rPr>
              <a:t>Демосфен</a:t>
            </a:r>
          </a:p>
        </p:txBody>
      </p:sp>
      <p:sp>
        <p:nvSpPr>
          <p:cNvPr id="6" name="Заголовок 5"/>
          <p:cNvSpPr>
            <a:spLocks noGrp="1"/>
          </p:cNvSpPr>
          <p:nvPr>
            <p:ph type="title" idx="4294967295"/>
          </p:nvPr>
        </p:nvSpPr>
        <p:spPr>
          <a:xfrm>
            <a:off x="431800" y="323453"/>
            <a:ext cx="9407525" cy="1023937"/>
          </a:xfrm>
        </p:spPr>
        <p:txBody>
          <a:bodyPr anchor="b">
            <a:normAutofit fontScale="90000"/>
          </a:bodyPr>
          <a:lstStyle/>
          <a:p>
            <a:pPr algn="ctr"/>
            <a:r>
              <a:rPr lang="ru-RU" sz="4600" b="1" dirty="0"/>
              <a:t>Отношение жителей Афин к завоеваниям Филиппа Македонского</a:t>
            </a:r>
          </a:p>
        </p:txBody>
      </p:sp>
      <p:pic>
        <p:nvPicPr>
          <p:cNvPr id="78853" name="Picture 5" descr="278000355"/>
          <p:cNvPicPr>
            <a:picLocks noGrp="1" noChangeAspect="1" noChangeArrowheads="1"/>
          </p:cNvPicPr>
          <p:nvPr>
            <p:ph sz="quarter" idx="4294967295"/>
          </p:nvPr>
        </p:nvPicPr>
        <p:blipFill>
          <a:blip r:embed="rId2" cstate="print"/>
          <a:srcRect/>
          <a:stretch>
            <a:fillRect/>
          </a:stretch>
        </p:blipFill>
        <p:spPr>
          <a:xfrm>
            <a:off x="719832" y="2411685"/>
            <a:ext cx="3457575" cy="4746625"/>
          </a:xfrm>
        </p:spPr>
      </p:pic>
      <p:pic>
        <p:nvPicPr>
          <p:cNvPr id="78854" name="Picture 5" descr="782621313"/>
          <p:cNvPicPr>
            <a:picLocks noGrp="1" noChangeAspect="1" noChangeArrowheads="1"/>
          </p:cNvPicPr>
          <p:nvPr>
            <p:ph sz="quarter" idx="4294967295"/>
          </p:nvPr>
        </p:nvPicPr>
        <p:blipFill>
          <a:blip r:embed="rId3" cstate="print"/>
          <a:srcRect/>
          <a:stretch>
            <a:fillRect/>
          </a:stretch>
        </p:blipFill>
        <p:spPr>
          <a:xfrm>
            <a:off x="6264448" y="2339677"/>
            <a:ext cx="3311525" cy="49180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406" y="323453"/>
            <a:ext cx="9611452" cy="936104"/>
          </a:xfrm>
        </p:spPr>
        <p:txBody>
          <a:bodyPr>
            <a:normAutofit fontScale="90000"/>
          </a:bodyPr>
          <a:lstStyle/>
          <a:p>
            <a:pPr algn="ctr"/>
            <a:r>
              <a:rPr lang="ru-RU" sz="2800" b="1" dirty="0"/>
              <a:t>2. Потеря Грецией независимости. Отношение греческого общества к угрозе македонского завоевания.</a:t>
            </a:r>
          </a:p>
        </p:txBody>
      </p:sp>
      <p:graphicFrame>
        <p:nvGraphicFramePr>
          <p:cNvPr id="5" name="Содержимое 4"/>
          <p:cNvGraphicFramePr>
            <a:graphicFrameLocks noGrp="1"/>
          </p:cNvGraphicFramePr>
          <p:nvPr>
            <p:ph idx="1"/>
          </p:nvPr>
        </p:nvGraphicFramePr>
        <p:xfrm>
          <a:off x="359793" y="1475581"/>
          <a:ext cx="9505056" cy="5904657"/>
        </p:xfrm>
        <a:graphic>
          <a:graphicData uri="http://schemas.openxmlformats.org/drawingml/2006/table">
            <a:tbl>
              <a:tblPr firstRow="1" bandRow="1">
                <a:tableStyleId>{8799B23B-EC83-4686-B30A-512413B5E67A}</a:tableStyleId>
              </a:tblPr>
              <a:tblGrid>
                <a:gridCol w="2568500"/>
                <a:gridCol w="3638612"/>
                <a:gridCol w="3297944"/>
              </a:tblGrid>
              <a:tr h="1379995">
                <a:tc>
                  <a:txBody>
                    <a:bodyPr/>
                    <a:lstStyle/>
                    <a:p>
                      <a:r>
                        <a:rPr lang="ru-RU" sz="3200" b="1" cap="none" spc="0" dirty="0" smtClean="0">
                          <a:ln w="1905"/>
                          <a:solidFill>
                            <a:schemeClr val="tx1"/>
                          </a:solidFill>
                          <a:effectLst>
                            <a:innerShdw blurRad="69850" dist="43180" dir="5400000">
                              <a:srgbClr val="000000">
                                <a:alpha val="65000"/>
                              </a:srgbClr>
                            </a:innerShdw>
                          </a:effectLst>
                        </a:rPr>
                        <a:t>Линии</a:t>
                      </a:r>
                      <a:r>
                        <a:rPr lang="ru-RU" sz="3200" b="1" cap="none" spc="0" baseline="0" dirty="0" smtClean="0">
                          <a:ln w="1905"/>
                          <a:solidFill>
                            <a:schemeClr val="tx1"/>
                          </a:solidFill>
                          <a:effectLst>
                            <a:innerShdw blurRad="69850" dist="43180" dir="5400000">
                              <a:srgbClr val="000000">
                                <a:alpha val="65000"/>
                              </a:srgbClr>
                            </a:innerShdw>
                          </a:effectLst>
                        </a:rPr>
                        <a:t> сравнения</a:t>
                      </a:r>
                      <a:endParaRPr lang="ru-RU" sz="3200" b="1" cap="none" spc="0" dirty="0">
                        <a:ln w="1905"/>
                        <a:solidFill>
                          <a:schemeClr val="tx1"/>
                        </a:solidFill>
                        <a:effectLst>
                          <a:innerShdw blurRad="69850" dist="43180" dir="5400000">
                            <a:srgbClr val="000000">
                              <a:alpha val="65000"/>
                            </a:srgbClr>
                          </a:innerShdw>
                        </a:effectLst>
                      </a:endParaRPr>
                    </a:p>
                  </a:txBody>
                  <a:tcPr/>
                </a:tc>
                <a:tc>
                  <a:txBody>
                    <a:bodyPr/>
                    <a:lstStyle/>
                    <a:p>
                      <a:r>
                        <a:rPr lang="ru-RU" sz="2000" b="1" cap="none" spc="0" dirty="0" err="1" smtClean="0">
                          <a:ln w="1905"/>
                          <a:solidFill>
                            <a:schemeClr val="tx1"/>
                          </a:solidFill>
                          <a:effectLst>
                            <a:innerShdw blurRad="69850" dist="43180" dir="5400000">
                              <a:srgbClr val="000000">
                                <a:alpha val="65000"/>
                              </a:srgbClr>
                            </a:innerShdw>
                          </a:effectLst>
                        </a:rPr>
                        <a:t>Промакедонская</a:t>
                      </a:r>
                      <a:r>
                        <a:rPr lang="ru-RU" sz="2000" b="1" cap="none" spc="0" dirty="0" smtClean="0">
                          <a:ln w="1905"/>
                          <a:solidFill>
                            <a:schemeClr val="tx1"/>
                          </a:solidFill>
                          <a:effectLst>
                            <a:innerShdw blurRad="69850" dist="43180" dir="5400000">
                              <a:srgbClr val="000000">
                                <a:alpha val="65000"/>
                              </a:srgbClr>
                            </a:innerShdw>
                          </a:effectLst>
                        </a:rPr>
                        <a:t> позиция</a:t>
                      </a:r>
                      <a:endParaRPr lang="ru-RU" sz="2000" b="1" cap="none" spc="0" dirty="0">
                        <a:ln w="1905"/>
                        <a:solidFill>
                          <a:schemeClr val="tx1"/>
                        </a:solidFill>
                        <a:effectLst>
                          <a:innerShdw blurRad="69850" dist="43180" dir="5400000">
                            <a:srgbClr val="000000">
                              <a:alpha val="65000"/>
                            </a:srgbClr>
                          </a:innerShdw>
                        </a:effectLst>
                      </a:endParaRPr>
                    </a:p>
                  </a:txBody>
                  <a:tcPr>
                    <a:solidFill>
                      <a:srgbClr val="FFFF99"/>
                    </a:solidFill>
                  </a:tcPr>
                </a:tc>
                <a:tc>
                  <a:txBody>
                    <a:bodyPr/>
                    <a:lstStyle/>
                    <a:p>
                      <a:r>
                        <a:rPr lang="ru-RU" sz="2000" b="1" cap="none" spc="0" dirty="0" err="1" smtClean="0">
                          <a:ln w="1905"/>
                          <a:solidFill>
                            <a:schemeClr val="tx1"/>
                          </a:solidFill>
                          <a:effectLst>
                            <a:innerShdw blurRad="69850" dist="43180" dir="5400000">
                              <a:srgbClr val="000000">
                                <a:alpha val="65000"/>
                              </a:srgbClr>
                            </a:innerShdw>
                          </a:effectLst>
                        </a:rPr>
                        <a:t>Анти</a:t>
                      </a:r>
                      <a:r>
                        <a:rPr lang="ru-RU" sz="2000" b="1" cap="none" spc="0" baseline="0" dirty="0" err="1" smtClean="0">
                          <a:ln w="1905"/>
                          <a:solidFill>
                            <a:schemeClr val="tx1"/>
                          </a:solidFill>
                          <a:effectLst>
                            <a:innerShdw blurRad="69850" dist="43180" dir="5400000">
                              <a:srgbClr val="000000">
                                <a:alpha val="65000"/>
                              </a:srgbClr>
                            </a:innerShdw>
                          </a:effectLst>
                        </a:rPr>
                        <a:t>македонская</a:t>
                      </a:r>
                      <a:r>
                        <a:rPr lang="ru-RU" sz="2000" b="1" cap="none" spc="0" baseline="0" dirty="0" smtClean="0">
                          <a:ln w="1905"/>
                          <a:solidFill>
                            <a:schemeClr val="tx1"/>
                          </a:solidFill>
                          <a:effectLst>
                            <a:innerShdw blurRad="69850" dist="43180" dir="5400000">
                              <a:srgbClr val="000000">
                                <a:alpha val="65000"/>
                              </a:srgbClr>
                            </a:innerShdw>
                          </a:effectLst>
                        </a:rPr>
                        <a:t> позиция</a:t>
                      </a:r>
                      <a:endParaRPr lang="ru-RU" sz="2000" b="1" cap="none" spc="0" dirty="0">
                        <a:ln w="1905"/>
                        <a:solidFill>
                          <a:schemeClr val="tx1"/>
                        </a:solidFill>
                        <a:effectLst>
                          <a:innerShdw blurRad="69850" dist="43180" dir="5400000">
                            <a:srgbClr val="000000">
                              <a:alpha val="65000"/>
                            </a:srgbClr>
                          </a:innerShdw>
                        </a:effectLst>
                      </a:endParaRPr>
                    </a:p>
                  </a:txBody>
                  <a:tcPr>
                    <a:solidFill>
                      <a:srgbClr val="FFFF99"/>
                    </a:solidFill>
                  </a:tcPr>
                </a:tc>
              </a:tr>
              <a:tr h="937119">
                <a:tc>
                  <a:txBody>
                    <a:bodyPr/>
                    <a:lstStyle/>
                    <a:p>
                      <a:r>
                        <a:rPr lang="ru-RU" sz="3200" b="1" cap="none" spc="0" dirty="0" smtClean="0">
                          <a:ln w="1905"/>
                          <a:solidFill>
                            <a:schemeClr val="tx1"/>
                          </a:solidFill>
                          <a:effectLst>
                            <a:innerShdw blurRad="69850" dist="43180" dir="5400000">
                              <a:srgbClr val="000000">
                                <a:alpha val="65000"/>
                              </a:srgbClr>
                            </a:innerShdw>
                          </a:effectLst>
                        </a:rPr>
                        <a:t>Оратор</a:t>
                      </a:r>
                      <a:endParaRPr lang="ru-RU" sz="3200" b="1" cap="none" spc="0" dirty="0">
                        <a:ln w="1905"/>
                        <a:solidFill>
                          <a:schemeClr val="tx1"/>
                        </a:solidFill>
                        <a:effectLst>
                          <a:innerShdw blurRad="69850" dist="43180" dir="5400000">
                            <a:srgbClr val="000000">
                              <a:alpha val="65000"/>
                            </a:srgbClr>
                          </a:innerShdw>
                        </a:effectLst>
                      </a:endParaRPr>
                    </a:p>
                  </a:txBody>
                  <a:tcPr/>
                </a:tc>
                <a:tc>
                  <a:txBody>
                    <a:bodyPr/>
                    <a:lstStyle/>
                    <a:p>
                      <a:r>
                        <a:rPr lang="ru-RU" sz="3200" b="1" cap="none" spc="0" dirty="0" err="1" smtClean="0">
                          <a:ln w="1905"/>
                          <a:solidFill>
                            <a:schemeClr val="tx1"/>
                          </a:solidFill>
                          <a:effectLst>
                            <a:innerShdw blurRad="69850" dist="43180" dir="5400000">
                              <a:srgbClr val="000000">
                                <a:alpha val="65000"/>
                              </a:srgbClr>
                            </a:innerShdw>
                          </a:effectLst>
                        </a:rPr>
                        <a:t>Исократ</a:t>
                      </a:r>
                      <a:endParaRPr lang="ru-RU" sz="3200" b="1" cap="none" spc="0" dirty="0">
                        <a:ln w="1905"/>
                        <a:solidFill>
                          <a:schemeClr val="tx1"/>
                        </a:solidFill>
                        <a:effectLst>
                          <a:innerShdw blurRad="69850" dist="43180" dir="5400000">
                            <a:srgbClr val="000000">
                              <a:alpha val="65000"/>
                            </a:srgbClr>
                          </a:innerShdw>
                        </a:effectLst>
                      </a:endParaRPr>
                    </a:p>
                  </a:txBody>
                  <a:tcPr/>
                </a:tc>
                <a:tc>
                  <a:txBody>
                    <a:bodyPr/>
                    <a:lstStyle/>
                    <a:p>
                      <a:r>
                        <a:rPr lang="ru-RU" sz="3200" b="1" cap="none" spc="0" dirty="0" smtClean="0">
                          <a:ln w="1905"/>
                          <a:solidFill>
                            <a:schemeClr val="tx1"/>
                          </a:solidFill>
                          <a:effectLst>
                            <a:innerShdw blurRad="69850" dist="43180" dir="5400000">
                              <a:srgbClr val="000000">
                                <a:alpha val="65000"/>
                              </a:srgbClr>
                            </a:innerShdw>
                          </a:effectLst>
                        </a:rPr>
                        <a:t>Демосфен</a:t>
                      </a:r>
                      <a:endParaRPr lang="ru-RU" sz="3200" b="1" cap="none" spc="0" dirty="0">
                        <a:ln w="1905"/>
                        <a:solidFill>
                          <a:schemeClr val="tx1"/>
                        </a:solidFill>
                        <a:effectLst>
                          <a:innerShdw blurRad="69850" dist="43180" dir="5400000">
                            <a:srgbClr val="000000">
                              <a:alpha val="65000"/>
                            </a:srgbClr>
                          </a:innerShdw>
                        </a:effectLst>
                      </a:endParaRPr>
                    </a:p>
                  </a:txBody>
                  <a:tcPr/>
                </a:tc>
              </a:tr>
              <a:tr h="3587543">
                <a:tc>
                  <a:txBody>
                    <a:bodyPr/>
                    <a:lstStyle/>
                    <a:p>
                      <a:r>
                        <a:rPr lang="ru-RU" sz="2800" b="1" cap="none" spc="0" dirty="0" smtClean="0">
                          <a:ln w="1905"/>
                          <a:solidFill>
                            <a:schemeClr val="tx1"/>
                          </a:solidFill>
                          <a:effectLst>
                            <a:innerShdw blurRad="69850" dist="43180" dir="5400000">
                              <a:srgbClr val="000000">
                                <a:alpha val="65000"/>
                              </a:srgbClr>
                            </a:innerShdw>
                          </a:effectLst>
                        </a:rPr>
                        <a:t>Отношение к Филиппу и угрозе потерять</a:t>
                      </a:r>
                      <a:r>
                        <a:rPr lang="ru-RU" sz="2800" b="1" cap="none" spc="0" baseline="0" dirty="0" smtClean="0">
                          <a:ln w="1905"/>
                          <a:solidFill>
                            <a:schemeClr val="tx1"/>
                          </a:solidFill>
                          <a:effectLst>
                            <a:innerShdw blurRad="69850" dist="43180" dir="5400000">
                              <a:srgbClr val="000000">
                                <a:alpha val="65000"/>
                              </a:srgbClr>
                            </a:innerShdw>
                          </a:effectLst>
                        </a:rPr>
                        <a:t> независимость</a:t>
                      </a:r>
                      <a:endParaRPr lang="ru-RU" sz="2800" b="1" cap="none" spc="0" dirty="0">
                        <a:ln w="1905"/>
                        <a:solidFill>
                          <a:schemeClr val="tx1"/>
                        </a:solidFill>
                        <a:effectLst>
                          <a:innerShdw blurRad="69850" dist="43180" dir="5400000">
                            <a:srgbClr val="000000">
                              <a:alpha val="65000"/>
                            </a:srgbClr>
                          </a:innerShdw>
                        </a:effectLst>
                      </a:endParaRPr>
                    </a:p>
                  </a:txBody>
                  <a:tcPr/>
                </a:tc>
                <a:tc>
                  <a:txBody>
                    <a:bodyPr/>
                    <a:lstStyle/>
                    <a:p>
                      <a:pPr algn="ctr"/>
                      <a:r>
                        <a:rPr lang="ru-RU" sz="2000" b="1" kern="1200" cap="none" spc="0" dirty="0" smtClean="0">
                          <a:ln w="1905"/>
                          <a:solidFill>
                            <a:schemeClr val="tx1"/>
                          </a:solidFill>
                          <a:effectLst>
                            <a:innerShdw blurRad="69850" dist="43180" dir="5400000">
                              <a:srgbClr val="000000">
                                <a:alpha val="65000"/>
                              </a:srgbClr>
                            </a:innerShdw>
                          </a:effectLst>
                          <a:latin typeface="+mn-lt"/>
                          <a:ea typeface="+mn-ea"/>
                          <a:cs typeface="+mn-cs"/>
                        </a:rPr>
                        <a:t>«Врага боятся меньше, чем собственных сограждан». Видел спасение родины в </a:t>
                      </a:r>
                      <a:r>
                        <a:rPr lang="ru-RU" sz="2000" b="1" kern="1200" cap="none" spc="0" dirty="0" smtClean="0">
                          <a:ln w="1905"/>
                          <a:solidFill>
                            <a:srgbClr val="0070C0"/>
                          </a:solidFill>
                          <a:effectLst>
                            <a:innerShdw blurRad="69850" dist="43180" dir="5400000">
                              <a:srgbClr val="000000">
                                <a:alpha val="65000"/>
                              </a:srgbClr>
                            </a:innerShdw>
                          </a:effectLst>
                          <a:latin typeface="+mn-lt"/>
                          <a:ea typeface="+mn-ea"/>
                          <a:cs typeface="+mn-cs"/>
                        </a:rPr>
                        <a:t>добровольном подчинении </a:t>
                      </a:r>
                      <a:r>
                        <a:rPr lang="ru-RU" sz="2000" b="1" kern="1200" cap="none" spc="0" dirty="0" smtClean="0">
                          <a:ln w="1905"/>
                          <a:solidFill>
                            <a:schemeClr val="tx1"/>
                          </a:solidFill>
                          <a:effectLst>
                            <a:innerShdw blurRad="69850" dist="43180" dir="5400000">
                              <a:srgbClr val="000000">
                                <a:alpha val="65000"/>
                              </a:srgbClr>
                            </a:innerShdw>
                          </a:effectLst>
                          <a:latin typeface="+mn-lt"/>
                          <a:ea typeface="+mn-ea"/>
                          <a:cs typeface="+mn-cs"/>
                        </a:rPr>
                        <a:t>Филиппу, объединении греков и македонцев против персов.</a:t>
                      </a:r>
                      <a:endParaRPr lang="ru-RU" sz="2000" b="1" cap="none" spc="0" dirty="0">
                        <a:ln w="1905"/>
                        <a:solidFill>
                          <a:schemeClr val="tx1"/>
                        </a:solidFill>
                        <a:effectLst>
                          <a:innerShdw blurRad="69850" dist="43180" dir="5400000">
                            <a:srgbClr val="000000">
                              <a:alpha val="65000"/>
                            </a:srgbClr>
                          </a:innerShdw>
                        </a:effectLst>
                      </a:endParaRPr>
                    </a:p>
                  </a:txBody>
                  <a:tcPr/>
                </a:tc>
                <a:tc>
                  <a:txBody>
                    <a:bodyPr/>
                    <a:lstStyle/>
                    <a:p>
                      <a:pPr algn="ctr"/>
                      <a:r>
                        <a:rPr lang="ru-RU" sz="2000" b="1" kern="1200" cap="none" spc="0" dirty="0" smtClean="0">
                          <a:ln w="1905"/>
                          <a:solidFill>
                            <a:schemeClr val="tx1"/>
                          </a:solidFill>
                          <a:effectLst>
                            <a:innerShdw blurRad="69850" dist="43180" dir="5400000">
                              <a:srgbClr val="000000">
                                <a:alpha val="65000"/>
                              </a:srgbClr>
                            </a:innerShdw>
                          </a:effectLst>
                          <a:latin typeface="+mn-lt"/>
                          <a:ea typeface="+mn-ea"/>
                          <a:cs typeface="+mn-cs"/>
                        </a:rPr>
                        <a:t>«Если даже все эллины согласятся быть рабами, мы должны бороться за свободу».  </a:t>
                      </a:r>
                      <a:r>
                        <a:rPr lang="ru-RU" sz="2000" b="1" kern="1200" cap="none" spc="0" dirty="0" smtClean="0">
                          <a:ln w="1905"/>
                          <a:solidFill>
                            <a:srgbClr val="0070C0"/>
                          </a:solidFill>
                          <a:effectLst>
                            <a:innerShdw blurRad="69850" dist="43180" dir="5400000">
                              <a:srgbClr val="000000">
                                <a:alpha val="65000"/>
                              </a:srgbClr>
                            </a:innerShdw>
                          </a:effectLst>
                          <a:latin typeface="+mn-lt"/>
                          <a:ea typeface="+mn-ea"/>
                          <a:cs typeface="+mn-cs"/>
                        </a:rPr>
                        <a:t>Отстаивал независимость и свободу </a:t>
                      </a:r>
                      <a:r>
                        <a:rPr lang="ru-RU" sz="2000" b="1" kern="1200" cap="none" spc="0" dirty="0" smtClean="0">
                          <a:ln w="1905"/>
                          <a:solidFill>
                            <a:schemeClr val="tx1"/>
                          </a:solidFill>
                          <a:effectLst>
                            <a:innerShdw blurRad="69850" dist="43180" dir="5400000">
                              <a:srgbClr val="000000">
                                <a:alpha val="65000"/>
                              </a:srgbClr>
                            </a:innerShdw>
                          </a:effectLst>
                          <a:latin typeface="+mn-lt"/>
                          <a:ea typeface="+mn-ea"/>
                          <a:cs typeface="+mn-cs"/>
                        </a:rPr>
                        <a:t>Греции, сплотил ряд греческих городов для борьбы с Филиппом. </a:t>
                      </a:r>
                      <a:endParaRPr lang="ru-RU" sz="2000" b="1" cap="none" spc="0" dirty="0">
                        <a:ln w="1905"/>
                        <a:solidFill>
                          <a:schemeClr val="tx1"/>
                        </a:solidFill>
                        <a:effectLst>
                          <a:innerShdw blurRad="69850" dist="43180" dir="5400000">
                            <a:srgbClr val="000000">
                              <a:alpha val="65000"/>
                            </a:srgbClr>
                          </a:innerShdw>
                        </a:effectLst>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91840" y="179437"/>
            <a:ext cx="8784976" cy="720080"/>
          </a:xfrm>
        </p:spPr>
        <p:txBody>
          <a:bodyPr>
            <a:noAutofit/>
          </a:bodyPr>
          <a:lstStyle/>
          <a:p>
            <a:r>
              <a:rPr lang="ru-RU" sz="4000" dirty="0" smtClean="0">
                <a:solidFill>
                  <a:schemeClr val="accent1">
                    <a:lumMod val="75000"/>
                  </a:schemeClr>
                </a:solidFill>
              </a:rPr>
              <a:t>Битва при </a:t>
            </a:r>
            <a:r>
              <a:rPr lang="ru-RU" sz="4000" dirty="0" err="1" smtClean="0">
                <a:solidFill>
                  <a:schemeClr val="accent1">
                    <a:lumMod val="75000"/>
                  </a:schemeClr>
                </a:solidFill>
              </a:rPr>
              <a:t>Херонее</a:t>
            </a:r>
            <a:r>
              <a:rPr lang="ru-RU" sz="4000" dirty="0" smtClean="0">
                <a:solidFill>
                  <a:schemeClr val="accent1">
                    <a:lumMod val="75000"/>
                  </a:schemeClr>
                </a:solidFill>
              </a:rPr>
              <a:t> 338 г. до н.э. </a:t>
            </a:r>
            <a:endParaRPr lang="ru-RU" sz="4000" dirty="0">
              <a:solidFill>
                <a:schemeClr val="accent1">
                  <a:lumMod val="75000"/>
                </a:schemeClr>
              </a:solidFill>
            </a:endParaRPr>
          </a:p>
        </p:txBody>
      </p:sp>
      <p:graphicFrame>
        <p:nvGraphicFramePr>
          <p:cNvPr id="112642" name="Object 2"/>
          <p:cNvGraphicFramePr>
            <a:graphicFrameLocks noChangeAspect="1"/>
          </p:cNvGraphicFramePr>
          <p:nvPr>
            <p:ph type="pic" idx="1"/>
          </p:nvPr>
        </p:nvGraphicFramePr>
        <p:xfrm>
          <a:off x="105954" y="1187549"/>
          <a:ext cx="9852366" cy="5616624"/>
        </p:xfrm>
        <a:graphic>
          <a:graphicData uri="http://schemas.openxmlformats.org/presentationml/2006/ole">
            <p:oleObj spid="_x0000_s112642" r:id="rId4" imgW="8355556" imgH="4761905" progId="">
              <p:embed/>
            </p:oleObj>
          </a:graphicData>
        </a:graphic>
      </p:graphicFrame>
      <p:sp>
        <p:nvSpPr>
          <p:cNvPr id="16" name="Пятно 1 15"/>
          <p:cNvSpPr/>
          <p:nvPr/>
        </p:nvSpPr>
        <p:spPr bwMode="auto">
          <a:xfrm>
            <a:off x="4040180" y="3136895"/>
            <a:ext cx="428628" cy="642942"/>
          </a:xfrm>
          <a:prstGeom prst="irregularSeal1">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endParaRPr lang="ru-RU" dirty="0" smtClean="0"/>
          </a:p>
        </p:txBody>
      </p:sp>
      <p:sp>
        <p:nvSpPr>
          <p:cNvPr id="17" name="Прямоугольник 16"/>
          <p:cNvSpPr/>
          <p:nvPr/>
        </p:nvSpPr>
        <p:spPr>
          <a:xfrm>
            <a:off x="4183057" y="2351078"/>
            <a:ext cx="1357322" cy="646323"/>
          </a:xfrm>
          <a:prstGeom prst="rect">
            <a:avLst/>
          </a:prstGeom>
        </p:spPr>
        <p:txBody>
          <a:bodyPr wrap="square" lIns="91430" tIns="45716" rIns="91430" bIns="45716">
            <a:spAutoFit/>
          </a:bodyPr>
          <a:lstStyle/>
          <a:p>
            <a:r>
              <a:rPr lang="ru-RU" b="1" dirty="0" smtClean="0">
                <a:solidFill>
                  <a:srgbClr val="FF0000"/>
                </a:solidFill>
              </a:rPr>
              <a:t>338 г. </a:t>
            </a:r>
          </a:p>
          <a:p>
            <a:r>
              <a:rPr lang="ru-RU" b="1" dirty="0" smtClean="0">
                <a:solidFill>
                  <a:srgbClr val="FF0000"/>
                </a:solidFill>
              </a:rPr>
              <a:t> </a:t>
            </a:r>
            <a:r>
              <a:rPr lang="ru-RU" b="1" dirty="0" err="1" smtClean="0">
                <a:solidFill>
                  <a:srgbClr val="FF0000"/>
                </a:solidFill>
              </a:rPr>
              <a:t>Херонея</a:t>
            </a:r>
            <a:r>
              <a:rPr lang="ru-RU" b="1" dirty="0" smtClean="0">
                <a:solidFill>
                  <a:srgbClr val="FF0000"/>
                </a:solidFill>
              </a:rPr>
              <a:t> </a:t>
            </a:r>
            <a:endParaRPr lang="ru-RU" b="1" dirty="0">
              <a:solidFill>
                <a:srgbClr val="FF0000"/>
              </a:solidFill>
            </a:endParaRPr>
          </a:p>
        </p:txBody>
      </p:sp>
      <p:sp>
        <p:nvSpPr>
          <p:cNvPr id="19" name="Выгнутая влево стрелка 18"/>
          <p:cNvSpPr/>
          <p:nvPr/>
        </p:nvSpPr>
        <p:spPr bwMode="auto">
          <a:xfrm>
            <a:off x="3111486" y="1065193"/>
            <a:ext cx="928694" cy="2500330"/>
          </a:xfrm>
          <a:prstGeom prst="curved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ru-RU"/>
          </a:p>
        </p:txBody>
      </p:sp>
      <p:sp>
        <p:nvSpPr>
          <p:cNvPr id="79875" name="Rectangle 3"/>
          <p:cNvSpPr>
            <a:spLocks noGrp="1" noChangeArrowheads="1"/>
          </p:cNvSpPr>
          <p:nvPr>
            <p:ph idx="1"/>
          </p:nvPr>
        </p:nvSpPr>
        <p:spPr/>
        <p:txBody>
          <a:bodyPr/>
          <a:lstStyle/>
          <a:p>
            <a:endParaRPr lang="ru-RU"/>
          </a:p>
        </p:txBody>
      </p:sp>
      <p:pic>
        <p:nvPicPr>
          <p:cNvPr id="79877" name="Picture 5" descr="Kurkin2"/>
          <p:cNvPicPr>
            <a:picLocks noChangeAspect="1" noChangeArrowheads="1"/>
          </p:cNvPicPr>
          <p:nvPr/>
        </p:nvPicPr>
        <p:blipFill>
          <a:blip r:embed="rId2" cstate="print"/>
          <a:srcRect/>
          <a:stretch>
            <a:fillRect/>
          </a:stretch>
        </p:blipFill>
        <p:spPr bwMode="auto">
          <a:xfrm>
            <a:off x="0" y="0"/>
            <a:ext cx="10080625" cy="7559675"/>
          </a:xfrm>
          <a:prstGeom prst="rect">
            <a:avLst/>
          </a:prstGeom>
          <a:noFill/>
        </p:spPr>
      </p:pic>
      <p:sp>
        <p:nvSpPr>
          <p:cNvPr id="79878" name="Text Box 6"/>
          <p:cNvSpPr txBox="1">
            <a:spLocks noChangeArrowheads="1"/>
          </p:cNvSpPr>
          <p:nvPr/>
        </p:nvSpPr>
        <p:spPr bwMode="auto">
          <a:xfrm>
            <a:off x="0" y="1"/>
            <a:ext cx="3276203" cy="901987"/>
          </a:xfrm>
          <a:prstGeom prst="rect">
            <a:avLst/>
          </a:prstGeom>
          <a:solidFill>
            <a:srgbClr val="6600CC"/>
          </a:solidFill>
          <a:ln w="9525">
            <a:noFill/>
            <a:miter lim="800000"/>
            <a:headEnd/>
            <a:tailEnd/>
          </a:ln>
          <a:effectLst/>
        </p:spPr>
        <p:txBody>
          <a:bodyPr lIns="100783" tIns="50392" rIns="100783" bIns="50392">
            <a:spAutoFit/>
          </a:bodyPr>
          <a:lstStyle/>
          <a:p>
            <a:pPr>
              <a:spcBef>
                <a:spcPct val="50000"/>
              </a:spcBef>
            </a:pPr>
            <a:r>
              <a:rPr lang="ru-RU" sz="2600" b="1" dirty="0"/>
              <a:t>338 г до н.э. Битва при </a:t>
            </a:r>
            <a:r>
              <a:rPr lang="ru-RU" sz="2600" b="1" dirty="0" err="1"/>
              <a:t>Херонее</a:t>
            </a:r>
            <a:endParaRPr lang="ru-RU" sz="2600" b="1" dirty="0"/>
          </a:p>
        </p:txBody>
      </p:sp>
      <p:pic>
        <p:nvPicPr>
          <p:cNvPr id="79880" name="Picture 8" descr="batalla-de-cannas"/>
          <p:cNvPicPr>
            <a:picLocks noChangeAspect="1" noChangeArrowheads="1"/>
          </p:cNvPicPr>
          <p:nvPr/>
        </p:nvPicPr>
        <p:blipFill>
          <a:blip r:embed="rId3" cstate="print"/>
          <a:srcRect/>
          <a:stretch>
            <a:fillRect/>
          </a:stretch>
        </p:blipFill>
        <p:spPr bwMode="auto">
          <a:xfrm>
            <a:off x="0" y="0"/>
            <a:ext cx="10080625" cy="7559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barn(outVertical)">
                                      <p:cBhvr>
                                        <p:cTn id="7" dur="20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9072563" cy="596780"/>
          </a:xfrm>
        </p:spPr>
        <p:txBody>
          <a:bodyPr>
            <a:normAutofit fontScale="90000"/>
          </a:bodyPr>
          <a:lstStyle/>
          <a:p>
            <a:endParaRPr lang="ru-RU" dirty="0"/>
          </a:p>
        </p:txBody>
      </p:sp>
      <p:sp>
        <p:nvSpPr>
          <p:cNvPr id="3" name="Содержимое 2"/>
          <p:cNvSpPr>
            <a:spLocks noGrp="1"/>
          </p:cNvSpPr>
          <p:nvPr>
            <p:ph idx="1"/>
          </p:nvPr>
        </p:nvSpPr>
        <p:spPr>
          <a:xfrm>
            <a:off x="5184328" y="1115541"/>
            <a:ext cx="4536504" cy="5472608"/>
          </a:xfrm>
        </p:spPr>
        <p:txBody>
          <a:bodyPr>
            <a:normAutofit fontScale="92500" lnSpcReduction="10000"/>
          </a:bodyPr>
          <a:lstStyle/>
          <a:p>
            <a:pPr>
              <a:buNone/>
            </a:pPr>
            <a:r>
              <a:rPr lang="ru-RU" dirty="0" smtClean="0"/>
              <a:t>*В </a:t>
            </a:r>
            <a:r>
              <a:rPr lang="ru-RU" dirty="0"/>
              <a:t>ходе битвы погибли все </a:t>
            </a:r>
            <a:r>
              <a:rPr lang="ru-RU" dirty="0" err="1"/>
              <a:t>фиванцы</a:t>
            </a:r>
            <a:r>
              <a:rPr lang="ru-RU" dirty="0"/>
              <a:t> и </a:t>
            </a:r>
            <a:r>
              <a:rPr lang="ru-RU" dirty="0" smtClean="0"/>
              <a:t>1 тыс. афинян, а более 2 тыс. попало в плен. </a:t>
            </a:r>
            <a:r>
              <a:rPr lang="ru-RU" dirty="0"/>
              <a:t>На месте сражения была установлена скульптура льва, как символ памяти о погибших и об </a:t>
            </a:r>
            <a:r>
              <a:rPr lang="ru-RU" b="1" dirty="0"/>
              <a:t>окончании целой эпохи </a:t>
            </a:r>
            <a:r>
              <a:rPr lang="ru-RU" dirty="0"/>
              <a:t>в истории Греции.</a:t>
            </a:r>
          </a:p>
        </p:txBody>
      </p:sp>
      <p:pic>
        <p:nvPicPr>
          <p:cNvPr id="183298" name="Picture 2" descr="https://fsd.videouroki.net/products/conspekty/istdrmira5/46-goroda-ellady-podchiniaiutsia-makiedonii.files/image008.jpg"/>
          <p:cNvPicPr>
            <a:picLocks noChangeAspect="1" noChangeArrowheads="1"/>
          </p:cNvPicPr>
          <p:nvPr/>
        </p:nvPicPr>
        <p:blipFill>
          <a:blip r:embed="rId2" cstate="print"/>
          <a:srcRect/>
          <a:stretch>
            <a:fillRect/>
          </a:stretch>
        </p:blipFill>
        <p:spPr bwMode="auto">
          <a:xfrm>
            <a:off x="503808" y="1259557"/>
            <a:ext cx="3951528" cy="51125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75816" y="422251"/>
            <a:ext cx="9179403" cy="2123650"/>
          </a:xfrm>
          <a:prstGeom prst="rect">
            <a:avLst/>
          </a:prstGeom>
        </p:spPr>
        <p:txBody>
          <a:bodyPr wrap="square" lIns="91430" tIns="45716" rIns="91430" bIns="45716">
            <a:spAutoFit/>
          </a:bodyPr>
          <a:lstStyle/>
          <a:p>
            <a:pPr algn="ctr"/>
            <a:r>
              <a:rPr lang="ru-RU" sz="4400" b="1" i="1" dirty="0" smtClean="0">
                <a:solidFill>
                  <a:schemeClr val="accent1">
                    <a:lumMod val="75000"/>
                  </a:schemeClr>
                </a:solidFill>
                <a:latin typeface="+mj-lt"/>
              </a:rPr>
              <a:t>Тема урока:</a:t>
            </a:r>
          </a:p>
          <a:p>
            <a:pPr algn="ctr"/>
            <a:r>
              <a:rPr lang="ru-RU" sz="4400" b="1" i="1" dirty="0" smtClean="0">
                <a:solidFill>
                  <a:schemeClr val="accent1">
                    <a:lumMod val="75000"/>
                  </a:schemeClr>
                </a:solidFill>
                <a:latin typeface="+mj-lt"/>
              </a:rPr>
              <a:t>Города Эллады подчиняются Македонии</a:t>
            </a:r>
            <a:endParaRPr lang="ru-RU" sz="5400" i="1" dirty="0" smtClean="0">
              <a:solidFill>
                <a:schemeClr val="accent1">
                  <a:lumMod val="75000"/>
                </a:schemeClr>
              </a:solidFill>
              <a:latin typeface="+mj-lt"/>
            </a:endParaRPr>
          </a:p>
        </p:txBody>
      </p:sp>
      <p:pic>
        <p:nvPicPr>
          <p:cNvPr id="101377" name="Picture 1"/>
          <p:cNvPicPr>
            <a:picLocks noChangeAspect="1" noChangeArrowheads="1"/>
          </p:cNvPicPr>
          <p:nvPr/>
        </p:nvPicPr>
        <p:blipFill>
          <a:blip r:embed="rId3" cstate="print"/>
          <a:srcRect/>
          <a:stretch>
            <a:fillRect/>
          </a:stretch>
        </p:blipFill>
        <p:spPr bwMode="auto">
          <a:xfrm>
            <a:off x="503808" y="2555701"/>
            <a:ext cx="9145016" cy="4523004"/>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5777" y="467470"/>
            <a:ext cx="9505056" cy="6840760"/>
          </a:xfrm>
        </p:spPr>
        <p:txBody>
          <a:bodyPr>
            <a:normAutofit fontScale="92500"/>
          </a:bodyPr>
          <a:lstStyle/>
          <a:p>
            <a:pPr>
              <a:buNone/>
            </a:pPr>
            <a:r>
              <a:rPr lang="ru-RU" b="1" dirty="0" smtClean="0">
                <a:solidFill>
                  <a:srgbClr val="FF0000"/>
                </a:solidFill>
                <a:latin typeface="Bookman Old Style" pitchFamily="18" charset="0"/>
              </a:rPr>
              <a:t>     Последствия </a:t>
            </a:r>
            <a:r>
              <a:rPr lang="ru-RU" b="1" dirty="0">
                <a:solidFill>
                  <a:srgbClr val="FF0000"/>
                </a:solidFill>
                <a:latin typeface="Bookman Old Style" pitchFamily="18" charset="0"/>
              </a:rPr>
              <a:t>битвы при </a:t>
            </a:r>
            <a:r>
              <a:rPr lang="ru-RU" b="1" dirty="0" err="1">
                <a:solidFill>
                  <a:srgbClr val="FF0000"/>
                </a:solidFill>
                <a:latin typeface="Bookman Old Style" pitchFamily="18" charset="0"/>
              </a:rPr>
              <a:t>Херонее</a:t>
            </a:r>
            <a:r>
              <a:rPr lang="ru-RU" b="1" dirty="0" smtClean="0">
                <a:solidFill>
                  <a:srgbClr val="FF0000"/>
                </a:solidFill>
                <a:latin typeface="Bookman Old Style" pitchFamily="18" charset="0"/>
              </a:rPr>
              <a:t>:</a:t>
            </a:r>
          </a:p>
          <a:p>
            <a:pPr>
              <a:buNone/>
            </a:pPr>
            <a:endParaRPr lang="ru-RU" b="1" dirty="0">
              <a:solidFill>
                <a:srgbClr val="FF0000"/>
              </a:solidFill>
              <a:latin typeface="Bookman Old Style" pitchFamily="18" charset="0"/>
            </a:endParaRPr>
          </a:p>
          <a:p>
            <a:r>
              <a:rPr lang="ru-RU" dirty="0"/>
              <a:t>1)афинской </a:t>
            </a:r>
            <a:r>
              <a:rPr lang="ru-RU" b="1" dirty="0"/>
              <a:t>демократии</a:t>
            </a:r>
            <a:r>
              <a:rPr lang="ru-RU" dirty="0"/>
              <a:t> пришел конец;</a:t>
            </a:r>
          </a:p>
          <a:p>
            <a:r>
              <a:rPr lang="ru-RU" b="1" dirty="0"/>
              <a:t>2)имущество</a:t>
            </a:r>
            <a:r>
              <a:rPr lang="ru-RU" dirty="0"/>
              <a:t> у богатых граждан не отбиралось;</a:t>
            </a:r>
          </a:p>
          <a:p>
            <a:r>
              <a:rPr lang="ru-RU" dirty="0"/>
              <a:t>3</a:t>
            </a:r>
            <a:r>
              <a:rPr lang="ru-RU" dirty="0" smtClean="0"/>
              <a:t>) был заключен союз </a:t>
            </a:r>
            <a:r>
              <a:rPr lang="ru-RU" dirty="0"/>
              <a:t>о </a:t>
            </a:r>
            <a:r>
              <a:rPr lang="ru-RU" b="1" i="1" dirty="0">
                <a:solidFill>
                  <a:srgbClr val="0070C0"/>
                </a:solidFill>
              </a:rPr>
              <a:t>«вечном мире и союзе» </a:t>
            </a:r>
            <a:r>
              <a:rPr lang="ru-RU" dirty="0"/>
              <a:t>между греческими государствами и Македонией;</a:t>
            </a:r>
          </a:p>
          <a:p>
            <a:r>
              <a:rPr lang="ru-RU" dirty="0"/>
              <a:t>4)македонский царь </a:t>
            </a:r>
            <a:r>
              <a:rPr lang="ru-RU" b="1" dirty="0"/>
              <a:t>провозглашен верховным главнокомандующим</a:t>
            </a:r>
            <a:r>
              <a:rPr lang="ru-RU" dirty="0"/>
              <a:t> объединенными военными </a:t>
            </a:r>
            <a:r>
              <a:rPr lang="ru-RU" dirty="0" smtClean="0"/>
              <a:t>силами, но не царем;</a:t>
            </a:r>
            <a:endParaRPr lang="ru-RU" dirty="0"/>
          </a:p>
          <a:p>
            <a:r>
              <a:rPr lang="ru-RU" dirty="0"/>
              <a:t>5)Греция </a:t>
            </a:r>
            <a:r>
              <a:rPr lang="ru-RU" b="1" dirty="0"/>
              <a:t>потеряла</a:t>
            </a:r>
            <a:r>
              <a:rPr lang="ru-RU" dirty="0"/>
              <a:t> надолго свою </a:t>
            </a:r>
            <a:r>
              <a:rPr lang="ru-RU" dirty="0" smtClean="0"/>
              <a:t>независимость.</a:t>
            </a:r>
            <a:r>
              <a:rPr lang="ru-RU" dirty="0"/>
              <a:t>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431802" y="602193"/>
            <a:ext cx="9433046" cy="5632303"/>
          </a:xfrm>
          <a:prstGeom prst="rect">
            <a:avLst/>
          </a:prstGeom>
          <a:solidFill>
            <a:srgbClr val="FFFFFF"/>
          </a:solidFill>
          <a:ln w="9525">
            <a:noFill/>
            <a:miter lim="800000"/>
            <a:headEnd/>
            <a:tailEnd/>
          </a:ln>
          <a:effectLst/>
        </p:spPr>
        <p:txBody>
          <a:bodyPr vert="horz" wrap="square" lIns="91430" tIns="45716" rIns="91430" bIns="45716" numCol="1" anchor="ctr" anchorCtr="0" compatLnSpc="1">
            <a:prstTxWarp prst="textNoShape">
              <a:avLst/>
            </a:prstTxWarp>
            <a:spAutoFit/>
          </a:bodyPr>
          <a:lstStyle/>
          <a:p>
            <a:pPr algn="ctr" defTabSz="914305" hangingPunct="1">
              <a:buClrTx/>
              <a:buSzTx/>
              <a:tabLst>
                <a:tab pos="374611" algn="l"/>
              </a:tabLst>
            </a:pPr>
            <a:r>
              <a:rPr lang="ru-RU" sz="4000" b="1" dirty="0" smtClean="0">
                <a:solidFill>
                  <a:srgbClr val="FF0000"/>
                </a:solidFill>
                <a:latin typeface="Bookman Old Style" pitchFamily="18" charset="0"/>
                <a:ea typeface="Calibri" pitchFamily="34" charset="0"/>
                <a:cs typeface="Times New Roman" pitchFamily="18" charset="0"/>
              </a:rPr>
              <a:t> </a:t>
            </a:r>
            <a:r>
              <a:rPr lang="ru-RU" sz="4000" b="1" dirty="0" smtClean="0">
                <a:solidFill>
                  <a:srgbClr val="FF0000"/>
                </a:solidFill>
                <a:latin typeface="+mn-lt"/>
                <a:ea typeface="Calibri" pitchFamily="34" charset="0"/>
                <a:cs typeface="Times New Roman" pitchFamily="18" charset="0"/>
              </a:rPr>
              <a:t>Причины покорения Греции Македонией:</a:t>
            </a:r>
          </a:p>
          <a:p>
            <a:pPr algn="ctr" defTabSz="914305" hangingPunct="1">
              <a:buClrTx/>
              <a:buSzTx/>
              <a:tabLst>
                <a:tab pos="374611" algn="l"/>
              </a:tabLst>
            </a:pPr>
            <a:endParaRPr lang="ru-RU" sz="4000" b="1" dirty="0" smtClean="0">
              <a:solidFill>
                <a:srgbClr val="FF0000"/>
              </a:solidFill>
              <a:latin typeface="+mn-lt"/>
              <a:cs typeface="Arial" pitchFamily="34" charset="0"/>
            </a:endParaRPr>
          </a:p>
          <a:p>
            <a:pPr defTabSz="914305" eaLnBrk="0">
              <a:buClrTx/>
              <a:buSzTx/>
              <a:tabLst>
                <a:tab pos="374611" algn="l"/>
              </a:tabLst>
            </a:pPr>
            <a:r>
              <a:rPr lang="ru-RU" sz="4000" dirty="0" smtClean="0">
                <a:latin typeface="+mn-lt"/>
                <a:ea typeface="Times New Roman" pitchFamily="18" charset="0"/>
                <a:cs typeface="Arial" pitchFamily="34" charset="0"/>
              </a:rPr>
              <a:t>а)греки воевали между собой, это ослабило страну.</a:t>
            </a:r>
            <a:endParaRPr lang="ru-RU" sz="4000" dirty="0" smtClean="0">
              <a:latin typeface="+mn-lt"/>
              <a:cs typeface="Arial" pitchFamily="34" charset="0"/>
            </a:endParaRPr>
          </a:p>
          <a:p>
            <a:pPr defTabSz="914305" eaLnBrk="0">
              <a:buClrTx/>
              <a:buSzTx/>
              <a:tabLst>
                <a:tab pos="374611" algn="l"/>
              </a:tabLst>
            </a:pPr>
            <a:r>
              <a:rPr lang="ru-RU" sz="4000" dirty="0" smtClean="0">
                <a:latin typeface="+mn-lt"/>
                <a:ea typeface="Times New Roman" pitchFamily="18" charset="0"/>
                <a:cs typeface="Arial" pitchFamily="34" charset="0"/>
              </a:rPr>
              <a:t>б)Филипп создал сильную, мощную армию.</a:t>
            </a:r>
            <a:endParaRPr lang="ru-RU" sz="4000" dirty="0" smtClean="0">
              <a:latin typeface="+mn-lt"/>
              <a:cs typeface="Arial" pitchFamily="34" charset="0"/>
            </a:endParaRPr>
          </a:p>
          <a:p>
            <a:pPr defTabSz="914305" eaLnBrk="0">
              <a:buClrTx/>
              <a:buSzTx/>
              <a:tabLst>
                <a:tab pos="374611" algn="l"/>
              </a:tabLst>
            </a:pPr>
            <a:r>
              <a:rPr lang="ru-RU" sz="4000" dirty="0" smtClean="0">
                <a:latin typeface="+mn-lt"/>
                <a:ea typeface="Times New Roman" pitchFamily="18" charset="0"/>
                <a:cs typeface="Arial" pitchFamily="34" charset="0"/>
              </a:rPr>
              <a:t>в) коварство  Филиппа, умение поссорить противников.</a:t>
            </a:r>
            <a:endParaRPr lang="ru-RU" sz="4000" dirty="0" smtClean="0">
              <a:latin typeface="+mn-l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Клип 2"/>
          <p:cNvSpPr>
            <a:spLocks noGrp="1"/>
          </p:cNvSpPr>
          <p:nvPr>
            <p:ph type="clipArt" sz="half" idx="1"/>
          </p:nvPr>
        </p:nvSpPr>
        <p:spPr/>
      </p:sp>
      <p:sp>
        <p:nvSpPr>
          <p:cNvPr id="4" name="Текст 3"/>
          <p:cNvSpPr>
            <a:spLocks noGrp="1"/>
          </p:cNvSpPr>
          <p:nvPr>
            <p:ph type="body" sz="half" idx="2"/>
          </p:nvPr>
        </p:nvSpPr>
        <p:spPr/>
        <p:txBody>
          <a:bodyPr/>
          <a:lstStyle/>
          <a:p>
            <a:endParaRPr lang="ru-RU" dirty="0"/>
          </a:p>
        </p:txBody>
      </p:sp>
      <p:sp>
        <p:nvSpPr>
          <p:cNvPr id="5" name="Прямоугольник 4"/>
          <p:cNvSpPr/>
          <p:nvPr/>
        </p:nvSpPr>
        <p:spPr>
          <a:xfrm>
            <a:off x="287784" y="467469"/>
            <a:ext cx="9217024" cy="6463308"/>
          </a:xfrm>
          <a:prstGeom prst="rect">
            <a:avLst/>
          </a:prstGeom>
          <a:solidFill>
            <a:schemeClr val="accent5">
              <a:lumMod val="20000"/>
              <a:lumOff val="80000"/>
            </a:schemeClr>
          </a:solidFill>
        </p:spPr>
        <p:txBody>
          <a:bodyPr wrap="square">
            <a:spAutoFit/>
          </a:bodyPr>
          <a:lstStyle/>
          <a:p>
            <a:r>
              <a:rPr lang="ru-RU" sz="3600" b="1" dirty="0" smtClean="0"/>
              <a:t>*Коринфский конгресс.</a:t>
            </a:r>
            <a:endParaRPr lang="ru-RU" sz="3600" dirty="0" smtClean="0"/>
          </a:p>
          <a:p>
            <a:r>
              <a:rPr lang="ru-RU" sz="2400" dirty="0" smtClean="0"/>
              <a:t>После победы в Фивах был оставлен гарнизон македонских воинов. Афины Филипп не решился разрушать. Он с уважением относился к их жителям и хотел, чтобы они уважали его. К тому же царь рассчитывал получить афинский флот.</a:t>
            </a:r>
          </a:p>
          <a:p>
            <a:r>
              <a:rPr lang="ru-RU" sz="2400" dirty="0" smtClean="0"/>
              <a:t>Филипп не объявил себя правителем захваченной Эллады. Он был умным и дальновидным политиком.  </a:t>
            </a:r>
          </a:p>
          <a:p>
            <a:r>
              <a:rPr lang="ru-RU" sz="2400" dirty="0" smtClean="0"/>
              <a:t>В </a:t>
            </a:r>
            <a:r>
              <a:rPr lang="ru-RU" sz="2400" b="1" dirty="0" smtClean="0"/>
              <a:t>337 году до нашей эры</a:t>
            </a:r>
            <a:r>
              <a:rPr lang="ru-RU" sz="2400" dirty="0" smtClean="0"/>
              <a:t> в Коринф приехали послы из всех греческих полисов, которые решили заключить союз, получивший название </a:t>
            </a:r>
            <a:r>
              <a:rPr lang="ru-RU" sz="2400" b="1" dirty="0" smtClean="0"/>
              <a:t>Коринфский конгресс</a:t>
            </a:r>
            <a:r>
              <a:rPr lang="ru-RU" sz="2400" dirty="0" smtClean="0"/>
              <a:t>. Македония не вошла в этот союз, но взяла на себя обязанности руководства им.</a:t>
            </a:r>
          </a:p>
          <a:p>
            <a:r>
              <a:rPr lang="ru-RU" sz="2400" dirty="0" smtClean="0"/>
              <a:t>Союзом было принято решение отправиться в поход в </a:t>
            </a:r>
            <a:r>
              <a:rPr lang="ru-RU" sz="2400" b="1" dirty="0" smtClean="0"/>
              <a:t>Персидскую империю</a:t>
            </a:r>
            <a:r>
              <a:rPr lang="ru-RU" sz="2400" dirty="0" smtClean="0"/>
              <a:t>. Возглавить его должен был Филипп Македонский.</a:t>
            </a:r>
          </a:p>
          <a:p>
            <a:endParaRPr lang="ru-RU" dirty="0"/>
          </a:p>
        </p:txBody>
      </p:sp>
      <p:sp>
        <p:nvSpPr>
          <p:cNvPr id="201729" name="Rectangle 1"/>
          <p:cNvSpPr>
            <a:spLocks noChangeArrowheads="1"/>
          </p:cNvSpPr>
          <p:nvPr/>
        </p:nvSpPr>
        <p:spPr bwMode="auto">
          <a:xfrm>
            <a:off x="0" y="0"/>
            <a:ext cx="10080625" cy="45720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9200" b="0" i="0" u="none" strike="noStrike" cap="none" normalizeH="0" baseline="0" smtClean="0">
                <a:ln>
                  <a:noFill/>
                </a:ln>
                <a:solidFill>
                  <a:srgbClr val="000000"/>
                </a:solidFill>
                <a:effectLst/>
                <a:latin typeface="OpenSans"/>
                <a:cs typeface="Arial" pitchFamily="34" charset="0"/>
              </a:rPr>
              <a:t>В </a:t>
            </a:r>
            <a:r>
              <a:rPr kumimoji="0" lang="ru-RU" sz="79200" b="1" i="0" u="none" strike="noStrike" cap="none" normalizeH="0" baseline="0" smtClean="0">
                <a:ln>
                  <a:noFill/>
                </a:ln>
                <a:solidFill>
                  <a:srgbClr val="000000"/>
                </a:solidFill>
                <a:effectLst/>
                <a:latin typeface="OpenSans"/>
                <a:cs typeface="Arial" pitchFamily="34" charset="0"/>
              </a:rPr>
              <a:t>336 году до нашей эры</a:t>
            </a:r>
            <a:r>
              <a:rPr kumimoji="0" lang="ru-RU" sz="79200" b="0" i="0" u="none" strike="noStrike" cap="none" normalizeH="0" baseline="0" smtClean="0">
                <a:ln>
                  <a:noFill/>
                </a:ln>
                <a:solidFill>
                  <a:srgbClr val="000000"/>
                </a:solidFill>
                <a:effectLst/>
                <a:latin typeface="OpenSans"/>
                <a:cs typeface="Arial" pitchFamily="34" charset="0"/>
              </a:rPr>
              <a:t> в Македонии праздновали свадьбу дочери Филиппа. На праздник съехалось много гостей. Выступали актеры и музыканты. На последний день в театре были запланированы торжественные игры. Рано утром началось шествие, в котором принимали участие Филипп и его сын Александр. Их окружала многочисленная стража. Как только царь вошел в ворота, толпа начала его приветствовать криками. И в этот самый момент один из воинов Филиппа бросился к нему и вонзил в царя меч. Филипп Македонский погиб, а его место занял новый правитель, которого ждала огромная слава. Им стал Александр.</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79200" b="0" i="0" u="none" strike="noStrike" cap="none" normalizeH="0" baseline="0" smtClean="0">
                <a:ln>
                  <a:noFill/>
                </a:ln>
                <a:solidFill>
                  <a:srgbClr val="000000"/>
                </a:solidFill>
                <a:effectLst/>
                <a:latin typeface="OpenSans"/>
                <a:cs typeface="Arial" pitchFamily="34" charset="0"/>
              </a:rPr>
              <a:t>  </a:t>
            </a:r>
            <a:endParaRPr kumimoji="0" lang="ru-RU" sz="20600" b="0" i="0" u="none" strike="noStrike" cap="none" normalizeH="0" baseline="0" smtClean="0">
              <a:ln>
                <a:noFill/>
              </a:ln>
              <a:solidFill>
                <a:srgbClr val="000000"/>
              </a:solidFill>
              <a:effectLst/>
              <a:latin typeface="OpenSans"/>
              <a:cs typeface="Arial" pitchFamily="34" charset="0"/>
            </a:endParaRPr>
          </a:p>
        </p:txBody>
      </p:sp>
      <p:pic>
        <p:nvPicPr>
          <p:cNvPr id="201730" name="Picture 2" descr="https://fsd.videouroki.net/products/conspekty/istdrmira5/46-goroda-ellady-podchiniaiutsia-makiedonii.files/image009.jpg"/>
          <p:cNvPicPr>
            <a:picLocks noChangeAspect="1" noChangeArrowheads="1"/>
          </p:cNvPicPr>
          <p:nvPr/>
        </p:nvPicPr>
        <p:blipFill>
          <a:blip r:embed="rId3" cstate="print"/>
          <a:srcRect/>
          <a:stretch>
            <a:fillRect/>
          </a:stretch>
        </p:blipFill>
        <p:spPr bwMode="auto">
          <a:xfrm>
            <a:off x="2794000" y="1206976250"/>
            <a:ext cx="2605088" cy="3281363"/>
          </a:xfrm>
          <a:prstGeom prst="rect">
            <a:avLst/>
          </a:prstGeom>
          <a:noFill/>
        </p:spPr>
      </p:pic>
      <p:sp>
        <p:nvSpPr>
          <p:cNvPr id="201731" name="Rectangle 3"/>
          <p:cNvSpPr>
            <a:spLocks noChangeArrowheads="1"/>
          </p:cNvSpPr>
          <p:nvPr/>
        </p:nvSpPr>
        <p:spPr bwMode="auto">
          <a:xfrm>
            <a:off x="0" y="0"/>
            <a:ext cx="10080625" cy="45720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9200" b="0" i="0" u="none" strike="noStrike" cap="none" normalizeH="0" baseline="0" smtClean="0">
                <a:ln>
                  <a:noFill/>
                </a:ln>
                <a:solidFill>
                  <a:srgbClr val="000000"/>
                </a:solidFill>
                <a:effectLst/>
                <a:latin typeface="OpenSans"/>
                <a:cs typeface="Arial" pitchFamily="34" charset="0"/>
              </a:rPr>
              <a:t>В </a:t>
            </a:r>
            <a:r>
              <a:rPr kumimoji="0" lang="ru-RU" sz="79200" b="1" i="0" u="none" strike="noStrike" cap="none" normalizeH="0" baseline="0" smtClean="0">
                <a:ln>
                  <a:noFill/>
                </a:ln>
                <a:solidFill>
                  <a:srgbClr val="000000"/>
                </a:solidFill>
                <a:effectLst/>
                <a:latin typeface="OpenSans"/>
                <a:cs typeface="Arial" pitchFamily="34" charset="0"/>
              </a:rPr>
              <a:t>336 году до нашей эры</a:t>
            </a:r>
            <a:r>
              <a:rPr kumimoji="0" lang="ru-RU" sz="79200" b="0" i="0" u="none" strike="noStrike" cap="none" normalizeH="0" baseline="0" smtClean="0">
                <a:ln>
                  <a:noFill/>
                </a:ln>
                <a:solidFill>
                  <a:srgbClr val="000000"/>
                </a:solidFill>
                <a:effectLst/>
                <a:latin typeface="OpenSans"/>
                <a:cs typeface="Arial" pitchFamily="34" charset="0"/>
              </a:rPr>
              <a:t> в Македонии праздновали свадьбу дочери Филиппа. На праздник съехалось много гостей. Выступали актеры и музыканты. На последний день в театре были запланированы торжественные игры. Рано утром началось шествие, в котором принимали участие Филипп и его сын Александр. Их окружала многочисленная стража. Как только царь вошел в ворота, толпа начала его приветствовать криками. И в этот самый момент один из воинов Филиппа бросился к нему и вонзил в царя меч. Филипп Македонский погиб, а его место занял новый правитель, которого ждала огромная слава. Им стал Александр.</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79200" b="0" i="0" u="none" strike="noStrike" cap="none" normalizeH="0" baseline="0" smtClean="0">
                <a:ln>
                  <a:noFill/>
                </a:ln>
                <a:solidFill>
                  <a:srgbClr val="000000"/>
                </a:solidFill>
                <a:effectLst/>
                <a:latin typeface="OpenSans"/>
                <a:cs typeface="Arial" pitchFamily="34" charset="0"/>
              </a:rPr>
              <a:t>  </a:t>
            </a:r>
            <a:endParaRPr kumimoji="0" lang="ru-RU" sz="20600" b="0" i="0" u="none" strike="noStrike" cap="none" normalizeH="0" baseline="0" smtClean="0">
              <a:ln>
                <a:noFill/>
              </a:ln>
              <a:solidFill>
                <a:srgbClr val="000000"/>
              </a:solidFill>
              <a:effectLst/>
              <a:latin typeface="OpenSans"/>
              <a:cs typeface="Arial" pitchFamily="34" charset="0"/>
            </a:endParaRPr>
          </a:p>
        </p:txBody>
      </p:sp>
      <p:pic>
        <p:nvPicPr>
          <p:cNvPr id="201732" name="Picture 4" descr="https://fsd.videouroki.net/products/conspekty/istdrmira5/46-goroda-ellady-podchiniaiutsia-makiedonii.files/image009.jpg"/>
          <p:cNvPicPr>
            <a:picLocks noChangeAspect="1" noChangeArrowheads="1"/>
          </p:cNvPicPr>
          <p:nvPr/>
        </p:nvPicPr>
        <p:blipFill>
          <a:blip r:embed="rId3" cstate="print"/>
          <a:srcRect/>
          <a:stretch>
            <a:fillRect/>
          </a:stretch>
        </p:blipFill>
        <p:spPr bwMode="auto">
          <a:xfrm>
            <a:off x="2794000" y="1206976250"/>
            <a:ext cx="2605088" cy="32813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40000"/>
              <a:lumOff val="60000"/>
            </a:schemeClr>
          </a:solidFill>
        </p:spPr>
        <p:txBody>
          <a:bodyPr/>
          <a:lstStyle/>
          <a:p>
            <a:r>
              <a:rPr lang="ru-RU" dirty="0" smtClean="0"/>
              <a:t>Македония расположена на…</a:t>
            </a:r>
            <a:endParaRPr lang="ru-RU" dirty="0"/>
          </a:p>
        </p:txBody>
      </p:sp>
      <p:sp>
        <p:nvSpPr>
          <p:cNvPr id="3" name="Содержимое 2"/>
          <p:cNvSpPr>
            <a:spLocks noGrp="1"/>
          </p:cNvSpPr>
          <p:nvPr>
            <p:ph idx="1"/>
          </p:nvPr>
        </p:nvSpPr>
        <p:spPr>
          <a:xfrm>
            <a:off x="504031" y="1763926"/>
            <a:ext cx="9072563" cy="2231935"/>
          </a:xfrm>
          <a:solidFill>
            <a:schemeClr val="accent6">
              <a:lumMod val="20000"/>
              <a:lumOff val="80000"/>
            </a:schemeClr>
          </a:solidFill>
        </p:spPr>
        <p:txBody>
          <a:bodyPr/>
          <a:lstStyle/>
          <a:p>
            <a:pPr>
              <a:buNone/>
            </a:pPr>
            <a:r>
              <a:rPr lang="ru-RU" sz="4000" dirty="0" smtClean="0"/>
              <a:t>А) на о. Крит</a:t>
            </a:r>
          </a:p>
          <a:p>
            <a:pPr>
              <a:buNone/>
            </a:pPr>
            <a:r>
              <a:rPr lang="ru-RU" sz="4000" dirty="0" smtClean="0"/>
              <a:t>Б) на севере Балканского полуострова</a:t>
            </a:r>
          </a:p>
          <a:p>
            <a:pPr>
              <a:buNone/>
            </a:pPr>
            <a:r>
              <a:rPr lang="ru-RU" sz="4000" dirty="0" smtClean="0"/>
              <a:t>В) на севере полуострова Малая Азия</a:t>
            </a:r>
          </a:p>
          <a:p>
            <a:pPr>
              <a:buNone/>
            </a:pP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9072563" cy="1964932"/>
          </a:xfrm>
          <a:solidFill>
            <a:schemeClr val="accent6">
              <a:lumMod val="40000"/>
              <a:lumOff val="60000"/>
            </a:schemeClr>
          </a:solidFill>
        </p:spPr>
        <p:txBody>
          <a:bodyPr>
            <a:normAutofit fontScale="90000"/>
          </a:bodyPr>
          <a:lstStyle/>
          <a:p>
            <a:r>
              <a:rPr lang="ru-RU" dirty="0" smtClean="0"/>
              <a:t>Спасение Эллады в добровольном подчинении Филиппу видел:</a:t>
            </a:r>
            <a:br>
              <a:rPr lang="ru-RU" dirty="0" smtClean="0"/>
            </a:br>
            <a:endParaRPr lang="ru-RU" dirty="0"/>
          </a:p>
        </p:txBody>
      </p:sp>
      <p:sp>
        <p:nvSpPr>
          <p:cNvPr id="3" name="Содержимое 2"/>
          <p:cNvSpPr>
            <a:spLocks noGrp="1"/>
          </p:cNvSpPr>
          <p:nvPr>
            <p:ph idx="1"/>
          </p:nvPr>
        </p:nvSpPr>
        <p:spPr>
          <a:xfrm>
            <a:off x="503808" y="2699717"/>
            <a:ext cx="9072563" cy="2160241"/>
          </a:xfrm>
          <a:solidFill>
            <a:schemeClr val="accent6">
              <a:lumMod val="20000"/>
              <a:lumOff val="80000"/>
            </a:schemeClr>
          </a:solidFill>
        </p:spPr>
        <p:txBody>
          <a:bodyPr>
            <a:normAutofit lnSpcReduction="10000"/>
          </a:bodyPr>
          <a:lstStyle/>
          <a:p>
            <a:pPr>
              <a:buNone/>
            </a:pPr>
            <a:r>
              <a:rPr lang="ru-RU" sz="4000" dirty="0" smtClean="0"/>
              <a:t>А) Демосфен</a:t>
            </a:r>
          </a:p>
          <a:p>
            <a:pPr>
              <a:buNone/>
            </a:pPr>
            <a:r>
              <a:rPr lang="ru-RU" sz="4000" dirty="0" smtClean="0"/>
              <a:t>Б) Аристотель</a:t>
            </a:r>
          </a:p>
          <a:p>
            <a:pPr>
              <a:buNone/>
            </a:pPr>
            <a:r>
              <a:rPr lang="ru-RU" sz="4000" dirty="0" smtClean="0"/>
              <a:t>В) </a:t>
            </a:r>
            <a:r>
              <a:rPr lang="ru-RU" sz="4000" dirty="0" err="1" smtClean="0"/>
              <a:t>Исократ</a:t>
            </a:r>
            <a:endParaRPr lang="ru-RU" sz="4000" dirty="0" smtClean="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9072563" cy="1964932"/>
          </a:xfrm>
          <a:solidFill>
            <a:schemeClr val="accent6">
              <a:lumMod val="40000"/>
              <a:lumOff val="60000"/>
            </a:schemeClr>
          </a:solidFill>
        </p:spPr>
        <p:txBody>
          <a:bodyPr>
            <a:normAutofit fontScale="90000"/>
          </a:bodyPr>
          <a:lstStyle/>
          <a:p>
            <a:r>
              <a:rPr lang="ru-RU" dirty="0" smtClean="0"/>
              <a:t>Битва при </a:t>
            </a:r>
            <a:r>
              <a:rPr lang="ru-RU" dirty="0" err="1" smtClean="0"/>
              <a:t>Херонее</a:t>
            </a:r>
            <a:r>
              <a:rPr lang="ru-RU" dirty="0" smtClean="0"/>
              <a:t> </a:t>
            </a:r>
            <a:br>
              <a:rPr lang="ru-RU" dirty="0" smtClean="0"/>
            </a:br>
            <a:r>
              <a:rPr lang="ru-RU" dirty="0" smtClean="0"/>
              <a:t>произошла в:</a:t>
            </a:r>
            <a:br>
              <a:rPr lang="ru-RU" dirty="0" smtClean="0"/>
            </a:br>
            <a:endParaRPr lang="ru-RU" dirty="0"/>
          </a:p>
        </p:txBody>
      </p:sp>
      <p:sp>
        <p:nvSpPr>
          <p:cNvPr id="3" name="Содержимое 2"/>
          <p:cNvSpPr>
            <a:spLocks noGrp="1"/>
          </p:cNvSpPr>
          <p:nvPr>
            <p:ph idx="1"/>
          </p:nvPr>
        </p:nvSpPr>
        <p:spPr>
          <a:xfrm>
            <a:off x="504031" y="2411684"/>
            <a:ext cx="9072563" cy="2376265"/>
          </a:xfrm>
          <a:solidFill>
            <a:schemeClr val="accent6">
              <a:lumMod val="20000"/>
              <a:lumOff val="80000"/>
            </a:schemeClr>
          </a:solidFill>
        </p:spPr>
        <p:txBody>
          <a:bodyPr/>
          <a:lstStyle/>
          <a:p>
            <a:pPr>
              <a:buNone/>
            </a:pPr>
            <a:r>
              <a:rPr lang="ru-RU" dirty="0" smtClean="0"/>
              <a:t> </a:t>
            </a:r>
            <a:r>
              <a:rPr lang="ru-RU" sz="4000" dirty="0" smtClean="0"/>
              <a:t>А) 443 г. до н. э.</a:t>
            </a:r>
          </a:p>
          <a:p>
            <a:pPr>
              <a:buNone/>
            </a:pPr>
            <a:r>
              <a:rPr lang="ru-RU" sz="4000" dirty="0" smtClean="0"/>
              <a:t>Б) 338 г. до н. э.</a:t>
            </a:r>
          </a:p>
          <a:p>
            <a:pPr>
              <a:buNone/>
            </a:pPr>
            <a:r>
              <a:rPr lang="ru-RU" sz="4000" dirty="0" smtClean="0"/>
              <a:t>В) 480 г. до н. э.</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9072563" cy="2252964"/>
          </a:xfrm>
          <a:solidFill>
            <a:schemeClr val="accent6">
              <a:lumMod val="40000"/>
              <a:lumOff val="60000"/>
            </a:schemeClr>
          </a:solidFill>
        </p:spPr>
        <p:txBody>
          <a:bodyPr>
            <a:normAutofit fontScale="90000"/>
          </a:bodyPr>
          <a:lstStyle/>
          <a:p>
            <a:r>
              <a:rPr lang="ru-RU" dirty="0" smtClean="0"/>
              <a:t>В </a:t>
            </a:r>
            <a:r>
              <a:rPr lang="en-US" dirty="0" smtClean="0"/>
              <a:t>IV</a:t>
            </a:r>
            <a:r>
              <a:rPr lang="ru-RU" dirty="0" smtClean="0"/>
              <a:t> в.</a:t>
            </a:r>
            <a:r>
              <a:rPr lang="en-US" dirty="0" smtClean="0"/>
              <a:t> </a:t>
            </a:r>
            <a:r>
              <a:rPr lang="ru-RU" dirty="0" smtClean="0"/>
              <a:t>до н.э. сила македонской армии заключалась в:</a:t>
            </a:r>
            <a:br>
              <a:rPr lang="ru-RU" dirty="0" smtClean="0"/>
            </a:br>
            <a:endParaRPr lang="ru-RU" dirty="0"/>
          </a:p>
        </p:txBody>
      </p:sp>
      <p:sp>
        <p:nvSpPr>
          <p:cNvPr id="3" name="Содержимое 2"/>
          <p:cNvSpPr>
            <a:spLocks noGrp="1"/>
          </p:cNvSpPr>
          <p:nvPr>
            <p:ph idx="1"/>
          </p:nvPr>
        </p:nvSpPr>
        <p:spPr>
          <a:xfrm>
            <a:off x="575816" y="2699717"/>
            <a:ext cx="9072563" cy="2448273"/>
          </a:xfrm>
          <a:solidFill>
            <a:schemeClr val="accent6">
              <a:lumMod val="20000"/>
              <a:lumOff val="80000"/>
            </a:schemeClr>
          </a:solidFill>
        </p:spPr>
        <p:txBody>
          <a:bodyPr/>
          <a:lstStyle/>
          <a:p>
            <a:pPr>
              <a:buNone/>
            </a:pPr>
            <a:r>
              <a:rPr lang="ru-RU" sz="4000" dirty="0" smtClean="0"/>
              <a:t>А) построении войск фалангой</a:t>
            </a:r>
          </a:p>
          <a:p>
            <a:pPr>
              <a:buNone/>
            </a:pPr>
            <a:r>
              <a:rPr lang="ru-RU" sz="4000" dirty="0" smtClean="0"/>
              <a:t>Б) применении оружия из железа</a:t>
            </a:r>
          </a:p>
          <a:p>
            <a:pPr>
              <a:buNone/>
            </a:pPr>
            <a:r>
              <a:rPr lang="ru-RU" sz="4000" dirty="0" smtClean="0"/>
              <a:t>В) колесницах</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40000"/>
              <a:lumOff val="60000"/>
            </a:schemeClr>
          </a:solidFill>
        </p:spPr>
        <p:txBody>
          <a:bodyPr>
            <a:normAutofit fontScale="90000"/>
          </a:bodyPr>
          <a:lstStyle/>
          <a:p>
            <a:r>
              <a:rPr lang="ru-RU" dirty="0" smtClean="0"/>
              <a:t>Каковы последствия битвы при </a:t>
            </a:r>
            <a:r>
              <a:rPr lang="ru-RU" dirty="0" err="1" smtClean="0"/>
              <a:t>Херонее</a:t>
            </a:r>
            <a:r>
              <a:rPr lang="ru-RU" dirty="0" smtClean="0"/>
              <a:t>?</a:t>
            </a:r>
          </a:p>
        </p:txBody>
      </p:sp>
      <p:sp>
        <p:nvSpPr>
          <p:cNvPr id="3" name="Содержимое 2"/>
          <p:cNvSpPr>
            <a:spLocks noGrp="1"/>
          </p:cNvSpPr>
          <p:nvPr>
            <p:ph idx="1"/>
          </p:nvPr>
        </p:nvSpPr>
        <p:spPr>
          <a:xfrm>
            <a:off x="504031" y="1763926"/>
            <a:ext cx="9072563" cy="2447959"/>
          </a:xfrm>
          <a:solidFill>
            <a:schemeClr val="accent6">
              <a:lumMod val="20000"/>
              <a:lumOff val="80000"/>
            </a:schemeClr>
          </a:solidFill>
        </p:spPr>
        <p:txBody>
          <a:bodyPr/>
          <a:lstStyle/>
          <a:p>
            <a:pPr>
              <a:buNone/>
            </a:pPr>
            <a:r>
              <a:rPr lang="ru-RU" dirty="0" smtClean="0"/>
              <a:t>А) </a:t>
            </a:r>
            <a:r>
              <a:rPr lang="ru-RU" sz="4000" dirty="0" smtClean="0"/>
              <a:t>потеря Грецией независимости</a:t>
            </a:r>
          </a:p>
          <a:p>
            <a:pPr>
              <a:buNone/>
            </a:pPr>
            <a:r>
              <a:rPr lang="ru-RU" sz="4000" dirty="0" smtClean="0"/>
              <a:t>Б) распад Македонского царства</a:t>
            </a:r>
          </a:p>
          <a:p>
            <a:pPr>
              <a:buNone/>
            </a:pPr>
            <a:r>
              <a:rPr lang="ru-RU" sz="4000" dirty="0" smtClean="0"/>
              <a:t>В) всё осталось без изменений</a:t>
            </a:r>
          </a:p>
        </p:txBody>
      </p:sp>
      <p:sp>
        <p:nvSpPr>
          <p:cNvPr id="4" name="Прямоугольник 3"/>
          <p:cNvSpPr/>
          <p:nvPr/>
        </p:nvSpPr>
        <p:spPr>
          <a:xfrm>
            <a:off x="1871960" y="5292005"/>
            <a:ext cx="6336704" cy="1754326"/>
          </a:xfrm>
          <a:prstGeom prst="rect">
            <a:avLst/>
          </a:prstGeom>
          <a:solidFill>
            <a:srgbClr val="FFC000"/>
          </a:solidFill>
        </p:spPr>
        <p:txBody>
          <a:bodyPr wrap="square">
            <a:spAutoFit/>
          </a:bodyPr>
          <a:lstStyle/>
          <a:p>
            <a:r>
              <a:rPr lang="ru-RU" sz="3600" dirty="0" smtClean="0"/>
              <a:t>5 баллов – отметка «5»</a:t>
            </a:r>
          </a:p>
          <a:p>
            <a:r>
              <a:rPr lang="ru-RU" sz="3600" dirty="0" smtClean="0"/>
              <a:t>4 балла   - отметка «4»</a:t>
            </a:r>
          </a:p>
          <a:p>
            <a:r>
              <a:rPr lang="ru-RU" sz="3600" dirty="0" smtClean="0"/>
              <a:t>3 балла   - отметка «3»</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Рисунок 2" descr="http://kopilkaurokov.ru/uploads/user_file_569a7d8868d2c/gorodaelladypodchiniaiutsiamakiedoniitiekhnologhichieskaiakartaiplanurokaistoriiv5klassie_1.png"/>
          <p:cNvPicPr>
            <a:picLocks noChangeAspect="1" noChangeArrowheads="1"/>
          </p:cNvPicPr>
          <p:nvPr/>
        </p:nvPicPr>
        <p:blipFill>
          <a:blip r:embed="rId3" cstate="print">
            <a:lum contrast="20000"/>
          </a:blip>
          <a:srcRect/>
          <a:stretch>
            <a:fillRect/>
          </a:stretch>
        </p:blipFill>
        <p:spPr bwMode="auto">
          <a:xfrm>
            <a:off x="359792" y="3419797"/>
            <a:ext cx="9526178" cy="2952328"/>
          </a:xfrm>
          <a:prstGeom prst="rect">
            <a:avLst/>
          </a:prstGeom>
          <a:noFill/>
          <a:ln w="9525">
            <a:noFill/>
            <a:miter lim="800000"/>
            <a:headEnd/>
            <a:tailEnd/>
          </a:ln>
        </p:spPr>
      </p:pic>
      <p:sp>
        <p:nvSpPr>
          <p:cNvPr id="153603" name="Rectangle 3"/>
          <p:cNvSpPr>
            <a:spLocks noChangeArrowheads="1"/>
          </p:cNvSpPr>
          <p:nvPr/>
        </p:nvSpPr>
        <p:spPr bwMode="auto">
          <a:xfrm>
            <a:off x="431553" y="1444803"/>
            <a:ext cx="9649072" cy="1815874"/>
          </a:xfrm>
          <a:prstGeom prst="rect">
            <a:avLst/>
          </a:prstGeom>
          <a:solidFill>
            <a:srgbClr val="FFFFFF"/>
          </a:solidFill>
          <a:ln w="9525">
            <a:noFill/>
            <a:miter lim="800000"/>
            <a:headEnd/>
            <a:tailEnd/>
          </a:ln>
          <a:effectLst/>
        </p:spPr>
        <p:txBody>
          <a:bodyPr vert="horz" wrap="square" lIns="91430" tIns="45716" rIns="91430" bIns="45716" numCol="1" anchor="ctr" anchorCtr="0" compatLnSpc="1">
            <a:prstTxWarp prst="textNoShape">
              <a:avLst/>
            </a:prstTxWarp>
            <a:spAutoFit/>
          </a:bodyPr>
          <a:lstStyle/>
          <a:p>
            <a:pPr defTabSz="914305" hangingPunct="1">
              <a:buClrTx/>
              <a:buSzTx/>
            </a:pPr>
            <a:r>
              <a:rPr lang="ru-RU" sz="2800" b="1" dirty="0" smtClean="0">
                <a:solidFill>
                  <a:srgbClr val="FF0000"/>
                </a:solidFill>
                <a:latin typeface="Bookman Old Style" pitchFamily="18" charset="0"/>
                <a:ea typeface="Times New Roman" pitchFamily="18" charset="0"/>
                <a:cs typeface="Arial" pitchFamily="34" charset="0"/>
              </a:rPr>
              <a:t>В голове:  проблемный вопрос - почему греки не смогли…</a:t>
            </a:r>
            <a:r>
              <a:rPr lang="ru-RU" sz="2400" dirty="0" smtClean="0">
                <a:solidFill>
                  <a:srgbClr val="FF0000"/>
                </a:solidFill>
                <a:latin typeface="Bookman Old Style" pitchFamily="18" charset="0"/>
                <a:ea typeface="Times New Roman" pitchFamily="18" charset="0"/>
                <a:cs typeface="Arial" pitchFamily="34" charset="0"/>
              </a:rPr>
              <a:t>?</a:t>
            </a:r>
          </a:p>
          <a:p>
            <a:pPr defTabSz="914305" hangingPunct="1">
              <a:buClrTx/>
              <a:buSzTx/>
            </a:pPr>
            <a:r>
              <a:rPr lang="ru-RU" sz="2800" b="1" dirty="0" smtClean="0">
                <a:solidFill>
                  <a:schemeClr val="accent3">
                    <a:lumMod val="50000"/>
                  </a:schemeClr>
                </a:solidFill>
                <a:latin typeface="Bookman Old Style" pitchFamily="18" charset="0"/>
                <a:cs typeface="Arial" pitchFamily="34" charset="0"/>
              </a:rPr>
              <a:t>Ребра сверху- </a:t>
            </a:r>
            <a:r>
              <a:rPr lang="ru-RU" sz="2400" dirty="0" smtClean="0">
                <a:latin typeface="Bookman Old Style" pitchFamily="18" charset="0"/>
                <a:cs typeface="Arial" pitchFamily="34" charset="0"/>
              </a:rPr>
              <a:t>причины  возвышения Македонии. </a:t>
            </a:r>
          </a:p>
          <a:p>
            <a:pPr defTabSz="914305" hangingPunct="1">
              <a:buClrTx/>
              <a:buSzTx/>
            </a:pPr>
            <a:r>
              <a:rPr lang="ru-RU" sz="2800" b="1" dirty="0" smtClean="0">
                <a:solidFill>
                  <a:srgbClr val="0070C0"/>
                </a:solidFill>
                <a:latin typeface="Bookman Old Style" pitchFamily="18" charset="0"/>
                <a:cs typeface="Arial" pitchFamily="34" charset="0"/>
              </a:rPr>
              <a:t>Ребра снизу- </a:t>
            </a:r>
            <a:r>
              <a:rPr lang="ru-RU" sz="2400" dirty="0" smtClean="0">
                <a:latin typeface="Bookman Old Style" pitchFamily="18" charset="0"/>
                <a:cs typeface="Arial" pitchFamily="34" charset="0"/>
              </a:rPr>
              <a:t>причины упадка Греции</a:t>
            </a:r>
            <a:r>
              <a:rPr lang="ru-RU" sz="2800" b="1" dirty="0" smtClean="0">
                <a:latin typeface="Bookman Old Style" pitchFamily="18" charset="0"/>
                <a:cs typeface="Arial" pitchFamily="34" charset="0"/>
              </a:rPr>
              <a:t>.</a:t>
            </a:r>
          </a:p>
        </p:txBody>
      </p:sp>
      <p:sp>
        <p:nvSpPr>
          <p:cNvPr id="4" name="Прямоугольник 3"/>
          <p:cNvSpPr/>
          <p:nvPr/>
        </p:nvSpPr>
        <p:spPr>
          <a:xfrm>
            <a:off x="1943968" y="6588149"/>
            <a:ext cx="6264696" cy="584262"/>
          </a:xfrm>
          <a:prstGeom prst="rect">
            <a:avLst/>
          </a:prstGeom>
        </p:spPr>
        <p:txBody>
          <a:bodyPr wrap="square" lIns="91430" tIns="45716" rIns="91430" bIns="45716">
            <a:spAutoFit/>
          </a:bodyPr>
          <a:lstStyle/>
          <a:p>
            <a:r>
              <a:rPr lang="ru-RU" sz="3200" b="1" dirty="0" smtClean="0">
                <a:latin typeface="Bookman Old Style" pitchFamily="18" charset="0"/>
              </a:rPr>
              <a:t>В хвосте: делают вывод</a:t>
            </a:r>
            <a:endParaRPr lang="ru-RU" sz="3200" dirty="0">
              <a:latin typeface="Bookman Old Style" pitchFamily="18" charset="0"/>
            </a:endParaRPr>
          </a:p>
        </p:txBody>
      </p:sp>
      <p:sp>
        <p:nvSpPr>
          <p:cNvPr id="6" name="Прямоугольник 5"/>
          <p:cNvSpPr/>
          <p:nvPr/>
        </p:nvSpPr>
        <p:spPr>
          <a:xfrm>
            <a:off x="1439912" y="323453"/>
            <a:ext cx="6984776" cy="830997"/>
          </a:xfrm>
          <a:prstGeom prst="rect">
            <a:avLst/>
          </a:prstGeom>
          <a:solidFill>
            <a:srgbClr val="FFC000"/>
          </a:solidFill>
        </p:spPr>
        <p:txBody>
          <a:bodyPr wrap="square">
            <a:spAutoFit/>
          </a:bodyPr>
          <a:lstStyle/>
          <a:p>
            <a:pPr algn="ctr"/>
            <a:r>
              <a:rPr lang="ru-RU" sz="4800" dirty="0" smtClean="0">
                <a:latin typeface="+mn-lt"/>
              </a:rPr>
              <a:t>Домашнее задание</a:t>
            </a:r>
            <a:endParaRPr lang="ru-RU" dirty="0"/>
          </a:p>
        </p:txBody>
      </p:sp>
      <p:sp>
        <p:nvSpPr>
          <p:cNvPr id="7" name="Равнобедренный треугольник 6"/>
          <p:cNvSpPr/>
          <p:nvPr/>
        </p:nvSpPr>
        <p:spPr>
          <a:xfrm rot="16200000">
            <a:off x="-360288" y="4427909"/>
            <a:ext cx="3024336" cy="129614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8" name="Равнобедренный треугольник 7"/>
          <p:cNvSpPr/>
          <p:nvPr/>
        </p:nvSpPr>
        <p:spPr>
          <a:xfrm rot="16200000">
            <a:off x="7992640" y="4355901"/>
            <a:ext cx="2016224" cy="1152128"/>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167993"/>
            <a:ext cx="9072563" cy="992454"/>
          </a:xfrm>
          <a:solidFill>
            <a:srgbClr val="FFC000"/>
          </a:solidFill>
        </p:spPr>
        <p:txBody>
          <a:bodyPr/>
          <a:lstStyle/>
          <a:p>
            <a:pPr algn="ctr"/>
            <a:r>
              <a:rPr lang="ru-RU" dirty="0" smtClean="0"/>
              <a:t>Рефлексия </a:t>
            </a:r>
            <a:endParaRPr lang="ru-RU" dirty="0"/>
          </a:p>
        </p:txBody>
      </p:sp>
      <p:pic>
        <p:nvPicPr>
          <p:cNvPr id="4" name="Содержимое 3" descr="img5.jpg"/>
          <p:cNvPicPr>
            <a:picLocks noGrp="1" noChangeAspect="1"/>
          </p:cNvPicPr>
          <p:nvPr>
            <p:ph idx="1"/>
          </p:nvPr>
        </p:nvPicPr>
        <p:blipFill>
          <a:blip r:embed="rId2" cstate="print"/>
          <a:stretch>
            <a:fillRect/>
          </a:stretch>
        </p:blipFill>
        <p:spPr>
          <a:xfrm>
            <a:off x="1150505" y="1160446"/>
            <a:ext cx="8097150" cy="60722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cstate="print"/>
          <a:srcRect/>
          <a:stretch>
            <a:fillRect/>
          </a:stretch>
        </p:blipFill>
        <p:spPr bwMode="auto">
          <a:xfrm>
            <a:off x="0" y="1636180"/>
            <a:ext cx="10080625" cy="5389768"/>
          </a:xfrm>
          <a:prstGeom prst="rect">
            <a:avLst/>
          </a:prstGeom>
          <a:noFill/>
          <a:ln w="9525">
            <a:solidFill>
              <a:schemeClr val="tx1"/>
            </a:solidFill>
            <a:miter lim="800000"/>
            <a:headEnd/>
            <a:tailEnd/>
          </a:ln>
        </p:spPr>
      </p:pic>
      <p:sp>
        <p:nvSpPr>
          <p:cNvPr id="3" name="Заголовок 2"/>
          <p:cNvSpPr>
            <a:spLocks noGrp="1"/>
          </p:cNvSpPr>
          <p:nvPr>
            <p:ph type="title"/>
          </p:nvPr>
        </p:nvSpPr>
        <p:spPr/>
        <p:txBody>
          <a:bodyPr rtlCol="0">
            <a:normAutofit fontScale="90000"/>
          </a:bodyPr>
          <a:lstStyle/>
          <a:p>
            <a:pPr>
              <a:defRPr/>
            </a:pPr>
            <a:r>
              <a:rPr lang="ru-RU" b="1" dirty="0" smtClean="0"/>
              <a:t>Персия и греческие полисы </a:t>
            </a:r>
            <a:br>
              <a:rPr lang="ru-RU" b="1" dirty="0" smtClean="0"/>
            </a:br>
            <a:r>
              <a:rPr lang="ru-RU" b="1" dirty="0" smtClean="0"/>
              <a:t>в </a:t>
            </a:r>
            <a:r>
              <a:rPr lang="en-US" b="1" dirty="0" smtClean="0"/>
              <a:t>VI-IV </a:t>
            </a:r>
            <a:r>
              <a:rPr lang="ru-RU" b="1" dirty="0" smtClean="0"/>
              <a:t>вв. до н.э.</a:t>
            </a:r>
            <a:endParaRPr lang="ru-RU" b="1" dirty="0"/>
          </a:p>
        </p:txBody>
      </p:sp>
      <p:sp>
        <p:nvSpPr>
          <p:cNvPr id="4" name="Овал 3"/>
          <p:cNvSpPr/>
          <p:nvPr/>
        </p:nvSpPr>
        <p:spPr>
          <a:xfrm>
            <a:off x="143768" y="2411685"/>
            <a:ext cx="360040"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t>Македония</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Источники:</a:t>
            </a:r>
            <a:endParaRPr lang="ru-RU" dirty="0">
              <a:solidFill>
                <a:schemeClr val="accent1">
                  <a:lumMod val="75000"/>
                </a:schemeClr>
              </a:solidFill>
            </a:endParaRPr>
          </a:p>
        </p:txBody>
      </p:sp>
      <p:sp>
        <p:nvSpPr>
          <p:cNvPr id="3" name="Содержимое 2"/>
          <p:cNvSpPr>
            <a:spLocks noGrp="1"/>
          </p:cNvSpPr>
          <p:nvPr>
            <p:ph idx="1"/>
          </p:nvPr>
        </p:nvSpPr>
        <p:spPr/>
        <p:txBody>
          <a:bodyPr/>
          <a:lstStyle/>
          <a:p>
            <a:pPr marL="622235" indent="-514297">
              <a:buAutoNum type="arabicPeriod"/>
            </a:pPr>
            <a:r>
              <a:rPr lang="en-US" sz="2400" i="1" dirty="0">
                <a:solidFill>
                  <a:schemeClr val="accent1">
                    <a:lumMod val="75000"/>
                  </a:schemeClr>
                </a:solidFill>
                <a:latin typeface="+mj-lt"/>
                <a:hlinkClick r:id="rId2"/>
              </a:rPr>
              <a:t>1. http</a:t>
            </a:r>
            <a:r>
              <a:rPr lang="ru-RU" sz="2400" i="1" dirty="0">
                <a:solidFill>
                  <a:schemeClr val="accent1">
                    <a:lumMod val="75000"/>
                  </a:schemeClr>
                </a:solidFill>
                <a:latin typeface="+mj-lt"/>
                <a:hlinkClick r:id="rId2"/>
              </a:rPr>
              <a:t>://900</a:t>
            </a:r>
            <a:r>
              <a:rPr lang="en-US" sz="2400" i="1" dirty="0">
                <a:solidFill>
                  <a:schemeClr val="accent1">
                    <a:lumMod val="75000"/>
                  </a:schemeClr>
                </a:solidFill>
                <a:latin typeface="+mj-lt"/>
                <a:hlinkClick r:id="rId2"/>
              </a:rPr>
              <a:t>igr.net/</a:t>
            </a:r>
            <a:r>
              <a:rPr lang="en-US" sz="2400" i="1" dirty="0" err="1">
                <a:solidFill>
                  <a:schemeClr val="accent1">
                    <a:lumMod val="75000"/>
                  </a:schemeClr>
                </a:solidFill>
                <a:latin typeface="+mj-lt"/>
                <a:hlinkClick r:id="rId2"/>
              </a:rPr>
              <a:t>fotografii</a:t>
            </a:r>
            <a:endParaRPr lang="en-US" sz="2400" i="1" dirty="0">
              <a:solidFill>
                <a:schemeClr val="accent1">
                  <a:lumMod val="75000"/>
                </a:schemeClr>
              </a:solidFill>
              <a:latin typeface="+mj-lt"/>
            </a:endParaRPr>
          </a:p>
          <a:p>
            <a:pPr marL="622235" indent="-514297">
              <a:buAutoNum type="arabicPeriod"/>
            </a:pPr>
            <a:r>
              <a:rPr lang="en-US" sz="2400" i="1" dirty="0">
                <a:solidFill>
                  <a:schemeClr val="accent1">
                    <a:lumMod val="75000"/>
                  </a:schemeClr>
                </a:solidFill>
                <a:latin typeface="+mj-lt"/>
                <a:hlinkClick r:id="rId2"/>
              </a:rPr>
              <a:t>2.</a:t>
            </a:r>
            <a:r>
              <a:rPr lang="en-US" sz="2400" i="1" dirty="0">
                <a:solidFill>
                  <a:schemeClr val="accent1">
                    <a:lumMod val="75000"/>
                  </a:schemeClr>
                </a:solidFill>
                <a:hlinkClick r:id="rId2"/>
              </a:rPr>
              <a:t> </a:t>
            </a:r>
            <a:r>
              <a:rPr lang="en-US" sz="2400" i="1" dirty="0">
                <a:solidFill>
                  <a:schemeClr val="accent1">
                    <a:lumMod val="75000"/>
                  </a:schemeClr>
                </a:solidFill>
                <a:latin typeface="+mj-lt"/>
                <a:hlinkClick r:id="rId3"/>
              </a:rPr>
              <a:t>http</a:t>
            </a:r>
            <a:r>
              <a:rPr lang="ru-RU" sz="2400" i="1" dirty="0">
                <a:solidFill>
                  <a:schemeClr val="accent1">
                    <a:lumMod val="75000"/>
                  </a:schemeClr>
                </a:solidFill>
                <a:latin typeface="+mj-lt"/>
                <a:hlinkClick r:id="rId3"/>
              </a:rPr>
              <a:t>://</a:t>
            </a:r>
            <a:r>
              <a:rPr lang="en-US" sz="2400" i="1" dirty="0">
                <a:solidFill>
                  <a:schemeClr val="accent1">
                    <a:lumMod val="75000"/>
                  </a:schemeClr>
                </a:solidFill>
                <a:latin typeface="+mj-lt"/>
                <a:hlinkClick r:id="rId3"/>
              </a:rPr>
              <a:t>liveinternet.ru</a:t>
            </a:r>
            <a:endParaRPr lang="en-US" sz="2400" i="1" dirty="0">
              <a:solidFill>
                <a:schemeClr val="accent1">
                  <a:lumMod val="75000"/>
                </a:schemeClr>
              </a:solidFill>
              <a:latin typeface="+mj-lt"/>
            </a:endParaRPr>
          </a:p>
          <a:p>
            <a:pPr marL="622235" indent="-514297">
              <a:buAutoNum type="arabicPeriod"/>
            </a:pPr>
            <a:r>
              <a:rPr lang="en-US" sz="2400" i="1" dirty="0">
                <a:solidFill>
                  <a:schemeClr val="accent1">
                    <a:lumMod val="75000"/>
                  </a:schemeClr>
                </a:solidFill>
                <a:latin typeface="+mj-lt"/>
                <a:hlinkClick r:id="rId4"/>
              </a:rPr>
              <a:t>3. http</a:t>
            </a:r>
            <a:r>
              <a:rPr lang="ru-RU" sz="2400" i="1" dirty="0">
                <a:solidFill>
                  <a:schemeClr val="accent1">
                    <a:lumMod val="75000"/>
                  </a:schemeClr>
                </a:solidFill>
                <a:latin typeface="+mj-lt"/>
                <a:hlinkClick r:id="rId4"/>
              </a:rPr>
              <a:t>://</a:t>
            </a:r>
            <a:r>
              <a:rPr lang="en-US" sz="2400" i="1" dirty="0">
                <a:solidFill>
                  <a:schemeClr val="accent1">
                    <a:lumMod val="75000"/>
                  </a:schemeClr>
                </a:solidFill>
                <a:latin typeface="+mj-lt"/>
                <a:hlinkClick r:id="rId4"/>
              </a:rPr>
              <a:t>e-reading-lib.com</a:t>
            </a:r>
            <a:endParaRPr lang="en-US" sz="2400" i="1" dirty="0">
              <a:solidFill>
                <a:schemeClr val="accent1">
                  <a:lumMod val="75000"/>
                </a:schemeClr>
              </a:solidFill>
              <a:latin typeface="+mj-lt"/>
            </a:endParaRPr>
          </a:p>
          <a:p>
            <a:pPr marL="622235" indent="-514297">
              <a:buAutoNum type="arabicPeriod"/>
            </a:pPr>
            <a:r>
              <a:rPr lang="en-US" sz="2400" i="1" dirty="0">
                <a:solidFill>
                  <a:schemeClr val="accent1">
                    <a:lumMod val="75000"/>
                  </a:schemeClr>
                </a:solidFill>
                <a:latin typeface="+mj-lt"/>
                <a:hlinkClick r:id="rId4"/>
              </a:rPr>
              <a:t>4. </a:t>
            </a:r>
            <a:r>
              <a:rPr lang="en-US" sz="2400" i="1" dirty="0">
                <a:solidFill>
                  <a:schemeClr val="accent1">
                    <a:lumMod val="75000"/>
                  </a:schemeClr>
                </a:solidFill>
                <a:latin typeface="+mj-lt"/>
                <a:hlinkClick r:id="rId5"/>
              </a:rPr>
              <a:t>http</a:t>
            </a:r>
            <a:r>
              <a:rPr lang="ru-RU" sz="2400" i="1" dirty="0">
                <a:solidFill>
                  <a:schemeClr val="accent1">
                    <a:lumMod val="75000"/>
                  </a:schemeClr>
                </a:solidFill>
                <a:latin typeface="+mj-lt"/>
                <a:hlinkClick r:id="rId5"/>
              </a:rPr>
              <a:t>://</a:t>
            </a:r>
            <a:r>
              <a:rPr lang="en-US" sz="2400" i="1" dirty="0">
                <a:solidFill>
                  <a:schemeClr val="accent1">
                    <a:lumMod val="75000"/>
                  </a:schemeClr>
                </a:solidFill>
                <a:latin typeface="+mj-lt"/>
                <a:hlinkClick r:id="rId5"/>
              </a:rPr>
              <a:t>culturalend.ru/event/53/</a:t>
            </a:r>
            <a:endParaRPr lang="en-US" sz="2400" i="1" dirty="0">
              <a:solidFill>
                <a:schemeClr val="accent1">
                  <a:lumMod val="75000"/>
                </a:schemeClr>
              </a:solidFill>
              <a:latin typeface="+mj-lt"/>
            </a:endParaRPr>
          </a:p>
          <a:p>
            <a:pPr marL="622235" indent="-514297">
              <a:buAutoNum type="arabicPeriod"/>
            </a:pPr>
            <a:r>
              <a:rPr lang="en-US" sz="2400" i="1" dirty="0">
                <a:solidFill>
                  <a:schemeClr val="accent1">
                    <a:lumMod val="75000"/>
                  </a:schemeClr>
                </a:solidFill>
                <a:latin typeface="+mj-lt"/>
                <a:hlinkClick r:id="rId5"/>
              </a:rPr>
              <a:t>5. </a:t>
            </a:r>
            <a:r>
              <a:rPr lang="en-US" sz="2400" i="1" dirty="0">
                <a:solidFill>
                  <a:schemeClr val="accent1">
                    <a:lumMod val="75000"/>
                  </a:schemeClr>
                </a:solidFill>
                <a:latin typeface="+mj-lt"/>
                <a:hlinkClick r:id="rId6"/>
              </a:rPr>
              <a:t>http</a:t>
            </a:r>
            <a:r>
              <a:rPr lang="ru-RU" sz="2400" i="1" dirty="0">
                <a:solidFill>
                  <a:schemeClr val="accent1">
                    <a:lumMod val="75000"/>
                  </a:schemeClr>
                </a:solidFill>
                <a:latin typeface="+mj-lt"/>
                <a:hlinkClick r:id="rId6"/>
              </a:rPr>
              <a:t>://</a:t>
            </a:r>
            <a:r>
              <a:rPr lang="en-US" sz="2400" i="1" dirty="0">
                <a:solidFill>
                  <a:schemeClr val="accent1">
                    <a:lumMod val="75000"/>
                  </a:schemeClr>
                </a:solidFill>
                <a:latin typeface="+mj-lt"/>
                <a:hlinkClick r:id="rId6"/>
              </a:rPr>
              <a:t>sam-nolod.ru/</a:t>
            </a:r>
            <a:r>
              <a:rPr lang="en-US" sz="2400" i="1" dirty="0" err="1">
                <a:solidFill>
                  <a:schemeClr val="accent1">
                    <a:lumMod val="75000"/>
                  </a:schemeClr>
                </a:solidFill>
                <a:latin typeface="+mj-lt"/>
                <a:hlinkClick r:id="rId6"/>
              </a:rPr>
              <a:t>polit</a:t>
            </a:r>
            <a:endParaRPr lang="ru-RU" sz="2400" i="1" dirty="0">
              <a:solidFill>
                <a:schemeClr val="accent1">
                  <a:lumMod val="75000"/>
                </a:schemeClr>
              </a:solidFill>
              <a:latin typeface="+mj-lt"/>
            </a:endParaRPr>
          </a:p>
          <a:p>
            <a:pPr marL="622235" indent="-514297">
              <a:buAutoNum type="arabicPeriod"/>
            </a:pPr>
            <a:r>
              <a:rPr lang="ru-RU" sz="2400" i="1" dirty="0">
                <a:solidFill>
                  <a:schemeClr val="accent1">
                    <a:lumMod val="75000"/>
                  </a:schemeClr>
                </a:solidFill>
                <a:latin typeface="+mj-lt"/>
                <a:hlinkClick r:id="rId7"/>
              </a:rPr>
              <a:t>6. </a:t>
            </a:r>
            <a:r>
              <a:rPr lang="en-US" sz="2400" i="1" dirty="0">
                <a:solidFill>
                  <a:schemeClr val="accent1">
                    <a:lumMod val="75000"/>
                  </a:schemeClr>
                </a:solidFill>
                <a:latin typeface="+mj-lt"/>
                <a:hlinkClick r:id="rId7"/>
              </a:rPr>
              <a:t>http://www.bestofhistory.ru/besthists-43-16.html 7/</a:t>
            </a:r>
            <a:endParaRPr lang="ru-RU" sz="2400" i="1" dirty="0">
              <a:solidFill>
                <a:schemeClr val="accent1">
                  <a:lumMod val="75000"/>
                </a:schemeClr>
              </a:solidFill>
              <a:latin typeface="+mj-lt"/>
            </a:endParaRPr>
          </a:p>
          <a:p>
            <a:pPr marL="622235" indent="-514297">
              <a:buAutoNum type="arabicPeriod"/>
            </a:pPr>
            <a:r>
              <a:rPr lang="ru-RU" sz="2400" i="1" dirty="0">
                <a:solidFill>
                  <a:schemeClr val="accent1">
                    <a:lumMod val="75000"/>
                  </a:schemeClr>
                </a:solidFill>
                <a:latin typeface="+mj-lt"/>
              </a:rPr>
              <a:t>7.</a:t>
            </a:r>
            <a:r>
              <a:rPr lang="en-US" sz="2400" i="1" dirty="0">
                <a:solidFill>
                  <a:schemeClr val="accent1">
                    <a:lumMod val="75000"/>
                  </a:schemeClr>
                </a:solidFill>
                <a:latin typeface="+mj-lt"/>
              </a:rPr>
              <a:t>http://fictionbook.ru/author/aleksandr_domanin/velikie_bitvyi_100_srajeniyi_izmenivshih/read_online.html?page=3</a:t>
            </a:r>
            <a:endParaRPr lang="ru-RU" sz="2400" i="1" dirty="0">
              <a:solidFill>
                <a:schemeClr val="accent1">
                  <a:lumMod val="75000"/>
                </a:schemeClr>
              </a:solidFill>
              <a:latin typeface="+mj-lt"/>
            </a:endParaRPr>
          </a:p>
          <a:p>
            <a:pPr marL="622235" indent="-514297">
              <a:buAutoNum type="arabicPeriod"/>
            </a:pPr>
            <a:r>
              <a:rPr lang="ru-RU" sz="2400" i="1" dirty="0">
                <a:solidFill>
                  <a:schemeClr val="accent1">
                    <a:lumMod val="75000"/>
                  </a:schemeClr>
                </a:solidFill>
                <a:latin typeface="+mj-lt"/>
              </a:rPr>
              <a:t>8. А.А. </a:t>
            </a:r>
            <a:r>
              <a:rPr lang="ru-RU" sz="2400" i="1" dirty="0" err="1">
                <a:solidFill>
                  <a:schemeClr val="accent1">
                    <a:lumMod val="75000"/>
                  </a:schemeClr>
                </a:solidFill>
                <a:latin typeface="+mj-lt"/>
              </a:rPr>
              <a:t>Вигасин</a:t>
            </a:r>
            <a:r>
              <a:rPr lang="ru-RU" sz="2400" i="1" dirty="0">
                <a:solidFill>
                  <a:schemeClr val="accent1">
                    <a:lumMod val="75000"/>
                  </a:schemeClr>
                </a:solidFill>
                <a:latin typeface="+mj-lt"/>
              </a:rPr>
              <a:t>, Г.И. </a:t>
            </a:r>
            <a:r>
              <a:rPr lang="ru-RU" sz="2400" i="1" dirty="0" err="1">
                <a:solidFill>
                  <a:schemeClr val="accent1">
                    <a:lumMod val="75000"/>
                  </a:schemeClr>
                </a:solidFill>
                <a:latin typeface="+mj-lt"/>
              </a:rPr>
              <a:t>Годер</a:t>
            </a:r>
            <a:r>
              <a:rPr lang="ru-RU" sz="2400" i="1" dirty="0">
                <a:solidFill>
                  <a:schemeClr val="accent1">
                    <a:lumMod val="75000"/>
                  </a:schemeClr>
                </a:solidFill>
                <a:latin typeface="+mj-lt"/>
              </a:rPr>
              <a:t>, И.С. Свенцицкая История Древнего мира. 5 класс. – М.: Просвещение, 2008.</a:t>
            </a:r>
            <a:endParaRPr lang="en-US" sz="2400" i="1" dirty="0">
              <a:solidFill>
                <a:schemeClr val="accent1">
                  <a:lumMod val="75000"/>
                </a:schemeClr>
              </a:solidFill>
              <a:latin typeface="+mj-lt"/>
            </a:endParaRPr>
          </a:p>
          <a:p>
            <a:pPr marL="622235" indent="-514297">
              <a:buAutoNum type="arabicPeriod"/>
            </a:pPr>
            <a:endParaRPr lang="en-US" sz="2800" i="1" dirty="0">
              <a:solidFill>
                <a:schemeClr val="accent1">
                  <a:lumMod val="75000"/>
                </a:schemeClr>
              </a:solidFill>
              <a:latin typeface="+mj-lt"/>
            </a:endParaRPr>
          </a:p>
          <a:p>
            <a:pPr marL="622235" indent="-514297">
              <a:buAutoNum type="arabicPeriod"/>
            </a:pPr>
            <a:endParaRPr lang="en-US" i="1" dirty="0" smtClean="0">
              <a:solidFill>
                <a:schemeClr val="accent1">
                  <a:lumMod val="75000"/>
                </a:schemeClr>
              </a:solidFill>
              <a:latin typeface="+mj-lt"/>
            </a:endParaRPr>
          </a:p>
          <a:p>
            <a:pPr marL="622235" indent="-514297">
              <a:buAutoNum type="arabicPeriod"/>
            </a:pPr>
            <a:endParaRPr lang="en-US" i="1" dirty="0" smtClean="0">
              <a:solidFill>
                <a:schemeClr val="accent1">
                  <a:lumMod val="75000"/>
                </a:schemeClr>
              </a:solidFill>
              <a:latin typeface="+mj-lt"/>
            </a:endParaRPr>
          </a:p>
          <a:p>
            <a:pPr marL="622235" indent="-514297">
              <a:buAutoNum type="arabicPeriod"/>
            </a:pPr>
            <a:endParaRPr lang="en-US" i="1" dirty="0" smtClean="0">
              <a:solidFill>
                <a:schemeClr val="accent1">
                  <a:lumMod val="75000"/>
                </a:schemeClr>
              </a:solidFill>
              <a:latin typeface="+mj-lt"/>
            </a:endParaRPr>
          </a:p>
          <a:p>
            <a:pPr marL="622235" indent="-514297">
              <a:buAutoNum type="arabicPeriod"/>
            </a:pPr>
            <a:endParaRPr lang="ru-RU" i="1"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41362" y="282575"/>
            <a:ext cx="8609013" cy="1263650"/>
          </a:xfrm>
          <a:solidFill>
            <a:srgbClr val="FFC000"/>
          </a:solidFill>
          <a:ln/>
        </p:spPr>
        <p:txBody>
          <a:bodyPr/>
          <a:lstStyle/>
          <a:p>
            <a:pPr>
              <a:lnSpc>
                <a:spcPct val="93000"/>
              </a:lnSpc>
              <a:tabLst>
                <a:tab pos="723825" algn="l"/>
                <a:tab pos="1447649" algn="l"/>
                <a:tab pos="2171475" algn="l"/>
                <a:tab pos="2895300" algn="l"/>
                <a:tab pos="3619124" algn="l"/>
                <a:tab pos="4342950" algn="l"/>
                <a:tab pos="5066775" algn="l"/>
                <a:tab pos="5790600" algn="l"/>
                <a:tab pos="6514424" algn="l"/>
                <a:tab pos="7238250" algn="l"/>
                <a:tab pos="7962075" algn="l"/>
              </a:tabLst>
            </a:pPr>
            <a:r>
              <a:rPr lang="ru-RU" dirty="0" smtClean="0">
                <a:solidFill>
                  <a:schemeClr val="accent1">
                    <a:lumMod val="75000"/>
                  </a:schemeClr>
                </a:solidFill>
              </a:rPr>
              <a:t> </a:t>
            </a:r>
            <a:r>
              <a:rPr lang="ru-RU" dirty="0" smtClean="0"/>
              <a:t>Проблемный вопрос  урока</a:t>
            </a:r>
            <a:endParaRPr lang="en-GB" dirty="0"/>
          </a:p>
        </p:txBody>
      </p:sp>
      <p:sp>
        <p:nvSpPr>
          <p:cNvPr id="6146" name="Rectangle 2"/>
          <p:cNvSpPr>
            <a:spLocks noGrp="1" noChangeArrowheads="1"/>
          </p:cNvSpPr>
          <p:nvPr>
            <p:ph idx="1"/>
          </p:nvPr>
        </p:nvSpPr>
        <p:spPr>
          <a:xfrm>
            <a:off x="741364" y="1636699"/>
            <a:ext cx="8772525" cy="5429288"/>
          </a:xfrm>
          <a:solidFill>
            <a:srgbClr val="FFFF99"/>
          </a:solidFill>
          <a:ln/>
        </p:spPr>
        <p:txBody>
          <a:bodyPr>
            <a:normAutofit fontScale="85000" lnSpcReduction="10000"/>
          </a:bodyPr>
          <a:lstStyle/>
          <a:p>
            <a:pPr algn="ctr">
              <a:lnSpc>
                <a:spcPct val="95000"/>
              </a:lnSpc>
              <a:buNone/>
              <a:tabLst>
                <a:tab pos="723825" algn="l"/>
                <a:tab pos="1447649" algn="l"/>
                <a:tab pos="2171475" algn="l"/>
                <a:tab pos="2895300" algn="l"/>
                <a:tab pos="3619124" algn="l"/>
                <a:tab pos="4342950" algn="l"/>
                <a:tab pos="5066775" algn="l"/>
                <a:tab pos="5790600" algn="l"/>
                <a:tab pos="6514424" algn="l"/>
                <a:tab pos="7238250" algn="l"/>
                <a:tab pos="7962075" algn="l"/>
                <a:tab pos="8685899" algn="l"/>
              </a:tabLst>
            </a:pPr>
            <a:r>
              <a:rPr lang="ru-RU" sz="6000" i="1" dirty="0">
                <a:latin typeface="Bookman Old Style" pitchFamily="18" charset="0"/>
              </a:rPr>
              <a:t>Почему греки,, разгромившие в </a:t>
            </a:r>
            <a:r>
              <a:rPr lang="en-US" sz="6000" i="1" dirty="0">
                <a:latin typeface="Bookman Old Style" pitchFamily="18" charset="0"/>
              </a:rPr>
              <a:t>V</a:t>
            </a:r>
            <a:r>
              <a:rPr lang="ru-RU" sz="6000" i="1" dirty="0">
                <a:latin typeface="Bookman Old Style" pitchFamily="18" charset="0"/>
              </a:rPr>
              <a:t> в до н.э. мощное </a:t>
            </a:r>
            <a:r>
              <a:rPr lang="ru-RU" sz="6000" b="1" i="1" dirty="0">
                <a:latin typeface="Bookman Old Style" pitchFamily="18" charset="0"/>
              </a:rPr>
              <a:t>персидское войско</a:t>
            </a:r>
            <a:r>
              <a:rPr lang="ru-RU" sz="6000" i="1" dirty="0">
                <a:latin typeface="Bookman Old Style" pitchFamily="18" charset="0"/>
              </a:rPr>
              <a:t>, не смогли противостоять македонскому </a:t>
            </a:r>
            <a:r>
              <a:rPr lang="ru-RU" sz="6000" i="1" dirty="0" smtClean="0">
                <a:latin typeface="Bookman Old Style" pitchFamily="18" charset="0"/>
              </a:rPr>
              <a:t>царю, его небольшому государству? </a:t>
            </a:r>
            <a:r>
              <a:rPr lang="ru-RU" sz="6000" i="1" dirty="0" smtClean="0">
                <a:solidFill>
                  <a:schemeClr val="accent1">
                    <a:lumMod val="75000"/>
                  </a:schemeClr>
                </a:solidFill>
                <a:latin typeface="Bookman Old Style" pitchFamily="18" charset="0"/>
              </a:rPr>
              <a:t> </a:t>
            </a:r>
            <a:endParaRPr lang="en-GB" sz="6000" i="1" dirty="0">
              <a:solidFill>
                <a:schemeClr val="accent1">
                  <a:lumMod val="75000"/>
                </a:schemeClr>
              </a:solidFill>
              <a:latin typeface="Bookman Old Style"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Object 1"/>
          <p:cNvGraphicFramePr>
            <a:graphicFrameLocks noChangeAspect="1"/>
          </p:cNvGraphicFramePr>
          <p:nvPr/>
        </p:nvGraphicFramePr>
        <p:xfrm>
          <a:off x="215776" y="179437"/>
          <a:ext cx="9676024" cy="6192688"/>
        </p:xfrm>
        <a:graphic>
          <a:graphicData uri="http://schemas.openxmlformats.org/presentationml/2006/ole">
            <p:oleObj spid="_x0000_s142338" r:id="rId4" imgW="8355556" imgH="4761905" progId="">
              <p:embed/>
            </p:oleObj>
          </a:graphicData>
        </a:graphic>
      </p:graphicFrame>
      <p:sp>
        <p:nvSpPr>
          <p:cNvPr id="18434" name="AutoShape 2"/>
          <p:cNvSpPr>
            <a:spLocks noChangeArrowheads="1"/>
          </p:cNvSpPr>
          <p:nvPr/>
        </p:nvSpPr>
        <p:spPr bwMode="auto">
          <a:xfrm>
            <a:off x="431801" y="6332156"/>
            <a:ext cx="9217024" cy="1037456"/>
          </a:xfrm>
          <a:prstGeom prst="roundRect">
            <a:avLst>
              <a:gd name="adj" fmla="val 16667"/>
            </a:avLst>
          </a:prstGeom>
          <a:solidFill>
            <a:srgbClr val="FFC000">
              <a:alpha val="50000"/>
            </a:srgbClr>
          </a:solidFill>
          <a:ln w="38160">
            <a:solidFill>
              <a:srgbClr val="F8F8F8"/>
            </a:solidFill>
            <a:miter lim="800000"/>
            <a:headEnd/>
            <a:tailEnd/>
          </a:ln>
          <a:effectLst/>
        </p:spPr>
        <p:txBody>
          <a:bodyPr wrap="square" lIns="71992" tIns="10799" rIns="71992" bIns="10799" anchor="ctr">
            <a:spAutoFit/>
          </a:bodyPr>
          <a:lstStyle/>
          <a:p>
            <a:pPr algn="ctr" hangingPunct="1">
              <a:lnSpc>
                <a:spcPct val="93000"/>
              </a:lnSpc>
              <a:tabLst>
                <a:tab pos="723825" algn="l"/>
                <a:tab pos="1447649" algn="l"/>
                <a:tab pos="2171475" algn="l"/>
                <a:tab pos="2895300" algn="l"/>
                <a:tab pos="3619124" algn="l"/>
                <a:tab pos="4342950" algn="l"/>
                <a:tab pos="5066775" algn="l"/>
                <a:tab pos="5790600" algn="l"/>
              </a:tabLst>
            </a:pPr>
            <a:r>
              <a:rPr lang="en-GB" sz="3200" b="1" i="1" dirty="0" err="1"/>
              <a:t>Где</a:t>
            </a:r>
            <a:r>
              <a:rPr lang="en-GB" sz="3200" b="1" i="1" dirty="0"/>
              <a:t> </a:t>
            </a:r>
            <a:r>
              <a:rPr lang="en-GB" sz="3200" b="1" i="1" dirty="0" err="1"/>
              <a:t>находилось</a:t>
            </a:r>
            <a:r>
              <a:rPr lang="en-GB" sz="3200" b="1" i="1" dirty="0"/>
              <a:t> </a:t>
            </a:r>
            <a:r>
              <a:rPr lang="en-GB" sz="3200" b="1" i="1" dirty="0" err="1"/>
              <a:t>Македонское</a:t>
            </a:r>
            <a:r>
              <a:rPr lang="en-GB" sz="3200" b="1" i="1" dirty="0"/>
              <a:t> </a:t>
            </a:r>
            <a:r>
              <a:rPr lang="en-GB" sz="3200" b="1" i="1" dirty="0" err="1"/>
              <a:t>царство</a:t>
            </a:r>
            <a:r>
              <a:rPr lang="en-GB" sz="3200" b="1" i="1" dirty="0"/>
              <a:t>?</a:t>
            </a:r>
          </a:p>
          <a:p>
            <a:pPr algn="ctr" hangingPunct="1">
              <a:lnSpc>
                <a:spcPct val="93000"/>
              </a:lnSpc>
              <a:tabLst>
                <a:tab pos="723825" algn="l"/>
                <a:tab pos="1447649" algn="l"/>
                <a:tab pos="2171475" algn="l"/>
                <a:tab pos="2895300" algn="l"/>
                <a:tab pos="3619124" algn="l"/>
                <a:tab pos="4342950" algn="l"/>
                <a:tab pos="5066775" algn="l"/>
                <a:tab pos="5790600" algn="l"/>
              </a:tabLst>
            </a:pPr>
            <a:r>
              <a:rPr lang="en-GB" sz="3200" b="1" i="1" dirty="0" err="1"/>
              <a:t>Как</a:t>
            </a:r>
            <a:r>
              <a:rPr lang="en-GB" sz="3200" b="1" i="1" dirty="0"/>
              <a:t> </a:t>
            </a:r>
            <a:r>
              <a:rPr lang="en-GB" sz="3200" b="1" i="1" dirty="0" err="1"/>
              <a:t>называлась</a:t>
            </a:r>
            <a:r>
              <a:rPr lang="en-GB" sz="3200" b="1" i="1" dirty="0"/>
              <a:t> </a:t>
            </a:r>
            <a:r>
              <a:rPr lang="en-GB" sz="3200" b="1" i="1" dirty="0" err="1"/>
              <a:t>его</a:t>
            </a:r>
            <a:r>
              <a:rPr lang="en-GB" sz="3200" b="1" i="1" dirty="0"/>
              <a:t> </a:t>
            </a:r>
            <a:r>
              <a:rPr lang="en-GB" sz="3200" b="1" i="1" dirty="0" err="1"/>
              <a:t>столица</a:t>
            </a:r>
            <a:r>
              <a:rPr lang="en-GB" sz="3200" b="1" i="1"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sz="half" idx="1"/>
          </p:nvPr>
        </p:nvSpPr>
        <p:spPr/>
        <p:txBody>
          <a:bodyPr/>
          <a:lstStyle/>
          <a:p>
            <a:r>
              <a:rPr lang="ru-RU" sz="4000" b="1" dirty="0"/>
              <a:t>Шлем</a:t>
            </a:r>
          </a:p>
          <a:p>
            <a:r>
              <a:rPr lang="ru-RU" sz="4000" b="1" dirty="0"/>
              <a:t>Кожаный панцирь</a:t>
            </a:r>
          </a:p>
          <a:p>
            <a:r>
              <a:rPr lang="ru-RU" sz="4000" b="1" dirty="0"/>
              <a:t>Круглый щит</a:t>
            </a:r>
          </a:p>
          <a:p>
            <a:r>
              <a:rPr lang="ru-RU" sz="4000" b="1" dirty="0"/>
              <a:t>Короткий меч</a:t>
            </a:r>
          </a:p>
          <a:p>
            <a:r>
              <a:rPr lang="ru-RU" sz="4000" b="1" dirty="0"/>
              <a:t>Длинное копьё</a:t>
            </a:r>
          </a:p>
        </p:txBody>
      </p:sp>
      <p:sp>
        <p:nvSpPr>
          <p:cNvPr id="12297" name="Rectangle 9"/>
          <p:cNvSpPr>
            <a:spLocks noGrp="1" noChangeArrowheads="1"/>
          </p:cNvSpPr>
          <p:nvPr>
            <p:ph sz="half" idx="2"/>
          </p:nvPr>
        </p:nvSpPr>
        <p:spPr/>
        <p:txBody>
          <a:bodyPr/>
          <a:lstStyle/>
          <a:p>
            <a:endParaRPr lang="ru-RU"/>
          </a:p>
        </p:txBody>
      </p:sp>
      <p:pic>
        <p:nvPicPr>
          <p:cNvPr id="12299" name="Picture 11" descr="7Sv9dQJGKxY"/>
          <p:cNvPicPr>
            <a:picLocks noChangeAspect="1" noChangeArrowheads="1"/>
          </p:cNvPicPr>
          <p:nvPr/>
        </p:nvPicPr>
        <p:blipFill>
          <a:blip r:embed="rId2" cstate="print"/>
          <a:srcRect l="1235" t="5209" r="6169" b="5627"/>
          <a:stretch>
            <a:fillRect/>
          </a:stretch>
        </p:blipFill>
        <p:spPr bwMode="auto">
          <a:xfrm>
            <a:off x="4793317" y="107429"/>
            <a:ext cx="5287308" cy="6626760"/>
          </a:xfrm>
          <a:prstGeom prst="rect">
            <a:avLst/>
          </a:prstGeom>
          <a:noFill/>
        </p:spPr>
      </p:pic>
      <p:sp>
        <p:nvSpPr>
          <p:cNvPr id="12300" name="Text Box 12"/>
          <p:cNvSpPr txBox="1">
            <a:spLocks noChangeArrowheads="1"/>
          </p:cNvSpPr>
          <p:nvPr/>
        </p:nvSpPr>
        <p:spPr bwMode="auto">
          <a:xfrm>
            <a:off x="575817" y="335987"/>
            <a:ext cx="4320480" cy="638723"/>
          </a:xfrm>
          <a:prstGeom prst="rect">
            <a:avLst/>
          </a:prstGeom>
          <a:noFill/>
          <a:ln w="9525">
            <a:noFill/>
            <a:miter lim="800000"/>
            <a:headEnd/>
            <a:tailEnd/>
          </a:ln>
          <a:effectLst/>
        </p:spPr>
        <p:txBody>
          <a:bodyPr wrap="square" lIns="100783" tIns="50392" rIns="100783" bIns="50392">
            <a:spAutoFit/>
          </a:bodyPr>
          <a:lstStyle/>
          <a:p>
            <a:pPr>
              <a:spcBef>
                <a:spcPct val="50000"/>
              </a:spcBef>
            </a:pPr>
            <a:r>
              <a:rPr lang="ru-RU" sz="3500" dirty="0">
                <a:solidFill>
                  <a:srgbClr val="FF0000"/>
                </a:solidFill>
              </a:rPr>
              <a:t>Македонский воин</a:t>
            </a:r>
          </a:p>
        </p:txBody>
      </p:sp>
      <p:sp>
        <p:nvSpPr>
          <p:cNvPr id="7" name="Прямоугольник 6"/>
          <p:cNvSpPr/>
          <p:nvPr/>
        </p:nvSpPr>
        <p:spPr>
          <a:xfrm>
            <a:off x="287784" y="6732165"/>
            <a:ext cx="9649072" cy="646323"/>
          </a:xfrm>
          <a:prstGeom prst="rect">
            <a:avLst/>
          </a:prstGeom>
          <a:solidFill>
            <a:schemeClr val="accent5">
              <a:lumMod val="40000"/>
              <a:lumOff val="60000"/>
            </a:schemeClr>
          </a:solidFill>
        </p:spPr>
        <p:txBody>
          <a:bodyPr wrap="square" lIns="91430" tIns="45716" rIns="91430" bIns="45716">
            <a:spAutoFit/>
          </a:bodyPr>
          <a:lstStyle/>
          <a:p>
            <a:r>
              <a:rPr lang="ru-RU" dirty="0" smtClean="0"/>
              <a:t>В пехоту набирали простых крестьян и пастухов. Они были вооружены копьями – </a:t>
            </a:r>
            <a:r>
              <a:rPr lang="ru-RU" b="1" dirty="0" err="1" smtClean="0"/>
              <a:t>сари́ссами</a:t>
            </a:r>
            <a:r>
              <a:rPr lang="ru-RU" dirty="0" smtClean="0"/>
              <a:t>. Длина которых достигала 6–7 метров.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29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29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 calcmode="lin" valueType="num">
                                      <p:cBhvr>
                                        <p:cTn id="15"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229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229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229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 calcmode="lin" valueType="num">
                                      <p:cBhvr>
                                        <p:cTn id="23"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29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229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229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p:cTn id="31"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2291">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2291">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2291">
                                            <p:txEl>
                                              <p:pRg st="4" end="4"/>
                                            </p:txEl>
                                          </p:spTgt>
                                        </p:tgtEl>
                                        <p:attrNameLst>
                                          <p:attrName>style.visibility</p:attrName>
                                        </p:attrNameLst>
                                      </p:cBhvr>
                                      <p:to>
                                        <p:strVal val="visible"/>
                                      </p:to>
                                    </p:set>
                                    <p:anim calcmode="lin" valueType="num">
                                      <p:cBhvr>
                                        <p:cTn id="39"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229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229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2291">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71513" y="1344613"/>
            <a:ext cx="9409112" cy="1085850"/>
          </a:xfrm>
        </p:spPr>
        <p:txBody>
          <a:bodyPr anchor="b">
            <a:normAutofit fontScale="90000"/>
          </a:bodyPr>
          <a:lstStyle/>
          <a:p>
            <a:r>
              <a:rPr lang="en-US" sz="4600" b="1" dirty="0"/>
              <a:t>В </a:t>
            </a:r>
            <a:r>
              <a:rPr lang="en-US" sz="4600" b="1" dirty="0" err="1"/>
              <a:t>сражении</a:t>
            </a:r>
            <a:r>
              <a:rPr lang="en-US" sz="4600" b="1" dirty="0"/>
              <a:t> </a:t>
            </a:r>
            <a:r>
              <a:rPr lang="en-US" sz="4600" b="1" dirty="0" err="1"/>
              <a:t>шесть</a:t>
            </a:r>
            <a:r>
              <a:rPr lang="en-US" sz="4600" b="1" dirty="0"/>
              <a:t> </a:t>
            </a:r>
            <a:r>
              <a:rPr lang="en-US" sz="4600" b="1" dirty="0" err="1"/>
              <a:t>рядов</a:t>
            </a:r>
            <a:r>
              <a:rPr lang="en-US" sz="4600" b="1" dirty="0"/>
              <a:t> </a:t>
            </a:r>
            <a:r>
              <a:rPr lang="en-US" sz="4600" b="1" dirty="0" err="1"/>
              <a:t>могли</a:t>
            </a:r>
            <a:r>
              <a:rPr lang="en-US" sz="4600" b="1" dirty="0"/>
              <a:t> </a:t>
            </a:r>
            <a:r>
              <a:rPr lang="en-US" sz="4600" b="1" dirty="0" err="1"/>
              <a:t>действовать</a:t>
            </a:r>
            <a:r>
              <a:rPr lang="en-US" sz="4600" b="1" dirty="0"/>
              <a:t> </a:t>
            </a:r>
            <a:r>
              <a:rPr lang="en-US" sz="4600" b="1" dirty="0" err="1"/>
              <a:t>копьями</a:t>
            </a:r>
            <a:r>
              <a:rPr lang="en-US" sz="4600" b="1" dirty="0"/>
              <a:t> </a:t>
            </a:r>
            <a:r>
              <a:rPr lang="en-US" sz="4600" b="1" dirty="0" err="1"/>
              <a:t>одновременно</a:t>
            </a:r>
            <a:r>
              <a:rPr lang="en-US" sz="4600" dirty="0"/>
              <a:t>.</a:t>
            </a:r>
            <a:endParaRPr lang="ru-RU" sz="4600" dirty="0"/>
          </a:p>
        </p:txBody>
      </p:sp>
      <p:pic>
        <p:nvPicPr>
          <p:cNvPr id="70659" name="Picture 7"/>
          <p:cNvPicPr>
            <a:picLocks noGrp="1" noChangeAspect="1" noChangeArrowheads="1"/>
          </p:cNvPicPr>
          <p:nvPr>
            <p:ph sz="quarter" idx="4294967295"/>
          </p:nvPr>
        </p:nvPicPr>
        <p:blipFill>
          <a:blip r:embed="rId2" cstate="print"/>
          <a:srcRect/>
          <a:stretch>
            <a:fillRect/>
          </a:stretch>
        </p:blipFill>
        <p:spPr>
          <a:xfrm>
            <a:off x="0" y="2555875"/>
            <a:ext cx="9599613" cy="40322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41364" y="422252"/>
            <a:ext cx="8607425" cy="857256"/>
          </a:xfrm>
        </p:spPr>
        <p:txBody>
          <a:bodyPr>
            <a:normAutofit fontScale="90000"/>
          </a:bodyPr>
          <a:lstStyle/>
          <a:p>
            <a:r>
              <a:rPr lang="ru-RU" dirty="0" smtClean="0">
                <a:solidFill>
                  <a:schemeClr val="accent1">
                    <a:lumMod val="75000"/>
                  </a:schemeClr>
                </a:solidFill>
              </a:rPr>
              <a:t>Македонская фаланга и конница</a:t>
            </a:r>
            <a:endParaRPr lang="ru-RU" dirty="0">
              <a:solidFill>
                <a:schemeClr val="accent1">
                  <a:lumMod val="75000"/>
                </a:schemeClr>
              </a:solidFill>
            </a:endParaRPr>
          </a:p>
        </p:txBody>
      </p:sp>
      <p:pic>
        <p:nvPicPr>
          <p:cNvPr id="6" name="Содержимое 5"/>
          <p:cNvPicPr>
            <a:picLocks noGrp="1"/>
          </p:cNvPicPr>
          <p:nvPr>
            <p:ph idx="1"/>
          </p:nvPr>
        </p:nvPicPr>
        <p:blipFill>
          <a:blip r:embed="rId2" cstate="print"/>
          <a:srcRect/>
          <a:stretch>
            <a:fillRect/>
          </a:stretch>
        </p:blipFill>
        <p:spPr bwMode="auto">
          <a:xfrm>
            <a:off x="468280" y="1279506"/>
            <a:ext cx="9072626"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idx="4294967295"/>
          </p:nvPr>
        </p:nvSpPr>
        <p:spPr>
          <a:xfrm>
            <a:off x="0" y="168275"/>
            <a:ext cx="9074150" cy="1092200"/>
          </a:xfrm>
        </p:spPr>
        <p:txBody>
          <a:bodyPr anchor="b"/>
          <a:lstStyle/>
          <a:p>
            <a:r>
              <a:rPr lang="ru-RU"/>
              <a:t>Македонское войско</a:t>
            </a:r>
          </a:p>
        </p:txBody>
      </p:sp>
      <p:sp>
        <p:nvSpPr>
          <p:cNvPr id="72707" name="Содержимое 2"/>
          <p:cNvSpPr>
            <a:spLocks noGrp="1"/>
          </p:cNvSpPr>
          <p:nvPr>
            <p:ph sz="quarter" idx="4294967295"/>
          </p:nvPr>
        </p:nvSpPr>
        <p:spPr>
          <a:xfrm>
            <a:off x="0" y="671513"/>
            <a:ext cx="9374188" cy="5384800"/>
          </a:xfrm>
        </p:spPr>
        <p:txBody>
          <a:bodyPr/>
          <a:lstStyle/>
          <a:p>
            <a:pPr marL="300952" indent="-300952"/>
            <a:endParaRPr lang="ru-RU" dirty="0"/>
          </a:p>
          <a:p>
            <a:pPr marL="300952" indent="-300952"/>
            <a:endParaRPr lang="ru-RU" dirty="0"/>
          </a:p>
          <a:p>
            <a:pPr marL="300952" indent="-300952"/>
            <a:endParaRPr lang="ru-RU" dirty="0"/>
          </a:p>
          <a:p>
            <a:pPr marL="300952" indent="-300952"/>
            <a:endParaRPr lang="ru-RU" dirty="0"/>
          </a:p>
          <a:p>
            <a:pPr marL="300952" indent="-300952"/>
            <a:endParaRPr lang="ru-RU" dirty="0"/>
          </a:p>
          <a:p>
            <a:pPr marL="300952" indent="-300952"/>
            <a:endParaRPr lang="ru-RU" dirty="0"/>
          </a:p>
          <a:p>
            <a:pPr marL="300952" indent="-300952"/>
            <a:endParaRPr lang="ru-RU" dirty="0"/>
          </a:p>
          <a:p>
            <a:pPr marL="300952" indent="-300952"/>
            <a:endParaRPr lang="ru-RU" dirty="0"/>
          </a:p>
          <a:p>
            <a:pPr marL="300952" indent="-300952"/>
            <a:endParaRPr lang="ru-RU" dirty="0"/>
          </a:p>
        </p:txBody>
      </p:sp>
      <p:pic>
        <p:nvPicPr>
          <p:cNvPr id="4" name="Рисунок 3" descr="C:\Documents and Settings\Admin\Мои документы\рисунки\Мои рисунки\maked-falanga.gif"/>
          <p:cNvPicPr>
            <a:picLocks noChangeAspect="1" noChangeArrowheads="1"/>
          </p:cNvPicPr>
          <p:nvPr/>
        </p:nvPicPr>
        <p:blipFill>
          <a:blip r:embed="rId2" cstate="print"/>
          <a:srcRect r="16864" b="56631"/>
          <a:stretch>
            <a:fillRect/>
          </a:stretch>
        </p:blipFill>
        <p:spPr bwMode="auto">
          <a:xfrm>
            <a:off x="791841" y="1115542"/>
            <a:ext cx="6743847" cy="3400572"/>
          </a:xfrm>
          <a:prstGeom prst="rect">
            <a:avLst/>
          </a:prstGeom>
          <a:noFill/>
          <a:ln w="9525">
            <a:noFill/>
            <a:miter lim="800000"/>
            <a:headEnd/>
            <a:tailEnd/>
          </a:ln>
        </p:spPr>
      </p:pic>
      <p:pic>
        <p:nvPicPr>
          <p:cNvPr id="5" name="Рисунок 4" descr="C:\Documents and Settings\Admin\Мои документы\рисунки\Мои рисунки\maked-falanga.gif"/>
          <p:cNvPicPr>
            <a:picLocks noChangeAspect="1" noChangeArrowheads="1"/>
          </p:cNvPicPr>
          <p:nvPr/>
        </p:nvPicPr>
        <p:blipFill>
          <a:blip r:embed="rId2" cstate="print"/>
          <a:srcRect l="83047" t="2232" b="52232"/>
          <a:stretch>
            <a:fillRect/>
          </a:stretch>
        </p:blipFill>
        <p:spPr bwMode="auto">
          <a:xfrm>
            <a:off x="7416576" y="1115542"/>
            <a:ext cx="1942624" cy="4679927"/>
          </a:xfrm>
          <a:prstGeom prst="rect">
            <a:avLst/>
          </a:prstGeom>
          <a:noFill/>
          <a:ln w="9525">
            <a:noFill/>
            <a:miter lim="800000"/>
            <a:headEnd/>
            <a:tailEnd/>
          </a:ln>
        </p:spPr>
      </p:pic>
      <p:pic>
        <p:nvPicPr>
          <p:cNvPr id="6" name="Рисунок 5" descr="C:\Documents and Settings\Admin\Мои документы\рисунки\Мои рисунки\maked-falanga.gif"/>
          <p:cNvPicPr>
            <a:picLocks noChangeAspect="1" noChangeArrowheads="1"/>
          </p:cNvPicPr>
          <p:nvPr/>
        </p:nvPicPr>
        <p:blipFill>
          <a:blip r:embed="rId2" cstate="print"/>
          <a:srcRect t="40179" r="30104"/>
          <a:stretch>
            <a:fillRect/>
          </a:stretch>
        </p:blipFill>
        <p:spPr bwMode="auto">
          <a:xfrm>
            <a:off x="1007865" y="4475933"/>
            <a:ext cx="5544616" cy="2587216"/>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2" presetClass="path" presetSubtype="0" accel="50000" decel="50000" fill="hold" nodeType="clickEffect">
                                  <p:stCondLst>
                                    <p:cond delay="0"/>
                                  </p:stCondLst>
                                  <p:childTnLst>
                                    <p:animMotion origin="layout" path="M 0 0  C 0.03 -0.05067  0.075 -0.08267  0.125 -0.08267  C 0.175 -0.08267  0.22 -0.05067  0.25 0  C 0.22 0.05067  0.175 0.08267  0.125 0.08267  C 0.075 0.08267  0.03 0.05067  0 0  Z"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 presetClass="path" presetSubtype="0" accel="50000" decel="50000" fill="hold" nodeType="clickEffect">
                                  <p:stCondLst>
                                    <p:cond delay="0"/>
                                  </p:stCondLst>
                                  <p:childTnLst>
                                    <p:animMotion origin="layout" path="M 0 0  L 0.125 -0.112  L 0.25 0  L 0.125 0.112  L 0 0  Z" pathEditMode="relative" ptsTypes="">
                                      <p:cBhvr>
                                        <p:cTn id="14"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TotalTime>
  <Words>850</Words>
  <Application>Microsoft Office PowerPoint</Application>
  <PresentationFormat>Произвольный</PresentationFormat>
  <Paragraphs>146</Paragraphs>
  <Slides>30</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30</vt:i4>
      </vt:variant>
    </vt:vector>
  </HeadingPairs>
  <TitlesOfParts>
    <vt:vector size="31" baseType="lpstr">
      <vt:lpstr>Тема Office</vt:lpstr>
      <vt:lpstr>Слайд 1</vt:lpstr>
      <vt:lpstr>Слайд 2</vt:lpstr>
      <vt:lpstr>Персия и греческие полисы  в VI-IV вв. до н.э.</vt:lpstr>
      <vt:lpstr> Проблемный вопрос  урока</vt:lpstr>
      <vt:lpstr>Слайд 5</vt:lpstr>
      <vt:lpstr>Слайд 6</vt:lpstr>
      <vt:lpstr>В сражении шесть рядов могли действовать копьями одновременно.</vt:lpstr>
      <vt:lpstr>Македонская фаланга и конница</vt:lpstr>
      <vt:lpstr>Македонское войско</vt:lpstr>
      <vt:lpstr>Военная техника  македонской армии</vt:lpstr>
      <vt:lpstr> *осадные машины</vt:lpstr>
      <vt:lpstr>Слайд 12</vt:lpstr>
      <vt:lpstr>ФИЛИПП II (382–336 до н.э.) –  царь Македонии</vt:lpstr>
      <vt:lpstr> 1. Усиление Македонии при царе Филиппе  ( 359- 336  г. до н.э.)</vt:lpstr>
      <vt:lpstr>Отношение жителей Афин к завоеваниям Филиппа Македонского</vt:lpstr>
      <vt:lpstr>2. Потеря Грецией независимости. Отношение греческого общества к угрозе македонского завоевания.</vt:lpstr>
      <vt:lpstr>Битва при Херонее 338 г. до н.э. </vt:lpstr>
      <vt:lpstr>Слайд 18</vt:lpstr>
      <vt:lpstr>Слайд 19</vt:lpstr>
      <vt:lpstr>Слайд 20</vt:lpstr>
      <vt:lpstr>Слайд 21</vt:lpstr>
      <vt:lpstr>Слайд 22</vt:lpstr>
      <vt:lpstr>Македония расположена на…</vt:lpstr>
      <vt:lpstr>Спасение Эллады в добровольном подчинении Филиппу видел: </vt:lpstr>
      <vt:lpstr>Битва при Херонее  произошла в: </vt:lpstr>
      <vt:lpstr>В IV в. до н.э. сила македонской армии заключалась в: </vt:lpstr>
      <vt:lpstr>Каковы последствия битвы при Херонее?</vt:lpstr>
      <vt:lpstr>Слайд 28</vt:lpstr>
      <vt:lpstr>Рефлексия </vt:lpstr>
      <vt:lpstr>Источники:</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урока:</dc:title>
  <dc:creator>User</dc:creator>
  <cp:lastModifiedBy>Admin</cp:lastModifiedBy>
  <cp:revision>125</cp:revision>
  <dcterms:created xsi:type="dcterms:W3CDTF">2010-03-02T19:46:48Z</dcterms:created>
  <dcterms:modified xsi:type="dcterms:W3CDTF">2023-10-03T18:31:01Z</dcterms:modified>
</cp:coreProperties>
</file>