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84" r:id="rId7"/>
    <p:sldId id="285" r:id="rId8"/>
    <p:sldId id="28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" initials="А" lastIdx="1" clrIdx="0">
    <p:extLst>
      <p:ext uri="{19B8F6BF-5375-455C-9EA6-DF929625EA0E}">
        <p15:presenceInfo xmlns:p15="http://schemas.microsoft.com/office/powerpoint/2012/main" userId="Ан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6"/>
    <a:srgbClr val="F54132"/>
    <a:srgbClr val="F4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72EA-2197-4B82-A28F-19D41A84696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7382" y="2924841"/>
            <a:ext cx="10261524" cy="73183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Методический потенциал 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геймифицированной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платформы </a:t>
            </a:r>
            <a:r>
              <a:rPr lang="en-GB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Classcraft</a:t>
            </a:r>
            <a:r>
              <a:rPr lang="en-GB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обучении школьников иностранному языку</a:t>
            </a:r>
            <a:br>
              <a:rPr lang="ru-RU" dirty="0"/>
            </a:br>
            <a:br>
              <a:rPr lang="ru-RU" sz="3600" b="1" dirty="0">
                <a:solidFill>
                  <a:srgbClr val="F54132"/>
                </a:solidFill>
                <a:latin typeface="Cambria" panose="02040503050406030204" pitchFamily="18" charset="0"/>
              </a:rPr>
            </a:br>
            <a:endParaRPr lang="en-US" sz="3600" b="1" dirty="0">
              <a:solidFill>
                <a:srgbClr val="F5413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114300"/>
            <a:ext cx="930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>
                <a:solidFill>
                  <a:srgbClr val="00A6A6"/>
                </a:solidFill>
                <a:latin typeface="Cambria" panose="02040503050406030204" pitchFamily="18" charset="0"/>
              </a:rPr>
              <a:t>Леушена</a:t>
            </a:r>
            <a:r>
              <a:rPr lang="ru-RU" sz="2400" b="1" i="1" dirty="0">
                <a:solidFill>
                  <a:srgbClr val="00A6A6"/>
                </a:solidFill>
                <a:latin typeface="Cambria" panose="02040503050406030204" pitchFamily="18" charset="0"/>
              </a:rPr>
              <a:t> А. В. </a:t>
            </a:r>
          </a:p>
          <a:p>
            <a:pPr algn="r"/>
            <a:r>
              <a:rPr lang="ru-RU" sz="2400" b="1" i="1" dirty="0">
                <a:solidFill>
                  <a:srgbClr val="00A6A6"/>
                </a:solidFill>
                <a:latin typeface="Cambria" panose="02040503050406030204" pitchFamily="18" charset="0"/>
              </a:rPr>
              <a:t>учитель английского языка</a:t>
            </a:r>
          </a:p>
          <a:p>
            <a:pPr algn="r"/>
            <a:r>
              <a:rPr lang="ru-RU" sz="2400" b="1" i="1" dirty="0">
                <a:solidFill>
                  <a:srgbClr val="00A6A6"/>
                </a:solidFill>
                <a:latin typeface="Cambria" panose="02040503050406030204" pitchFamily="18" charset="0"/>
              </a:rPr>
              <a:t>МБОУ школа № 8 г. Жуковский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CE88F-DE86-440D-9837-09B1248F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56" y="3567240"/>
            <a:ext cx="5557736" cy="3176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474C1-09DE-4970-8ACC-00A9FCC3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6" y="3681540"/>
            <a:ext cx="3612546" cy="2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47A00-CEE5-423A-BC0E-64EC07374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36B9B-EA51-4049-93B8-D15A47571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6"/>
            <a:ext cx="12192000" cy="58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BA1F0C-65E4-4D82-8978-3557A563F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58"/>
            <a:ext cx="12192000" cy="53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F00171-2255-4675-A352-93AFC9B9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858"/>
            <a:ext cx="12192000" cy="52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04B32-A2F7-45A4-9432-F633A3845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76"/>
            <a:ext cx="12192000" cy="58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92148-E93E-4F4F-95B9-C98042FA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00"/>
            <a:ext cx="12192000" cy="5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C78FA-B683-4C3A-8EC5-117852C16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78"/>
            <a:ext cx="12192000" cy="56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369DE-D941-4CED-893C-E81837F64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655320"/>
            <a:ext cx="1056894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1D720F-F7E1-4EEA-BE10-D5691251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18"/>
            <a:ext cx="12192000" cy="53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B228CD-21DD-4DEF-A901-F23E5E97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85"/>
            <a:ext cx="12192000" cy="5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967567"/>
            <a:ext cx="5245100" cy="3496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98700" y="368300"/>
            <a:ext cx="989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rgbClr val="002060"/>
                </a:solidFill>
                <a:latin typeface="Cambria" panose="02040503050406030204" pitchFamily="18" charset="0"/>
              </a:rPr>
              <a:t>Геймификация</a:t>
            </a:r>
            <a:r>
              <a:rPr lang="ru-RU" sz="2400" b="1" dirty="0">
                <a:solidFill>
                  <a:srgbClr val="F54132"/>
                </a:solidFill>
                <a:latin typeface="Cambria" panose="02040503050406030204" pitchFamily="18" charset="0"/>
              </a:rPr>
              <a:t> – это «внедрение игровых технологий в неигровые процессы, в том числе в образование», а также «использование игровой механики, эстетики и игрового мышления для вовлечения людей в обучение и решение различных задач и для повышения их мотивации» (по К. Каппу).</a:t>
            </a:r>
          </a:p>
        </p:txBody>
      </p:sp>
      <p:pic>
        <p:nvPicPr>
          <p:cNvPr id="2050" name="Picture 2" descr="https://navolnenoze.cz/obrazky/prezentace/5788/35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260394"/>
            <a:ext cx="4657725" cy="291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CC535-3201-43DA-A272-5424B6C9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92"/>
            <a:ext cx="12192000" cy="57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E05A5-0469-4AD1-8502-D2A9B6B72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678180"/>
            <a:ext cx="103251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322D95-EEF3-4A9D-9E87-21904EAA6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76"/>
            <a:ext cx="12192000" cy="56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39DE5-FB02-425C-86DF-ADDCBA45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25"/>
            <a:ext cx="12192000" cy="5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F967E-4724-44DD-92AA-CFA9A233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49"/>
            <a:ext cx="12192000" cy="59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8B40F3-70EB-4BD5-B2BE-BAA8A4DC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83" y="254808"/>
            <a:ext cx="4639676" cy="3669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B8475-400D-402F-B269-1F6801FF8054}"/>
              </a:ext>
            </a:extLst>
          </p:cNvPr>
          <p:cNvSpPr txBox="1"/>
          <p:nvPr/>
        </p:nvSpPr>
        <p:spPr>
          <a:xfrm>
            <a:off x="1891499" y="4574867"/>
            <a:ext cx="867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A6A6"/>
                </a:solidFill>
              </a:rPr>
              <a:t>Универсальная платформа для достижения образовательных целей по любым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35235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7383F-99B4-4BDD-934B-C3F4A6C27DF1}"/>
              </a:ext>
            </a:extLst>
          </p:cNvPr>
          <p:cNvSpPr/>
          <p:nvPr/>
        </p:nvSpPr>
        <p:spPr>
          <a:xfrm>
            <a:off x="377433" y="2940993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Таким</a:t>
            </a:r>
            <a:r>
              <a:rPr lang="en-US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образом</a:t>
            </a:r>
            <a:r>
              <a:rPr lang="en-US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платформа </a:t>
            </a:r>
            <a:r>
              <a:rPr lang="en-GB" sz="2200" b="1" dirty="0" err="1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Classcraft</a:t>
            </a:r>
            <a:r>
              <a:rPr lang="en-GB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метод геймификации является замечательным помощником учителя в образовательном процессе</a:t>
            </a:r>
            <a:r>
              <a:rPr lang="en-US" sz="2200" b="1" dirty="0">
                <a:solidFill>
                  <a:srgbClr val="00A6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DEAF3D-6E47-46DA-85AF-C880C630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97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980446"/>
            <a:ext cx="6959600" cy="3642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25750" y="183634"/>
            <a:ext cx="831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54132"/>
                </a:solidFill>
                <a:latin typeface="Cambria" panose="02040503050406030204" pitchFamily="18" charset="0"/>
              </a:rPr>
              <a:t>игра ≠ </a:t>
            </a:r>
            <a:r>
              <a:rPr lang="ru-RU" sz="5400" b="1" dirty="0" err="1">
                <a:solidFill>
                  <a:srgbClr val="F54132"/>
                </a:solidFill>
                <a:latin typeface="Cambria" panose="02040503050406030204" pitchFamily="18" charset="0"/>
              </a:rPr>
              <a:t>геймификация</a:t>
            </a:r>
            <a:endParaRPr lang="ru-RU" sz="5400" b="1" dirty="0">
              <a:solidFill>
                <a:srgbClr val="F5413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1379525"/>
            <a:ext cx="1054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Игра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в широком понимании не имеет четкой цели, ее цель – в самой игре, развлечении. Цель </a:t>
            </a:r>
            <a:r>
              <a:rPr lang="ru-RU" sz="2400" b="1" u="sng" dirty="0" err="1">
                <a:solidFill>
                  <a:srgbClr val="002060"/>
                </a:solidFill>
                <a:latin typeface="Cambria" panose="02040503050406030204" pitchFamily="18" charset="0"/>
              </a:rPr>
              <a:t>геймификации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– помочь обучающемуся овладеть знаниями посредством внедрения игровых 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6920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60400"/>
            <a:ext cx="6807200" cy="533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62049"/>
            <a:ext cx="8978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54132"/>
                </a:solidFill>
                <a:latin typeface="Cambria" panose="02040503050406030204" pitchFamily="18" charset="0"/>
              </a:rPr>
              <a:t>Элементы геймификации:</a:t>
            </a:r>
          </a:p>
          <a:p>
            <a:endParaRPr lang="ru-RU" sz="2400" b="1" dirty="0">
              <a:solidFill>
                <a:srgbClr val="F5413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54132"/>
                </a:solidFill>
                <a:latin typeface="Cambria" panose="02040503050406030204" pitchFamily="18" charset="0"/>
              </a:rPr>
              <a:t>система достижений (очки, баллы, награды, медали, уровни, доска почета, шкалы прогресса, задания и испытания)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F54132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54132"/>
                </a:solidFill>
                <a:latin typeface="Cambria" panose="02040503050406030204" pitchFamily="18" charset="0"/>
              </a:rPr>
              <a:t>система элементов социального взаимодействия игроков (ники, </a:t>
            </a:r>
            <a:r>
              <a:rPr lang="ru-RU" sz="2400" b="1" dirty="0" err="1">
                <a:solidFill>
                  <a:srgbClr val="F54132"/>
                </a:solidFill>
                <a:latin typeface="Cambria" panose="02040503050406030204" pitchFamily="18" charset="0"/>
              </a:rPr>
              <a:t>аватары</a:t>
            </a:r>
            <a:r>
              <a:rPr lang="ru-RU" sz="2400" b="1" dirty="0">
                <a:solidFill>
                  <a:srgbClr val="F54132"/>
                </a:solidFill>
                <a:latin typeface="Cambria" panose="02040503050406030204" pitchFamily="18" charset="0"/>
              </a:rPr>
              <a:t>, мгновенная обратная связь, виртуальная валюта и др.)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3" y="4564063"/>
            <a:ext cx="2056348" cy="2056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79" y="4690316"/>
            <a:ext cx="1930095" cy="1930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67" y="4690316"/>
            <a:ext cx="2089778" cy="2089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38" y="4857753"/>
            <a:ext cx="1788058" cy="17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WwZXhfxHwY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67" y="2098460"/>
            <a:ext cx="7681704" cy="4320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6" y="3657476"/>
            <a:ext cx="1968501" cy="1968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C7605-E3A3-4888-BB4C-E78392237131}"/>
              </a:ext>
            </a:extLst>
          </p:cNvPr>
          <p:cNvSpPr txBox="1"/>
          <p:nvPr/>
        </p:nvSpPr>
        <p:spPr>
          <a:xfrm>
            <a:off x="2435407" y="277916"/>
            <a:ext cx="964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541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Методы геймификации признаны особенно эффективными в сфере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7241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EAA3E1-65E0-4BC3-B0A5-8F960F89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07" y="236331"/>
            <a:ext cx="7837459" cy="62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31791-80E8-40C5-A72A-5214CAA58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0700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62BBB1-BB04-48EB-BE3E-43495C16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99"/>
            <a:ext cx="12192000" cy="5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831248-80FA-49CE-BA72-9035DC2F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39" y="0"/>
            <a:ext cx="983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188</Words>
  <Application>Microsoft Office PowerPoint</Application>
  <PresentationFormat>Широкоэкранный</PresentationFormat>
  <Paragraphs>15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Wingdings</vt:lpstr>
      <vt:lpstr>Office Theme</vt:lpstr>
      <vt:lpstr>Методический потенциал геймифицированной платформы Classcraft в обучении школьников иностранному языку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МЕТОДИЧЕСКАЯ НАХОДКА  МЕТОДЫ ГЕЙМИфИКАЦИИ В ОБУЧЕНИИ ИНОСТРАННОМУ ЯЗЫКУ</dc:title>
  <dc:creator>Анна Голубовская</dc:creator>
  <cp:lastModifiedBy>Анна Голубовская</cp:lastModifiedBy>
  <cp:revision>6</cp:revision>
  <dcterms:created xsi:type="dcterms:W3CDTF">2022-04-08T18:16:37Z</dcterms:created>
  <dcterms:modified xsi:type="dcterms:W3CDTF">2023-12-04T10:56:07Z</dcterms:modified>
</cp:coreProperties>
</file>