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1" r:id="rId4"/>
    <p:sldId id="259" r:id="rId5"/>
    <p:sldId id="260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B4A-4AE5-4943-8A20-A35665967AF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183DE2-5C18-4007-997F-226857FA994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B4A-4AE5-4943-8A20-A35665967AF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3DE2-5C18-4007-997F-226857FA99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B4A-4AE5-4943-8A20-A35665967AF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3DE2-5C18-4007-997F-226857FA99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B4A-4AE5-4943-8A20-A35665967AF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3DE2-5C18-4007-997F-226857FA99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B4A-4AE5-4943-8A20-A35665967AF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3DE2-5C18-4007-997F-226857FA994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B4A-4AE5-4943-8A20-A35665967AF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3DE2-5C18-4007-997F-226857FA994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B4A-4AE5-4943-8A20-A35665967AF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3DE2-5C18-4007-997F-226857FA994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B4A-4AE5-4943-8A20-A35665967AF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3DE2-5C18-4007-997F-226857FA99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B4A-4AE5-4943-8A20-A35665967AF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3DE2-5C18-4007-997F-226857FA99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B4A-4AE5-4943-8A20-A35665967AF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3DE2-5C18-4007-997F-226857FA99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B4A-4AE5-4943-8A20-A35665967AF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3DE2-5C18-4007-997F-226857FA99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36EFB4A-4AE5-4943-8A20-A35665967AF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D183DE2-5C18-4007-997F-226857FA994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8062664" cy="3467471"/>
          </a:xfrm>
        </p:spPr>
        <p:txBody>
          <a:bodyPr/>
          <a:lstStyle/>
          <a:p>
            <a:r>
              <a:rPr lang="ru-RU" sz="6000" dirty="0" smtClean="0"/>
              <a:t>«Уравнения химических реакций»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869160"/>
            <a:ext cx="5432648" cy="1219200"/>
          </a:xfrm>
        </p:spPr>
        <p:txBody>
          <a:bodyPr/>
          <a:lstStyle/>
          <a:p>
            <a:pPr algn="l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Чулочникова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О. В., учитель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химии МБОУ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Танзыбейская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СШ»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13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836712"/>
          </a:xfrm>
        </p:spPr>
        <p:txBody>
          <a:bodyPr/>
          <a:lstStyle/>
          <a:p>
            <a:pPr indent="530225" algn="just">
              <a:lnSpc>
                <a:spcPct val="100000"/>
              </a:lnSpc>
            </a:pPr>
            <a:r>
              <a:rPr lang="ru-RU" sz="3200" dirty="0" smtClean="0"/>
              <a:t>Задание на развитие предметных умений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544617"/>
          </a:xfrm>
        </p:spPr>
        <p:txBody>
          <a:bodyPr>
            <a:normAutofit lnSpcReduction="10000"/>
          </a:bodyPr>
          <a:lstStyle/>
          <a:p>
            <a:pPr marL="0" indent="633413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Демонстрационный эксперимент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 пробирку с соляной кислотой добавим цинк, закроем пробирку пробкой с газоотводной трубкой и соберем выделяющийся газ в пробирку, перевернутую вниз дном. Затем поднесем пробирку к пламени спиртовки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	Опишите наблюдения.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	Определите  количество проведенных химических реакций.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	  Составьте схемы проведенных реакций.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	Определите признаки химических реакций.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	Представьте отчет о выполнении заданий.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37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effectLst/>
              </a:rPr>
              <a:t>Алгоритм составления химического </a:t>
            </a:r>
            <a:r>
              <a:rPr lang="ru-RU" sz="4800" b="1" dirty="0" smtClean="0">
                <a:effectLst/>
              </a:rPr>
              <a:t>уравнения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1.Записываем исходные вещества в левой части уравнения в виде суммы.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2.Ставим знак = и пишем продукты реакции, так же в виде суммы.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3. Находим индексы в формулах продуктов реакции согласно с  валентностями.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4</a:t>
            </a:r>
            <a:r>
              <a:rPr lang="ru-RU" sz="2800" dirty="0" smtClean="0">
                <a:solidFill>
                  <a:schemeClr val="tx1"/>
                </a:solidFill>
              </a:rPr>
              <a:t>. Уравниваем</a:t>
            </a:r>
            <a:r>
              <a:rPr lang="ru-RU" sz="2800" dirty="0">
                <a:solidFill>
                  <a:schemeClr val="tx1"/>
                </a:solidFill>
              </a:rPr>
              <a:t>. То есть ставим коэффициенты так чтобы, число атомов в левой части уравнения = числу атомов в правой части уравнения.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75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Правила подбора коэффициентов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а) в первую очередь уравниваем чётные и нечётные значения индексов с помощью математического понятия наименьшее общее кратное,</a:t>
            </a:r>
          </a:p>
          <a:p>
            <a:r>
              <a:rPr lang="ru-RU" sz="2800" dirty="0">
                <a:solidFill>
                  <a:schemeClr val="tx1"/>
                </a:solidFill>
              </a:rPr>
              <a:t>б) затем уравниваем более лёгкие числа атомов</a:t>
            </a:r>
          </a:p>
          <a:p>
            <a:r>
              <a:rPr lang="ru-RU" sz="2800" dirty="0">
                <a:solidFill>
                  <a:schemeClr val="tx1"/>
                </a:solidFill>
              </a:rPr>
              <a:t>в) сложные ионы уравниваются группой и не разрываются, например: =SO</a:t>
            </a:r>
            <a:r>
              <a:rPr lang="ru-RU" sz="2800" baseline="-25000" dirty="0">
                <a:solidFill>
                  <a:schemeClr val="tx1"/>
                </a:solidFill>
              </a:rPr>
              <a:t>4</a:t>
            </a:r>
            <a:r>
              <a:rPr lang="ru-RU" sz="2800" dirty="0">
                <a:solidFill>
                  <a:schemeClr val="tx1"/>
                </a:solidFill>
              </a:rPr>
              <a:t>; ≡PO</a:t>
            </a:r>
            <a:r>
              <a:rPr lang="ru-RU" sz="2800" baseline="-25000" dirty="0">
                <a:solidFill>
                  <a:schemeClr val="tx1"/>
                </a:solidFill>
              </a:rPr>
              <a:t>4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12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506"/>
            <a:ext cx="9089973" cy="682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645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381" y="188640"/>
            <a:ext cx="8229600" cy="11235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/>
              <a:t>Задание на развитие </a:t>
            </a:r>
            <a:br>
              <a:rPr lang="ru-RU" sz="3200" dirty="0" smtClean="0"/>
            </a:br>
            <a:r>
              <a:rPr lang="ru-RU" sz="3200" dirty="0" err="1" smtClean="0"/>
              <a:t>метапредметных</a:t>
            </a:r>
            <a:r>
              <a:rPr lang="ru-RU" sz="3200" dirty="0" smtClean="0"/>
              <a:t> умений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lnSpcReduction="10000"/>
          </a:bodyPr>
          <a:lstStyle/>
          <a:p>
            <a:pPr marL="176213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Лабораторный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опыт.</a:t>
            </a:r>
          </a:p>
          <a:p>
            <a:pPr marL="176213" indent="457200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Положите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химический стакан одну ложечку питьевой соды и прилейте столовую ложку уксуса (столовый уксус – это раствор уксусной кислоты). С помощью горящей спички выясните, какой газ выделяется в результате протекающей реакции. </a:t>
            </a:r>
          </a:p>
          <a:p>
            <a:pPr marL="176213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6213" lv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Укажите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каких случаях применяется эта реакция, называемая в быту гашением соды.</a:t>
            </a:r>
          </a:p>
          <a:p>
            <a:pPr marL="176213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Составьте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уравнение проведенной реакции взаимодействия пищевой соды (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NaHCO</a:t>
            </a:r>
            <a:r>
              <a:rPr lang="ru-RU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и уксусной кислоты (СН</a:t>
            </a:r>
            <a:r>
              <a:rPr lang="ru-RU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используя схему:</a:t>
            </a:r>
          </a:p>
          <a:p>
            <a:pPr marL="176213" indent="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6213" indent="0">
              <a:buNone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NaHCO</a:t>
            </a:r>
            <a:r>
              <a:rPr lang="ru-RU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СН</a:t>
            </a:r>
            <a:r>
              <a:rPr lang="ru-RU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СООН          СН</a:t>
            </a:r>
            <a:r>
              <a:rPr lang="ru-RU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Н</a:t>
            </a:r>
            <a:r>
              <a:rPr lang="ru-RU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+ СО</a:t>
            </a:r>
            <a:r>
              <a:rPr lang="ru-RU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635896" y="6254273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7596336" y="600762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595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675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 smtClean="0"/>
              <a:t>Задание на развитие естественнонаучной грамотности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785395"/>
          </a:xfrm>
        </p:spPr>
        <p:txBody>
          <a:bodyPr>
            <a:normAutofit fontScale="92500" lnSpcReduction="20000"/>
          </a:bodyPr>
          <a:lstStyle/>
          <a:p>
            <a:pPr marL="176213" indent="546100" algn="just">
              <a:tabLst>
                <a:tab pos="8524875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Встречая Новый год , принято зажигать бенгальские свечи, которые представляют собой стержень из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железной проволоки с бенгальским огнём, нанесённым на один из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концов. Современный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искристый бенгальский огонь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содержит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азотнокислый барий в качестве окислителя, который после поджигания начинает распадаться с выделением кислорода и порошок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алюминия или магния как горючее,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декстрин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или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крахмал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 качестве клея, а также оксидированные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железные опилки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для образования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искр.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горение бенгальского  огня является химической реакцией?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Составьте уравнения реакций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горения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алюминия и магния.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Какое влияние оказывает азотнокислый барий на реакцию горения бенгальского огня?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бенгальского огня происходит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спирали вокруг оси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свечи?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57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600" dirty="0">
                <a:solidFill>
                  <a:schemeClr val="tx1"/>
                </a:solidFill>
              </a:rPr>
              <a:t>Расставьте коэффициенты в следующих схемах реакций:</a:t>
            </a:r>
          </a:p>
          <a:p>
            <a:pPr marL="0" lv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N</a:t>
            </a:r>
            <a:r>
              <a:rPr lang="ru-RU" sz="3600" baseline="-25000" dirty="0">
                <a:solidFill>
                  <a:schemeClr val="tx1"/>
                </a:solidFill>
              </a:rPr>
              <a:t>2</a:t>
            </a:r>
            <a:r>
              <a:rPr lang="ru-RU" sz="3600" dirty="0">
                <a:solidFill>
                  <a:schemeClr val="tx1"/>
                </a:solidFill>
              </a:rPr>
              <a:t> + H</a:t>
            </a:r>
            <a:r>
              <a:rPr lang="ru-RU" sz="3600" baseline="-25000" dirty="0">
                <a:solidFill>
                  <a:schemeClr val="tx1"/>
                </a:solidFill>
              </a:rPr>
              <a:t>2</a:t>
            </a:r>
            <a:r>
              <a:rPr lang="ru-RU" sz="3600" dirty="0">
                <a:solidFill>
                  <a:schemeClr val="tx1"/>
                </a:solidFill>
              </a:rPr>
              <a:t> = </a:t>
            </a:r>
            <a:r>
              <a:rPr lang="ru-RU" sz="3600" dirty="0" smtClean="0">
                <a:solidFill>
                  <a:schemeClr val="tx1"/>
                </a:solidFill>
              </a:rPr>
              <a:t>NH</a:t>
            </a:r>
            <a:r>
              <a:rPr lang="ru-RU" sz="3600" baseline="-25000" dirty="0" smtClean="0">
                <a:solidFill>
                  <a:schemeClr val="tx1"/>
                </a:solidFill>
              </a:rPr>
              <a:t>3</a:t>
            </a:r>
          </a:p>
          <a:p>
            <a:pPr marL="0" lvl="0" indent="0"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3600" dirty="0" err="1">
                <a:solidFill>
                  <a:schemeClr val="tx1"/>
                </a:solidFill>
              </a:rPr>
              <a:t>Ca</a:t>
            </a:r>
            <a:r>
              <a:rPr lang="ru-RU" sz="3600" dirty="0">
                <a:solidFill>
                  <a:schemeClr val="tx1"/>
                </a:solidFill>
              </a:rPr>
              <a:t> + H</a:t>
            </a:r>
            <a:r>
              <a:rPr lang="ru-RU" sz="3600" baseline="-25000" dirty="0">
                <a:solidFill>
                  <a:schemeClr val="tx1"/>
                </a:solidFill>
              </a:rPr>
              <a:t>3</a:t>
            </a:r>
            <a:r>
              <a:rPr lang="ru-RU" sz="3600" dirty="0">
                <a:solidFill>
                  <a:schemeClr val="tx1"/>
                </a:solidFill>
              </a:rPr>
              <a:t>PO</a:t>
            </a:r>
            <a:r>
              <a:rPr lang="ru-RU" sz="3600" baseline="-25000" dirty="0">
                <a:solidFill>
                  <a:schemeClr val="tx1"/>
                </a:solidFill>
              </a:rPr>
              <a:t>4</a:t>
            </a:r>
            <a:r>
              <a:rPr lang="ru-RU" sz="3600" dirty="0">
                <a:solidFill>
                  <a:schemeClr val="tx1"/>
                </a:solidFill>
              </a:rPr>
              <a:t> = Ca</a:t>
            </a:r>
            <a:r>
              <a:rPr lang="ru-RU" sz="3600" baseline="-25000" dirty="0">
                <a:solidFill>
                  <a:schemeClr val="tx1"/>
                </a:solidFill>
              </a:rPr>
              <a:t>3</a:t>
            </a:r>
            <a:r>
              <a:rPr lang="ru-RU" sz="3600" dirty="0">
                <a:solidFill>
                  <a:schemeClr val="tx1"/>
                </a:solidFill>
              </a:rPr>
              <a:t>(PO</a:t>
            </a:r>
            <a:r>
              <a:rPr lang="ru-RU" sz="3600" baseline="-25000" dirty="0">
                <a:solidFill>
                  <a:schemeClr val="tx1"/>
                </a:solidFill>
              </a:rPr>
              <a:t>4</a:t>
            </a:r>
            <a:r>
              <a:rPr lang="ru-RU" sz="3600" dirty="0">
                <a:solidFill>
                  <a:schemeClr val="tx1"/>
                </a:solidFill>
              </a:rPr>
              <a:t>)</a:t>
            </a:r>
            <a:r>
              <a:rPr lang="ru-RU" sz="3600" baseline="-25000" dirty="0">
                <a:solidFill>
                  <a:schemeClr val="tx1"/>
                </a:solidFill>
              </a:rPr>
              <a:t>2</a:t>
            </a:r>
            <a:r>
              <a:rPr lang="ru-RU" sz="3600" dirty="0">
                <a:solidFill>
                  <a:schemeClr val="tx1"/>
                </a:solidFill>
              </a:rPr>
              <a:t> +</a:t>
            </a:r>
            <a:r>
              <a:rPr lang="ru-RU" sz="3600" dirty="0" smtClean="0">
                <a:solidFill>
                  <a:schemeClr val="tx1"/>
                </a:solidFill>
              </a:rPr>
              <a:t>H</a:t>
            </a:r>
            <a:r>
              <a:rPr lang="ru-RU" sz="3600" baseline="-25000" dirty="0" smtClean="0">
                <a:solidFill>
                  <a:schemeClr val="tx1"/>
                </a:solidFill>
              </a:rPr>
              <a:t>2</a:t>
            </a:r>
          </a:p>
          <a:p>
            <a:pPr marL="0" lvl="0" indent="0">
              <a:buNone/>
            </a:pPr>
            <a:endParaRPr lang="ru-RU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600" dirty="0" err="1">
                <a:solidFill>
                  <a:schemeClr val="tx1"/>
                </a:solidFill>
              </a:rPr>
              <a:t>Ba</a:t>
            </a:r>
            <a:r>
              <a:rPr lang="ru-RU" sz="3600" dirty="0">
                <a:solidFill>
                  <a:schemeClr val="tx1"/>
                </a:solidFill>
              </a:rPr>
              <a:t>(OH)</a:t>
            </a:r>
            <a:r>
              <a:rPr lang="ru-RU" sz="3600" baseline="-25000" dirty="0">
                <a:solidFill>
                  <a:schemeClr val="tx1"/>
                </a:solidFill>
              </a:rPr>
              <a:t>2 </a:t>
            </a:r>
            <a:r>
              <a:rPr lang="ru-RU" sz="3600" dirty="0">
                <a:solidFill>
                  <a:schemeClr val="tx1"/>
                </a:solidFill>
              </a:rPr>
              <a:t>+ </a:t>
            </a:r>
            <a:r>
              <a:rPr lang="ru-RU" sz="3600" dirty="0" err="1">
                <a:solidFill>
                  <a:schemeClr val="tx1"/>
                </a:solidFill>
              </a:rPr>
              <a:t>HCl</a:t>
            </a:r>
            <a:r>
              <a:rPr lang="ru-RU" sz="3600" dirty="0">
                <a:solidFill>
                  <a:schemeClr val="tx1"/>
                </a:solidFill>
              </a:rPr>
              <a:t> = BaCl</a:t>
            </a:r>
            <a:r>
              <a:rPr lang="ru-RU" sz="3600" baseline="-25000" dirty="0">
                <a:solidFill>
                  <a:schemeClr val="tx1"/>
                </a:solidFill>
              </a:rPr>
              <a:t>2</a:t>
            </a:r>
            <a:r>
              <a:rPr lang="ru-RU" sz="3600" dirty="0">
                <a:solidFill>
                  <a:schemeClr val="tx1"/>
                </a:solidFill>
              </a:rPr>
              <a:t> + H</a:t>
            </a:r>
            <a:r>
              <a:rPr lang="ru-RU" sz="3600" baseline="-25000" dirty="0">
                <a:solidFill>
                  <a:schemeClr val="tx1"/>
                </a:solidFill>
              </a:rPr>
              <a:t>2</a:t>
            </a:r>
            <a:r>
              <a:rPr lang="ru-RU" sz="3600" dirty="0">
                <a:solidFill>
                  <a:schemeClr val="tx1"/>
                </a:solidFill>
              </a:rPr>
              <a:t>O </a:t>
            </a:r>
          </a:p>
        </p:txBody>
      </p:sp>
    </p:spTree>
    <p:extLst>
      <p:ext uri="{BB962C8B-B14F-4D97-AF65-F5344CB8AC3E}">
        <p14:creationId xmlns:p14="http://schemas.microsoft.com/office/powerpoint/2010/main" val="2235837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Самопроверка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600" dirty="0">
                <a:solidFill>
                  <a:schemeClr val="tx1"/>
                </a:solidFill>
              </a:rPr>
              <a:t>Расставьте коэффициенты в следующих схемах реакций:</a:t>
            </a:r>
          </a:p>
          <a:p>
            <a:pPr marL="0" lv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N</a:t>
            </a:r>
            <a:r>
              <a:rPr lang="ru-RU" sz="3600" baseline="-25000" dirty="0">
                <a:solidFill>
                  <a:schemeClr val="tx1"/>
                </a:solidFill>
              </a:rPr>
              <a:t>2</a:t>
            </a:r>
            <a:r>
              <a:rPr lang="ru-RU" sz="3600" dirty="0">
                <a:solidFill>
                  <a:schemeClr val="tx1"/>
                </a:solidFill>
              </a:rPr>
              <a:t> + </a:t>
            </a:r>
            <a:r>
              <a:rPr lang="ru-RU" sz="3600" dirty="0" smtClean="0">
                <a:solidFill>
                  <a:schemeClr val="tx1"/>
                </a:solidFill>
              </a:rPr>
              <a:t>3H</a:t>
            </a:r>
            <a:r>
              <a:rPr lang="ru-RU" sz="3600" baseline="-25000" dirty="0" smtClean="0">
                <a:solidFill>
                  <a:schemeClr val="tx1"/>
                </a:solidFill>
              </a:rPr>
              <a:t>2</a:t>
            </a:r>
            <a:r>
              <a:rPr lang="ru-RU" sz="3600" dirty="0">
                <a:solidFill>
                  <a:schemeClr val="tx1"/>
                </a:solidFill>
              </a:rPr>
              <a:t> = </a:t>
            </a:r>
            <a:r>
              <a:rPr lang="ru-RU" sz="3600" dirty="0" smtClean="0">
                <a:solidFill>
                  <a:schemeClr val="tx1"/>
                </a:solidFill>
              </a:rPr>
              <a:t>2NH</a:t>
            </a:r>
            <a:r>
              <a:rPr lang="ru-RU" sz="3600" baseline="-25000" dirty="0" smtClean="0">
                <a:solidFill>
                  <a:schemeClr val="tx1"/>
                </a:solidFill>
              </a:rPr>
              <a:t>3</a:t>
            </a:r>
          </a:p>
          <a:p>
            <a:pPr marL="0" lvl="0" indent="0"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3Ca </a:t>
            </a:r>
            <a:r>
              <a:rPr lang="ru-RU" sz="3600" dirty="0">
                <a:solidFill>
                  <a:schemeClr val="tx1"/>
                </a:solidFill>
              </a:rPr>
              <a:t>+ </a:t>
            </a:r>
            <a:r>
              <a:rPr lang="ru-RU" sz="3600" dirty="0" smtClean="0">
                <a:solidFill>
                  <a:schemeClr val="tx1"/>
                </a:solidFill>
              </a:rPr>
              <a:t>2H</a:t>
            </a:r>
            <a:r>
              <a:rPr lang="ru-RU" sz="3600" baseline="-25000" dirty="0" smtClean="0">
                <a:solidFill>
                  <a:schemeClr val="tx1"/>
                </a:solidFill>
              </a:rPr>
              <a:t>3</a:t>
            </a:r>
            <a:r>
              <a:rPr lang="ru-RU" sz="3600" dirty="0" smtClean="0">
                <a:solidFill>
                  <a:schemeClr val="tx1"/>
                </a:solidFill>
              </a:rPr>
              <a:t>PO</a:t>
            </a:r>
            <a:r>
              <a:rPr lang="ru-RU" sz="3600" baseline="-25000" dirty="0" smtClean="0">
                <a:solidFill>
                  <a:schemeClr val="tx1"/>
                </a:solidFill>
              </a:rPr>
              <a:t>4</a:t>
            </a:r>
            <a:r>
              <a:rPr lang="ru-RU" sz="3600" dirty="0">
                <a:solidFill>
                  <a:schemeClr val="tx1"/>
                </a:solidFill>
              </a:rPr>
              <a:t> = Ca</a:t>
            </a:r>
            <a:r>
              <a:rPr lang="ru-RU" sz="3600" baseline="-25000" dirty="0">
                <a:solidFill>
                  <a:schemeClr val="tx1"/>
                </a:solidFill>
              </a:rPr>
              <a:t>3</a:t>
            </a:r>
            <a:r>
              <a:rPr lang="ru-RU" sz="3600" dirty="0">
                <a:solidFill>
                  <a:schemeClr val="tx1"/>
                </a:solidFill>
              </a:rPr>
              <a:t>(PO</a:t>
            </a:r>
            <a:r>
              <a:rPr lang="ru-RU" sz="3600" baseline="-25000" dirty="0">
                <a:solidFill>
                  <a:schemeClr val="tx1"/>
                </a:solidFill>
              </a:rPr>
              <a:t>4</a:t>
            </a:r>
            <a:r>
              <a:rPr lang="ru-RU" sz="3600" dirty="0">
                <a:solidFill>
                  <a:schemeClr val="tx1"/>
                </a:solidFill>
              </a:rPr>
              <a:t>)</a:t>
            </a:r>
            <a:r>
              <a:rPr lang="ru-RU" sz="3600" baseline="-25000" dirty="0">
                <a:solidFill>
                  <a:schemeClr val="tx1"/>
                </a:solidFill>
              </a:rPr>
              <a:t>2</a:t>
            </a:r>
            <a:r>
              <a:rPr lang="ru-RU" sz="3600" dirty="0">
                <a:solidFill>
                  <a:schemeClr val="tx1"/>
                </a:solidFill>
              </a:rPr>
              <a:t> </a:t>
            </a:r>
            <a:r>
              <a:rPr lang="ru-RU" sz="3600" dirty="0" smtClean="0">
                <a:solidFill>
                  <a:schemeClr val="tx1"/>
                </a:solidFill>
              </a:rPr>
              <a:t>+3H</a:t>
            </a:r>
            <a:r>
              <a:rPr lang="ru-RU" sz="3600" baseline="-25000" dirty="0" smtClean="0">
                <a:solidFill>
                  <a:schemeClr val="tx1"/>
                </a:solidFill>
              </a:rPr>
              <a:t>2</a:t>
            </a:r>
          </a:p>
          <a:p>
            <a:pPr marL="0" lvl="0" indent="0">
              <a:buNone/>
            </a:pPr>
            <a:endParaRPr lang="ru-RU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600" dirty="0" err="1">
                <a:solidFill>
                  <a:schemeClr val="tx1"/>
                </a:solidFill>
              </a:rPr>
              <a:t>Ba</a:t>
            </a:r>
            <a:r>
              <a:rPr lang="ru-RU" sz="3600" dirty="0">
                <a:solidFill>
                  <a:schemeClr val="tx1"/>
                </a:solidFill>
              </a:rPr>
              <a:t>(OH)</a:t>
            </a:r>
            <a:r>
              <a:rPr lang="ru-RU" sz="3600" baseline="-25000" dirty="0">
                <a:solidFill>
                  <a:schemeClr val="tx1"/>
                </a:solidFill>
              </a:rPr>
              <a:t>2 </a:t>
            </a:r>
            <a:r>
              <a:rPr lang="ru-RU" sz="3600" dirty="0">
                <a:solidFill>
                  <a:schemeClr val="tx1"/>
                </a:solidFill>
              </a:rPr>
              <a:t>+ </a:t>
            </a:r>
            <a:r>
              <a:rPr lang="ru-RU" sz="3600" dirty="0" smtClean="0">
                <a:solidFill>
                  <a:schemeClr val="tx1"/>
                </a:solidFill>
              </a:rPr>
              <a:t>2HCl </a:t>
            </a:r>
            <a:r>
              <a:rPr lang="ru-RU" sz="3600" dirty="0">
                <a:solidFill>
                  <a:schemeClr val="tx1"/>
                </a:solidFill>
              </a:rPr>
              <a:t>= BaCl</a:t>
            </a:r>
            <a:r>
              <a:rPr lang="ru-RU" sz="3600" baseline="-25000" dirty="0">
                <a:solidFill>
                  <a:schemeClr val="tx1"/>
                </a:solidFill>
              </a:rPr>
              <a:t>2</a:t>
            </a:r>
            <a:r>
              <a:rPr lang="ru-RU" sz="3600" dirty="0">
                <a:solidFill>
                  <a:schemeClr val="tx1"/>
                </a:solidFill>
              </a:rPr>
              <a:t> + </a:t>
            </a:r>
            <a:r>
              <a:rPr lang="ru-RU" sz="3600" dirty="0" smtClean="0">
                <a:solidFill>
                  <a:schemeClr val="tx1"/>
                </a:solidFill>
              </a:rPr>
              <a:t>2H</a:t>
            </a:r>
            <a:r>
              <a:rPr lang="ru-RU" sz="3600" baseline="-25000" dirty="0" smtClean="0">
                <a:solidFill>
                  <a:schemeClr val="tx1"/>
                </a:solidFill>
              </a:rPr>
              <a:t>2</a:t>
            </a:r>
            <a:r>
              <a:rPr lang="ru-RU" sz="3600" dirty="0" smtClean="0">
                <a:solidFill>
                  <a:schemeClr val="tx1"/>
                </a:solidFill>
              </a:rPr>
              <a:t>O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Учебник </a:t>
            </a:r>
            <a:r>
              <a:rPr lang="ru-RU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химии 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Габриелян П. 10. 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Письменно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ответить на вопрос: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Какую информацию несет уравнение химической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реакции?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184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О</a:t>
            </a:r>
            <a:r>
              <a:rPr lang="ru-RU" b="1" dirty="0" smtClean="0">
                <a:effectLst/>
              </a:rPr>
              <a:t>блако </a:t>
            </a:r>
            <a:r>
              <a:rPr lang="ru-RU" b="1" dirty="0">
                <a:effectLst/>
              </a:rPr>
              <a:t>"тегов"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 я узнал...</a:t>
            </a:r>
          </a:p>
          <a:p>
            <a:pPr lvl="0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было трудно…</a:t>
            </a:r>
          </a:p>
          <a:p>
            <a:pPr lvl="0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понял, что…</a:t>
            </a:r>
          </a:p>
          <a:p>
            <a:pPr lvl="0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научился…</a:t>
            </a:r>
          </a:p>
          <a:p>
            <a:pPr lvl="0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смог…</a:t>
            </a:r>
          </a:p>
          <a:p>
            <a:pPr lvl="0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было интересно узнать, что…</a:t>
            </a:r>
          </a:p>
          <a:p>
            <a:pPr lvl="0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меня удивило…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27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65618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2400" dirty="0" smtClean="0"/>
              <a:t>Английский ученый Роберт  Бойль проделал множество опытов по прокаливанию металлов в не запаянных ретортах и всякий раз масса </a:t>
            </a:r>
            <a:r>
              <a:rPr lang="ru-RU" sz="2400" dirty="0" smtClean="0"/>
              <a:t>продуктов реакции </a:t>
            </a:r>
            <a:r>
              <a:rPr lang="ru-RU" sz="2400" dirty="0" smtClean="0"/>
              <a:t>оказывалась больше массы прокаливаемого металла.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" t="37891" r="514" b="603"/>
          <a:stretch/>
        </p:blipFill>
        <p:spPr bwMode="auto">
          <a:xfrm>
            <a:off x="11320" y="2132856"/>
            <a:ext cx="905714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708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3672408" cy="581865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Михаил Васильевич Ломоносов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-первый профессор в России подчёркивал, что в химии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«высказанное должно быть доказываемо»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0214" y="332656"/>
            <a:ext cx="532427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06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7703" y="23817"/>
            <a:ext cx="9112244" cy="683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131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 r="2266" b="2064"/>
          <a:stretch/>
        </p:blipFill>
        <p:spPr bwMode="auto">
          <a:xfrm>
            <a:off x="0" y="15148"/>
            <a:ext cx="9144000" cy="684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96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21" y="419"/>
            <a:ext cx="9121479" cy="684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44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Вопросы-понятия </a:t>
            </a:r>
            <a:r>
              <a:rPr lang="ru-RU" dirty="0"/>
              <a:t>по теме «Химическая реакция»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781128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называется химической реакцией?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считается реагентом?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понимается под продуктами реакции?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представляет собой схема химической реакции?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выражает собой коэффициент?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является реакцией горения?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условия течения химических реакции?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Каковы свойства и виды признаков химической реакции?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чем заключается сущность закона сохранения массы веществ при протекании химической реакции?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331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>
                <a:effectLst/>
              </a:rPr>
              <a:t>Противоречие</a:t>
            </a:r>
            <a:r>
              <a:rPr lang="ru-RU" dirty="0">
                <a:effectLst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одной стороны вы знаете, что называют химической реакцией и каковы признаки ее протекания, с другой стороны вы не умеете составлять условную запись химической реакции с учетом сохранения массы веществ.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Учебная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узнать как составляют уравнения химической реакции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научиться подбирать коэффициенты в уравнениях реакций.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33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51520"/>
          </a:xfrm>
        </p:spPr>
        <p:txBody>
          <a:bodyPr/>
          <a:lstStyle/>
          <a:p>
            <a:r>
              <a:rPr lang="ru-RU" dirty="0" smtClean="0"/>
              <a:t>Осведомленность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i="1" dirty="0">
                <a:solidFill>
                  <a:schemeClr val="tx1"/>
                </a:solidFill>
              </a:rPr>
              <a:t>- </a:t>
            </a:r>
            <a:r>
              <a:rPr lang="ru-RU" sz="3200" dirty="0">
                <a:solidFill>
                  <a:schemeClr val="tx1"/>
                </a:solidFill>
              </a:rPr>
              <a:t>Что представляют собой математические уравнения?</a:t>
            </a:r>
          </a:p>
          <a:p>
            <a:r>
              <a:rPr lang="ru-RU" sz="3200" i="1" dirty="0">
                <a:solidFill>
                  <a:schemeClr val="tx1"/>
                </a:solidFill>
              </a:rPr>
              <a:t>-</a:t>
            </a:r>
            <a:r>
              <a:rPr lang="ru-RU" sz="3200" dirty="0">
                <a:solidFill>
                  <a:schemeClr val="tx1"/>
                </a:solidFill>
              </a:rPr>
              <a:t>Что </a:t>
            </a:r>
            <a:r>
              <a:rPr lang="ru-RU" sz="3200" dirty="0" smtClean="0">
                <a:solidFill>
                  <a:schemeClr val="tx1"/>
                </a:solidFill>
              </a:rPr>
              <a:t>такое </a:t>
            </a:r>
            <a:r>
              <a:rPr lang="ru-RU" sz="3200" dirty="0">
                <a:solidFill>
                  <a:schemeClr val="tx1"/>
                </a:solidFill>
              </a:rPr>
              <a:t>химическое уравнение?</a:t>
            </a:r>
            <a:r>
              <a:rPr lang="ru-RU" sz="3200" i="1" dirty="0">
                <a:solidFill>
                  <a:schemeClr val="tx1"/>
                </a:solidFill>
              </a:rPr>
              <a:t>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16404"/>
            <a:ext cx="40671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t="42984" r="9749" b="413"/>
          <a:stretch/>
        </p:blipFill>
        <p:spPr bwMode="auto">
          <a:xfrm>
            <a:off x="4563170" y="4221088"/>
            <a:ext cx="4257302" cy="224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893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219</TotalTime>
  <Words>514</Words>
  <Application>Microsoft Office PowerPoint</Application>
  <PresentationFormat>Экран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«Уравнения химических реакций»</vt:lpstr>
      <vt:lpstr>Английский ученый Роберт  Бойль проделал множество опытов по прокаливанию металлов в не запаянных ретортах и всякий раз масса продуктов реакции оказывалась больше массы прокаливаемого металла.</vt:lpstr>
      <vt:lpstr>Михаил Васильевич Ломоносов -первый профессор в России подчёркивал, что в химии  «высказанное должно быть доказываемо»</vt:lpstr>
      <vt:lpstr>Презентация PowerPoint</vt:lpstr>
      <vt:lpstr>Презентация PowerPoint</vt:lpstr>
      <vt:lpstr>Презентация PowerPoint</vt:lpstr>
      <vt:lpstr>Вопросы-понятия по теме «Химическая реакция» </vt:lpstr>
      <vt:lpstr>Противоречие:</vt:lpstr>
      <vt:lpstr>Осведомленность</vt:lpstr>
      <vt:lpstr>Задание на развитие предметных умений</vt:lpstr>
      <vt:lpstr>Алгоритм составления химического уравнения</vt:lpstr>
      <vt:lpstr>Правила подбора коэффициентов </vt:lpstr>
      <vt:lpstr>Презентация PowerPoint</vt:lpstr>
      <vt:lpstr>Задание на развитие  метапредметных умений</vt:lpstr>
      <vt:lpstr>Задание на развитие естественнонаучной грамотности</vt:lpstr>
      <vt:lpstr>Самостоятельная работа</vt:lpstr>
      <vt:lpstr>Самопроверка</vt:lpstr>
      <vt:lpstr>Домашнее задание</vt:lpstr>
      <vt:lpstr>Облако "тегов"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«Химические реакции»</dc:title>
  <dc:creator>Oksana</dc:creator>
  <cp:lastModifiedBy>Oksana</cp:lastModifiedBy>
  <cp:revision>15</cp:revision>
  <dcterms:created xsi:type="dcterms:W3CDTF">2023-10-25T12:35:32Z</dcterms:created>
  <dcterms:modified xsi:type="dcterms:W3CDTF">2023-10-30T13:46:01Z</dcterms:modified>
</cp:coreProperties>
</file>