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5" r:id="rId8"/>
    <p:sldId id="263" r:id="rId9"/>
    <p:sldId id="270" r:id="rId10"/>
    <p:sldId id="271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8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83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9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8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4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4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0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6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7207-3032-4C32-A44B-1BC78DD1F0D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E632D5-2461-43B0-A650-19177940F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hyperlink" Target="videoplayback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atina_samba_brazilskij_tanec_-_Bez_nazvaniya_(Dydki.info)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7CA4C-601D-4268-B85F-407918C8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913" y="458839"/>
            <a:ext cx="9694862" cy="1280890"/>
          </a:xfrm>
        </p:spPr>
        <p:txBody>
          <a:bodyPr>
            <a:normAutofit/>
          </a:bodyPr>
          <a:lstStyle/>
          <a:p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стране живет сверстник?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454F0F-EB2F-4A46-996F-8759E31E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8" y="1484086"/>
            <a:ext cx="4354286" cy="326571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935A08-EC05-452A-9C15-1D7DCBDD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406412"/>
            <a:ext cx="5743575" cy="32307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53FB57-89B6-488E-BDF0-51AF5A3AF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56" y="3353935"/>
            <a:ext cx="4801088" cy="3198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158E1-76F3-44EC-810E-DC2AE551141B}"/>
              </a:ext>
            </a:extLst>
          </p:cNvPr>
          <p:cNvSpPr txBox="1"/>
          <p:nvPr/>
        </p:nvSpPr>
        <p:spPr>
          <a:xfrm>
            <a:off x="3952875" y="170285"/>
            <a:ext cx="5486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8CA1C-B52E-45CF-BB47-36A3F565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22" y="281210"/>
            <a:ext cx="9322850" cy="1280890"/>
          </a:xfrm>
        </p:spPr>
        <p:txBody>
          <a:bodyPr>
            <a:no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хозяйства Бразилии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E0818E-FCC3-4C4B-88EC-FD017C98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47799"/>
            <a:ext cx="4676041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1D7B33-C620-4CD5-9636-1414C42EC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47" y="1447799"/>
            <a:ext cx="4901406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9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ернанду-ди-Норонья.">
            <a:extLst>
              <a:ext uri="{FF2B5EF4-FFF2-40B4-BE49-F238E27FC236}">
                <a16:creationId xmlns:a16="http://schemas.microsoft.com/office/drawing/2014/main" id="{778DCC06-F565-46EA-889E-58209D0B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Бразилия Изображения – скачать бесплатно на Freepik">
            <a:extLst>
              <a:ext uri="{FF2B5EF4-FFF2-40B4-BE49-F238E27FC236}">
                <a16:creationId xmlns:a16="http://schemas.microsoft.com/office/drawing/2014/main" id="{C0F6EDFB-528F-4881-8068-4B325FBE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12" y="236137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утешественники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10346ACF-60B7-4021-8B13-66F05D5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70" y="2682458"/>
            <a:ext cx="2333624" cy="2333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A7C40E4-4CAF-4B2F-98A3-C136EFD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" y="4010612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C90B-A6F9-40C5-9665-C4FA9D64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499454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5FBB1-4F68-4C58-BBE8-81368172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бразилия достопримечательности на карте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2F868E71-A9A2-42DD-8041-BE427367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419783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DE699F1-A036-42EC-A52E-3D0619D5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31" y="2052029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3379D00-BCC3-49D2-9C50-6FC3B00A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8" y="1776706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662D606-3465-4144-B7B5-FDE08A39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9" y="4030605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BB66E-C864-48D3-8DFF-40082188C1D5}"/>
              </a:ext>
            </a:extLst>
          </p:cNvPr>
          <p:cNvSpPr txBox="1"/>
          <p:nvPr/>
        </p:nvSpPr>
        <p:spPr>
          <a:xfrm>
            <a:off x="129329" y="4825137"/>
            <a:ext cx="316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D981-B8FF-4002-A6A2-76A52B3F6E41}"/>
              </a:ext>
            </a:extLst>
          </p:cNvPr>
          <p:cNvSpPr txBox="1"/>
          <p:nvPr/>
        </p:nvSpPr>
        <p:spPr>
          <a:xfrm>
            <a:off x="3392308" y="2287276"/>
            <a:ext cx="1742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63764-F5F7-42CA-AF0F-2FC8B5624067}"/>
              </a:ext>
            </a:extLst>
          </p:cNvPr>
          <p:cNvSpPr txBox="1"/>
          <p:nvPr/>
        </p:nvSpPr>
        <p:spPr>
          <a:xfrm>
            <a:off x="5613909" y="4508401"/>
            <a:ext cx="2270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4B829-8F63-49E1-BB8A-0DB70D828798}"/>
              </a:ext>
            </a:extLst>
          </p:cNvPr>
          <p:cNvSpPr txBox="1"/>
          <p:nvPr/>
        </p:nvSpPr>
        <p:spPr>
          <a:xfrm>
            <a:off x="8136655" y="2460945"/>
            <a:ext cx="285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pic>
        <p:nvPicPr>
          <p:cNvPr id="1052" name="Picture 28" descr="Герб Бразилии — Википедия">
            <a:extLst>
              <a:ext uri="{FF2B5EF4-FFF2-40B4-BE49-F238E27FC236}">
                <a16:creationId xmlns:a16="http://schemas.microsoft.com/office/drawing/2014/main" id="{80B3EB7C-B1F4-45D1-B1DB-C6159BD0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" y="599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hlinkClick r:id="rId9" action="ppaction://hlinkfile"/>
            <a:extLst>
              <a:ext uri="{FF2B5EF4-FFF2-40B4-BE49-F238E27FC236}">
                <a16:creationId xmlns:a16="http://schemas.microsoft.com/office/drawing/2014/main" id="{BD5FF1CE-810D-43B0-B58B-DD8CB5987A22}"/>
              </a:ext>
            </a:extLst>
          </p:cNvPr>
          <p:cNvSpPr/>
          <p:nvPr/>
        </p:nvSpPr>
        <p:spPr>
          <a:xfrm>
            <a:off x="11504612" y="3552825"/>
            <a:ext cx="592209" cy="457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6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FA93B-9739-4682-B221-CB0651D2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1" y="291773"/>
            <a:ext cx="9599612" cy="1466850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Правильные ответы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B7F1A-A471-4D4B-90D7-0C3EB490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5" y="1209279"/>
            <a:ext cx="10161588" cy="392049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884E3F-1E2A-4E72-94BB-E11DC23C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171575"/>
            <a:ext cx="3756025" cy="24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F9858-3730-486E-8AC1-CABD8C0B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7" y="3905615"/>
            <a:ext cx="3665538" cy="24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37864F-03A1-4C66-9950-2233C6A8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05" y="3905615"/>
            <a:ext cx="3665538" cy="24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47679C-9D59-4E59-BD6D-4A940977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87" y="1209279"/>
            <a:ext cx="3693255" cy="24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7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8DCB7-85E5-4FE8-B340-D8F1F9BB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41D15-E1C3-4569-AF13-6A5CEC07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33600"/>
            <a:ext cx="9561512" cy="3777622"/>
          </a:xfrm>
        </p:spPr>
        <p:txBody>
          <a:bodyPr>
            <a:normAutofit/>
          </a:bodyPr>
          <a:lstStyle/>
          <a:p>
            <a:r>
              <a:rPr lang="ru-RU" sz="3200" dirty="0"/>
              <a:t>Изучить </a:t>
            </a:r>
            <a:r>
              <a:rPr lang="ru-RU" sz="3200" b="1" i="0" dirty="0">
                <a:solidFill>
                  <a:srgbClr val="202124"/>
                </a:solidFill>
                <a:effectLst/>
              </a:rPr>
              <a:t>§ 40 </a:t>
            </a:r>
            <a:endParaRPr lang="ru-RU" sz="3200" i="0" dirty="0">
              <a:solidFill>
                <a:srgbClr val="202124"/>
              </a:solidFill>
              <a:effectLst/>
            </a:endParaRPr>
          </a:p>
          <a:p>
            <a:r>
              <a:rPr lang="ru-RU" sz="3200" dirty="0">
                <a:solidFill>
                  <a:srgbClr val="202124"/>
                </a:solidFill>
              </a:rPr>
              <a:t>Дополнительное задание (по желанию) подготовить эссе на одну из тем «Влияние вырубки лесов на существование человека» или «Богатство природными ресурсами – благо или зло для государства»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973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ернанду-ди-Норонья.">
            <a:extLst>
              <a:ext uri="{FF2B5EF4-FFF2-40B4-BE49-F238E27FC236}">
                <a16:creationId xmlns:a16="http://schemas.microsoft.com/office/drawing/2014/main" id="{693FB5F3-EF39-4536-AE43-9D28EAAA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утешественники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10346ACF-60B7-4021-8B13-66F05D5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4" y="2372187"/>
            <a:ext cx="2333624" cy="2333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A7C40E4-4CAF-4B2F-98A3-C136EFD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" y="4010612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C90B-A6F9-40C5-9665-C4FA9D64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499454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5FBB1-4F68-4C58-BBE8-81368172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бразилия достопримечательности на карте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2F868E71-A9A2-42DD-8041-BE427367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419783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DE699F1-A036-42EC-A52E-3D0619D5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31" y="2052029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3379D00-BCC3-49D2-9C50-6FC3B00A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8" y="1776706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662D606-3465-4144-B7B5-FDE08A39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9" y="4030605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BB66E-C864-48D3-8DFF-40082188C1D5}"/>
              </a:ext>
            </a:extLst>
          </p:cNvPr>
          <p:cNvSpPr txBox="1"/>
          <p:nvPr/>
        </p:nvSpPr>
        <p:spPr>
          <a:xfrm>
            <a:off x="129329" y="4825137"/>
            <a:ext cx="316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D981-B8FF-4002-A6A2-76A52B3F6E41}"/>
              </a:ext>
            </a:extLst>
          </p:cNvPr>
          <p:cNvSpPr txBox="1"/>
          <p:nvPr/>
        </p:nvSpPr>
        <p:spPr>
          <a:xfrm>
            <a:off x="3392308" y="2287276"/>
            <a:ext cx="1742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63764-F5F7-42CA-AF0F-2FC8B5624067}"/>
              </a:ext>
            </a:extLst>
          </p:cNvPr>
          <p:cNvSpPr txBox="1"/>
          <p:nvPr/>
        </p:nvSpPr>
        <p:spPr>
          <a:xfrm>
            <a:off x="5613909" y="4508401"/>
            <a:ext cx="2270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4B829-8F63-49E1-BB8A-0DB70D828798}"/>
              </a:ext>
            </a:extLst>
          </p:cNvPr>
          <p:cNvSpPr txBox="1"/>
          <p:nvPr/>
        </p:nvSpPr>
        <p:spPr>
          <a:xfrm>
            <a:off x="8136655" y="2460945"/>
            <a:ext cx="285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pic>
        <p:nvPicPr>
          <p:cNvPr id="1050" name="Picture 26" descr="Бразилия Изображения – скачать бесплатно на Freepik">
            <a:extLst>
              <a:ext uri="{FF2B5EF4-FFF2-40B4-BE49-F238E27FC236}">
                <a16:creationId xmlns:a16="http://schemas.microsoft.com/office/drawing/2014/main" id="{C0F6EDFB-528F-4881-8068-4B325FBE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12" y="236137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Герб Бразилии — Википедия">
            <a:extLst>
              <a:ext uri="{FF2B5EF4-FFF2-40B4-BE49-F238E27FC236}">
                <a16:creationId xmlns:a16="http://schemas.microsoft.com/office/drawing/2014/main" id="{80B3EB7C-B1F4-45D1-B1DB-C6159BD0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" y="599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7EAE9-3AD9-46F5-AD78-630E0CEC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220608"/>
            <a:ext cx="10467975" cy="1280890"/>
          </a:xfrm>
        </p:spPr>
        <p:txBody>
          <a:bodyPr>
            <a:no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 Бразилии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48B70-721A-4FC3-B5C9-59DEE10D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аселение и политическая карта Южной Америки">
            <a:extLst>
              <a:ext uri="{FF2B5EF4-FFF2-40B4-BE49-F238E27FC236}">
                <a16:creationId xmlns:a16="http://schemas.microsoft.com/office/drawing/2014/main" id="{EF299212-F0C9-4BBA-BD96-7D0318E2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7" y="1028699"/>
            <a:ext cx="4441807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38CBE2A-2E31-414D-9E92-35F07E97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9" y="1800225"/>
            <a:ext cx="475174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4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ернанду-ди-Норонья.">
            <a:extLst>
              <a:ext uri="{FF2B5EF4-FFF2-40B4-BE49-F238E27FC236}">
                <a16:creationId xmlns:a16="http://schemas.microsoft.com/office/drawing/2014/main" id="{C3192321-68E8-4A91-B6C2-2646AC6B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утешественники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10346ACF-60B7-4021-8B13-66F05D5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4" y="2372187"/>
            <a:ext cx="2333624" cy="2333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A7C40E4-4CAF-4B2F-98A3-C136EFD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" y="4010612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C90B-A6F9-40C5-9665-C4FA9D64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499454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5FBB1-4F68-4C58-BBE8-81368172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бразилия достопримечательности на карте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2F868E71-A9A2-42DD-8041-BE427367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419783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DE699F1-A036-42EC-A52E-3D0619D5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31" y="2052029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3379D00-BCC3-49D2-9C50-6FC3B00A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8" y="1776706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662D606-3465-4144-B7B5-FDE08A39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9" y="4030605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BB66E-C864-48D3-8DFF-40082188C1D5}"/>
              </a:ext>
            </a:extLst>
          </p:cNvPr>
          <p:cNvSpPr txBox="1"/>
          <p:nvPr/>
        </p:nvSpPr>
        <p:spPr>
          <a:xfrm>
            <a:off x="129329" y="4825137"/>
            <a:ext cx="316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D981-B8FF-4002-A6A2-76A52B3F6E41}"/>
              </a:ext>
            </a:extLst>
          </p:cNvPr>
          <p:cNvSpPr txBox="1"/>
          <p:nvPr/>
        </p:nvSpPr>
        <p:spPr>
          <a:xfrm>
            <a:off x="3392308" y="2287276"/>
            <a:ext cx="1742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63764-F5F7-42CA-AF0F-2FC8B5624067}"/>
              </a:ext>
            </a:extLst>
          </p:cNvPr>
          <p:cNvSpPr txBox="1"/>
          <p:nvPr/>
        </p:nvSpPr>
        <p:spPr>
          <a:xfrm>
            <a:off x="5613909" y="4508401"/>
            <a:ext cx="2270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4B829-8F63-49E1-BB8A-0DB70D828798}"/>
              </a:ext>
            </a:extLst>
          </p:cNvPr>
          <p:cNvSpPr txBox="1"/>
          <p:nvPr/>
        </p:nvSpPr>
        <p:spPr>
          <a:xfrm>
            <a:off x="8136655" y="2460945"/>
            <a:ext cx="285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pic>
        <p:nvPicPr>
          <p:cNvPr id="1050" name="Picture 26" descr="Бразилия Изображения – скачать бесплатно на Freepik">
            <a:extLst>
              <a:ext uri="{FF2B5EF4-FFF2-40B4-BE49-F238E27FC236}">
                <a16:creationId xmlns:a16="http://schemas.microsoft.com/office/drawing/2014/main" id="{C0F6EDFB-528F-4881-8068-4B325FBE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12" y="236137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Герб Бразилии — Википедия">
            <a:extLst>
              <a:ext uri="{FF2B5EF4-FFF2-40B4-BE49-F238E27FC236}">
                <a16:creationId xmlns:a16="http://schemas.microsoft.com/office/drawing/2014/main" id="{80B3EB7C-B1F4-45D1-B1DB-C6159BD0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" y="599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7DE9C-6B16-473C-A8C8-2446391E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050" y="306333"/>
            <a:ext cx="9265700" cy="1280890"/>
          </a:xfrm>
        </p:spPr>
        <p:txBody>
          <a:bodyPr>
            <a:noAutofit/>
          </a:bodyPr>
          <a:lstStyle/>
          <a:p>
            <a:r>
              <a:rPr lang="ru-RU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Сравнительная характеристика Амазонской низменности и Бразильского плоскогорья на территории Бразилии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960851-766D-4E68-8103-1323E91E0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95305"/>
              </p:ext>
            </p:extLst>
          </p:nvPr>
        </p:nvGraphicFramePr>
        <p:xfrm>
          <a:off x="2069050" y="2182081"/>
          <a:ext cx="8515350" cy="40311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79225">
                  <a:extLst>
                    <a:ext uri="{9D8B030D-6E8A-4147-A177-3AD203B41FA5}">
                      <a16:colId xmlns:a16="http://schemas.microsoft.com/office/drawing/2014/main" val="42219168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581765"/>
                    </a:ext>
                  </a:extLst>
                </a:gridCol>
                <a:gridCol w="2592925">
                  <a:extLst>
                    <a:ext uri="{9D8B030D-6E8A-4147-A177-3AD203B41FA5}">
                      <a16:colId xmlns:a16="http://schemas.microsoft.com/office/drawing/2014/main" val="775907707"/>
                    </a:ext>
                  </a:extLst>
                </a:gridCol>
              </a:tblGrid>
              <a:tr h="76667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Амазонская низменность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Бразильское плоскогорье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182710"/>
                  </a:ext>
                </a:extLst>
              </a:tr>
              <a:tr h="4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1.Географическое положение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729011"/>
                  </a:ext>
                </a:extLst>
              </a:tr>
              <a:tr h="42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2.Климат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953772"/>
                  </a:ext>
                </a:extLst>
              </a:tr>
              <a:tr h="43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3.Природные зоны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477752"/>
                  </a:ext>
                </a:extLst>
              </a:tr>
              <a:tr h="140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4.Значение для человека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1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68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A1AE4-0072-4A6C-8C87-922940EB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32581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Бразилии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23D517-24D9-4885-A1D0-E8F3C6662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 b="12144"/>
          <a:stretch/>
        </p:blipFill>
        <p:spPr>
          <a:xfrm>
            <a:off x="1287206" y="1444531"/>
            <a:ext cx="4051709" cy="5107136"/>
          </a:xfrm>
        </p:spPr>
      </p:pic>
      <p:pic>
        <p:nvPicPr>
          <p:cNvPr id="3076" name="Picture 4" descr="28. Климат | География материков и океанов, 7 класс">
            <a:extLst>
              <a:ext uri="{FF2B5EF4-FFF2-40B4-BE49-F238E27FC236}">
                <a16:creationId xmlns:a16="http://schemas.microsoft.com/office/drawing/2014/main" id="{1E566092-90ED-4E86-90B7-E9C5DC99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6144"/>
            <a:ext cx="59436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0BE767-72D4-4F83-91A8-2E47C436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222957-EF70-4E21-9825-07EE21C5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3" y="385763"/>
            <a:ext cx="8912225" cy="1281112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глаз</a:t>
            </a:r>
          </a:p>
        </p:txBody>
      </p:sp>
      <p:pic>
        <p:nvPicPr>
          <p:cNvPr id="6" name="Picture 6" descr="Футбольный мяч Бразилии редакционное изображение. иллюстрации насчитывающей  бразилии - 41274735">
            <a:extLst>
              <a:ext uri="{FF2B5EF4-FFF2-40B4-BE49-F238E27FC236}">
                <a16:creationId xmlns:a16="http://schemas.microsoft.com/office/drawing/2014/main" id="{64959686-B931-4987-8560-C3375616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3600"/>
            <a:ext cx="2823722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Футбольный мяч Бразилии редакционное изображение. иллюстрации насчитывающей  бразилии - 41274735">
            <a:extLst>
              <a:ext uri="{FF2B5EF4-FFF2-40B4-BE49-F238E27FC236}">
                <a16:creationId xmlns:a16="http://schemas.microsoft.com/office/drawing/2014/main" id="{74A17C88-E6B8-486A-AA0D-3F57B16B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2028825"/>
            <a:ext cx="2823722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Футбольный мяч Бразилии редакционное изображение. иллюстрации насчитывающей  бразилии - 41274735">
            <a:extLst>
              <a:ext uri="{FF2B5EF4-FFF2-40B4-BE49-F238E27FC236}">
                <a16:creationId xmlns:a16="http://schemas.microsoft.com/office/drawing/2014/main" id="{48C4231A-E8A9-4A3D-A456-E8D30B2B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60" y="1165853"/>
            <a:ext cx="2823722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утбольный мяч Бразилии редакционное изображение. иллюстрации насчитывающей  бразилии - 41274735">
            <a:extLst>
              <a:ext uri="{FF2B5EF4-FFF2-40B4-BE49-F238E27FC236}">
                <a16:creationId xmlns:a16="http://schemas.microsoft.com/office/drawing/2014/main" id="{77F1283E-C473-427F-AB32-C74C892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40" y="1026319"/>
            <a:ext cx="2823722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право 9">
            <a:hlinkClick r:id="rId3" action="ppaction://hlinkfile"/>
            <a:extLst>
              <a:ext uri="{FF2B5EF4-FFF2-40B4-BE49-F238E27FC236}">
                <a16:creationId xmlns:a16="http://schemas.microsoft.com/office/drawing/2014/main" id="{B328CA4F-4B85-4D1C-BBCB-7503253BE840}"/>
              </a:ext>
            </a:extLst>
          </p:cNvPr>
          <p:cNvSpPr/>
          <p:nvPr/>
        </p:nvSpPr>
        <p:spPr>
          <a:xfrm>
            <a:off x="476250" y="6286500"/>
            <a:ext cx="7810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3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66836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1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6707 0.00208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66601 0.00208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73203 0.01528 " pathEditMode="relative" rAng="0" ptsTypes="AA">
                                      <p:cBhvr>
                                        <p:cTn id="21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73203 0.01528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73203 0.01528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25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1 -0.09098 C 0.01771 -0.09098 0.15677 0.03217 0.15677 0.18449 C 0.15677 0.33634 0.01771 0.45995 -0.15351 0.45995 C -0.32487 0.45995 -0.46367 0.33634 -0.46367 0.18449 C -0.46367 0.03217 -0.32487 -0.09098 -0.15351 -0.09098 Z " pathEditMode="relative" rAng="0" ptsTypes="AAAAA">
                                      <p:cBhvr>
                                        <p:cTn id="3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75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1 -0.09097 C 0.01563 -0.09097 0.15313 0.02871 0.15313 0.17593 C 0.15313 0.32338 0.01563 0.44352 -0.15351 0.44352 C -0.32318 0.44352 -0.46015 0.32338 -0.46015 0.17593 C -0.46015 0.02871 -0.32318 -0.09097 -0.15351 -0.09097 Z " pathEditMode="relative" rAng="0" ptsTypes="AAAAA">
                                      <p:cBhvr>
                                        <p:cTn id="3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250"/>
                            </p:stCondLst>
                            <p:childTnLst>
                              <p:par>
                                <p:cTn id="4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2 -0.09097 C 0.01458 -0.09097 0.15156 0.03195 0.15156 0.18403 C 0.15156 0.33635 0.01458 0.45996 -0.15352 0.45996 C -0.32201 0.45996 -0.4586 0.33635 -0.4586 0.18403 C -0.4586 0.03195 -0.32201 -0.09097 -0.15352 -0.09097 Z " pathEditMode="relative" rAng="0" ptsTypes="AAAAA">
                                      <p:cBhvr>
                                        <p:cTn id="4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750"/>
                            </p:stCondLst>
                            <p:childTnLst>
                              <p:par>
                                <p:cTn id="5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9259 C 1.66667E-6 0.33217 0.06627 0.44537 0.14778 0.44537 C 0.24375 0.44537 0.27851 0.31944 0.29336 0.24328 L 0.30807 0.1419 C 0.32265 0.06574 0.35963 -0.05996 0.46823 -0.05996 C 0.53711 -0.05996 0.61627 0.05301 0.61627 0.19259 C 0.61627 0.33217 0.53711 0.44537 0.46823 0.44537 C 0.35963 0.44537 0.32265 0.31944 0.30807 0.24328 L 0.29336 0.1419 C 0.27851 0.06574 0.24375 -0.05996 0.14778 -0.05996 C 0.06627 -0.05996 1.66667E-6 0.05301 1.66667E-6 0.19259 Z " pathEditMode="relative" rAng="0" ptsTypes="AAAAAAAAAAA">
                                      <p:cBhvr>
                                        <p:cTn id="5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750"/>
                            </p:stCondLst>
                            <p:childTnLst>
                              <p:par>
                                <p:cTn id="5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9259 C 1.66667E-6 0.33611 0.0651 0.45278 0.14518 0.45278 C 0.23945 0.45278 0.27344 0.32315 0.28789 0.2449 L 0.3026 0.14028 C 0.31706 0.06203 0.35325 -0.06736 0.45989 -0.06736 C 0.52773 -0.06736 0.60534 0.04907 0.60534 0.19259 C 0.60534 0.33611 0.52773 0.45278 0.45989 0.45278 C 0.35325 0.45278 0.31706 0.32315 0.3026 0.2449 L 0.28789 0.14028 C 0.27344 0.06203 0.23945 -0.06736 0.14518 -0.06736 C 0.0651 -0.06736 1.66667E-6 0.04907 1.66667E-6 0.19259 Z " pathEditMode="relative" rAng="0" ptsTypes="AAAAAAAAAAA">
                                      <p:cBhvr>
                                        <p:cTn id="5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750"/>
                            </p:stCondLst>
                            <p:childTnLst>
                              <p:par>
                                <p:cTn id="56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9259 C 1.66667E-6 0.33611 0.0651 0.45278 0.14531 0.45278 C 0.23945 0.45278 0.27357 0.32315 0.28802 0.2449 L 0.3026 0.14028 C 0.31706 0.06203 0.35338 -0.06736 0.45976 -0.06736 C 0.52773 -0.06736 0.60521 0.04907 0.60521 0.19259 C 0.60521 0.33611 0.52773 0.45278 0.45976 0.45278 C 0.35338 0.45278 0.31706 0.32315 0.3026 0.2449 L 0.28802 0.14028 C 0.27357 0.06203 0.23945 -0.06736 0.14531 -0.06736 C 0.0651 -0.06736 1.66667E-6 0.04907 1.66667E-6 0.19259 Z " pathEditMode="relative" rAng="0" ptsTypes="AAAAAAAAAAA">
                                      <p:cBhvr>
                                        <p:cTn id="57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ернанду-ди-Норонья.">
            <a:extLst>
              <a:ext uri="{FF2B5EF4-FFF2-40B4-BE49-F238E27FC236}">
                <a16:creationId xmlns:a16="http://schemas.microsoft.com/office/drawing/2014/main" id="{A9076085-9145-4C1C-85F1-E5856A89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утешественники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10346ACF-60B7-4021-8B13-66F05D5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2" y="779939"/>
            <a:ext cx="2333624" cy="2333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A7C40E4-4CAF-4B2F-98A3-C136EFD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" y="4010612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C90B-A6F9-40C5-9665-C4FA9D64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499454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5FBB1-4F68-4C58-BBE8-81368172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бразилия достопримечательности на карте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2F868E71-A9A2-42DD-8041-BE427367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419783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DE699F1-A036-42EC-A52E-3D0619D5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31" y="2052029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F3379D00-BCC3-49D2-9C50-6FC3B00A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8" y="1776706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Старая Бумага — стоковые фотографии и другие картинки Карта сокровищ -  Карта сокровищ, Постер Разыскивается полицией, Бумага - iStock">
            <a:extLst>
              <a:ext uri="{FF2B5EF4-FFF2-40B4-BE49-F238E27FC236}">
                <a16:creationId xmlns:a16="http://schemas.microsoft.com/office/drawing/2014/main" id="{9662D606-3465-4144-B7B5-FDE08A39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9" y="4030605"/>
            <a:ext cx="3301862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BB66E-C864-48D3-8DFF-40082188C1D5}"/>
              </a:ext>
            </a:extLst>
          </p:cNvPr>
          <p:cNvSpPr txBox="1"/>
          <p:nvPr/>
        </p:nvSpPr>
        <p:spPr>
          <a:xfrm>
            <a:off x="129329" y="4825137"/>
            <a:ext cx="316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D981-B8FF-4002-A6A2-76A52B3F6E41}"/>
              </a:ext>
            </a:extLst>
          </p:cNvPr>
          <p:cNvSpPr txBox="1"/>
          <p:nvPr/>
        </p:nvSpPr>
        <p:spPr>
          <a:xfrm>
            <a:off x="3392308" y="2287276"/>
            <a:ext cx="1742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63764-F5F7-42CA-AF0F-2FC8B5624067}"/>
              </a:ext>
            </a:extLst>
          </p:cNvPr>
          <p:cNvSpPr txBox="1"/>
          <p:nvPr/>
        </p:nvSpPr>
        <p:spPr>
          <a:xfrm>
            <a:off x="5613909" y="4508401"/>
            <a:ext cx="2270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и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4B829-8F63-49E1-BB8A-0DB70D828798}"/>
              </a:ext>
            </a:extLst>
          </p:cNvPr>
          <p:cNvSpPr txBox="1"/>
          <p:nvPr/>
        </p:nvSpPr>
        <p:spPr>
          <a:xfrm>
            <a:off x="8136655" y="2460945"/>
            <a:ext cx="285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pic>
        <p:nvPicPr>
          <p:cNvPr id="1050" name="Picture 26" descr="Бразилия Изображения – скачать бесплатно на Freepik">
            <a:extLst>
              <a:ext uri="{FF2B5EF4-FFF2-40B4-BE49-F238E27FC236}">
                <a16:creationId xmlns:a16="http://schemas.microsoft.com/office/drawing/2014/main" id="{C0F6EDFB-528F-4881-8068-4B325FBE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12" y="236137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Герб Бразилии — Википедия">
            <a:extLst>
              <a:ext uri="{FF2B5EF4-FFF2-40B4-BE49-F238E27FC236}">
                <a16:creationId xmlns:a16="http://schemas.microsoft.com/office/drawing/2014/main" id="{80B3EB7C-B1F4-45D1-B1DB-C6159BD0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" y="599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0394 L 0.11094 -0.00394 C 0.16693 -0.00394 0.23594 0.06504 0.23594 0.12106 L 0.23594 0.246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7AED4-0BFE-4CF1-8743-68C8135B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550" y="352870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Бразилии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C0D9E-F3F9-4AF1-BA0A-9FA74D5A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9" y="1971675"/>
            <a:ext cx="2762251" cy="3152775"/>
          </a:xfrm>
        </p:spPr>
        <p:txBody>
          <a:bodyPr>
            <a:noAutofit/>
          </a:bodyPr>
          <a:lstStyle/>
          <a:p>
            <a:r>
              <a:rPr lang="ru-RU" sz="2400" b="1" dirty="0"/>
              <a:t>Белые – 55%</a:t>
            </a:r>
          </a:p>
          <a:p>
            <a:r>
              <a:rPr lang="ru-RU" sz="2400" b="1" dirty="0"/>
              <a:t>Чернокожие – 11%</a:t>
            </a:r>
          </a:p>
          <a:p>
            <a:r>
              <a:rPr lang="ru-RU" sz="2400" b="1" dirty="0"/>
              <a:t>Мулаты – 22%</a:t>
            </a:r>
          </a:p>
          <a:p>
            <a:r>
              <a:rPr lang="ru-RU" sz="2400" b="1" dirty="0"/>
              <a:t>Метисы – 12%</a:t>
            </a:r>
          </a:p>
          <a:p>
            <a:r>
              <a:rPr lang="ru-RU" sz="2400" b="1" dirty="0"/>
              <a:t>Индейцы – 0,2%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E1EC34-9212-454A-AD33-08578B04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47838"/>
            <a:ext cx="8359411" cy="44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183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В какой стране живет сверстник?</vt:lpstr>
      <vt:lpstr>Бразилия</vt:lpstr>
      <vt:lpstr>Географическое положение Бразилии</vt:lpstr>
      <vt:lpstr>Бразилия</vt:lpstr>
      <vt:lpstr>Сравнительная характеристика Амазонской низменности и Бразильского плоскогорья на территории Бразилии</vt:lpstr>
      <vt:lpstr>Природа Бразилии</vt:lpstr>
      <vt:lpstr>Гимнастика для глаз</vt:lpstr>
      <vt:lpstr>Бразилия</vt:lpstr>
      <vt:lpstr>Население Бразилии</vt:lpstr>
      <vt:lpstr>Отрасли хозяйства Бразилии</vt:lpstr>
      <vt:lpstr>Бразилия</vt:lpstr>
      <vt:lpstr>Правильные ответы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2023-02-26T15:40:21Z</dcterms:created>
  <dcterms:modified xsi:type="dcterms:W3CDTF">2023-02-27T19:45:00Z</dcterms:modified>
</cp:coreProperties>
</file>