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sldIdLst>
    <p:sldId id="256" r:id="rId2"/>
    <p:sldId id="258" r:id="rId3"/>
    <p:sldId id="257" r:id="rId4"/>
    <p:sldId id="261" r:id="rId5"/>
    <p:sldId id="262" r:id="rId6"/>
    <p:sldId id="267" r:id="rId7"/>
    <p:sldId id="259" r:id="rId8"/>
    <p:sldId id="260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6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9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5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5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6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46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3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6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5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5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8B8D52-FC2E-4B71-A167-CB861B697273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BAF11F-7A56-4F02-A0E0-B8C4F121A9F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66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</a:rPr>
              <a:t>Урок в 7 классе по геометрии на тему: «Окружность»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5318" y="5306518"/>
            <a:ext cx="5171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Подготовила: учитель математики Безменова А. В.</a:t>
            </a:r>
          </a:p>
        </p:txBody>
      </p:sp>
    </p:spTree>
    <p:extLst>
      <p:ext uri="{BB962C8B-B14F-4D97-AF65-F5344CB8AC3E}">
        <p14:creationId xmlns:p14="http://schemas.microsoft.com/office/powerpoint/2010/main" val="261723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33137"/>
            <a:ext cx="10058400" cy="1079634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solidFill>
                  <a:schemeClr val="accent1">
                    <a:lumMod val="50000"/>
                  </a:schemeClr>
                </a:solidFill>
              </a:rPr>
              <a:t>Круги на полях</a:t>
            </a:r>
            <a:endParaRPr lang="ru-RU" sz="6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8" name="Picture 4" descr="47523336_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58" y="1865647"/>
            <a:ext cx="5911631" cy="431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5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" r="2214"/>
          <a:stretch/>
        </p:blipFill>
        <p:spPr bwMode="auto">
          <a:xfrm>
            <a:off x="6704945" y="4020929"/>
            <a:ext cx="2413590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60" y="1865647"/>
            <a:ext cx="2400300" cy="171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osai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" r="5012"/>
          <a:stretch/>
        </p:blipFill>
        <p:spPr bwMode="auto">
          <a:xfrm>
            <a:off x="9213393" y="3698667"/>
            <a:ext cx="2275367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рол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9" b="8897"/>
          <a:stretch/>
        </p:blipFill>
        <p:spPr bwMode="auto">
          <a:xfrm>
            <a:off x="6704706" y="1865647"/>
            <a:ext cx="2318970" cy="197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9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3649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455" y="392140"/>
            <a:ext cx="11197389" cy="5960533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Геометрическая фигура, состоящая из всех точек плоскости, расположенных на заданном расстоянии от данной точки, называется 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Отрезок, соединяющий центр окружности с какой-либо точкой окружности, называется …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Отрезок, соединяющий две точки окружности,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называется…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Хорда, проходящая через центр окружности,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называется…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Часть окружности, ограниченная двумя точками,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называется …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1133" y="1229632"/>
            <a:ext cx="2705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окружностью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02463" y="2246235"/>
            <a:ext cx="4244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радиусом окружности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11133" y="3425747"/>
            <a:ext cx="3782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хордой окружности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11133" y="4605259"/>
            <a:ext cx="4537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диаметром окружности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6428" y="5839658"/>
            <a:ext cx="3546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дугой окружности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0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569" y="1553929"/>
            <a:ext cx="10315073" cy="2488682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chemeClr val="accent1">
                    <a:lumMod val="50000"/>
                  </a:schemeClr>
                </a:solidFill>
              </a:rPr>
              <a:t>«Знание – самое превосходное из владений. Все стремятся к нему, само же оно не приходит».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3112" y="4380387"/>
            <a:ext cx="2977415" cy="86538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Ал – Бируни </a:t>
            </a:r>
          </a:p>
        </p:txBody>
      </p:sp>
    </p:spTree>
    <p:extLst>
      <p:ext uri="{BB962C8B-B14F-4D97-AF65-F5344CB8AC3E}">
        <p14:creationId xmlns:p14="http://schemas.microsoft.com/office/powerpoint/2010/main" val="374122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433137"/>
            <a:ext cx="4937760" cy="126688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sz="3100" dirty="0">
                <a:solidFill>
                  <a:schemeClr val="tx1"/>
                </a:solidFill>
              </a:rPr>
              <a:t>Дано: </a:t>
            </a:r>
          </a:p>
          <a:p>
            <a:r>
              <a:rPr lang="ru-RU" sz="3100" dirty="0">
                <a:solidFill>
                  <a:schemeClr val="tx1"/>
                </a:solidFill>
              </a:rPr>
              <a:t>АВ и СЕ – диаметры окружности</a:t>
            </a:r>
          </a:p>
          <a:p>
            <a:r>
              <a:rPr lang="ru-RU" sz="3100" dirty="0">
                <a:solidFill>
                  <a:schemeClr val="tx1"/>
                </a:solidFill>
              </a:rPr>
              <a:t>Доказать, что АЕ=СВ.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Текст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405612" y="433137"/>
                <a:ext cx="4937760" cy="1010207"/>
              </a:xfrm>
            </p:spPr>
            <p:txBody>
              <a:bodyPr>
                <a:noAutofit/>
              </a:bodyPr>
              <a:lstStyle/>
              <a:p>
                <a:r>
                  <a:rPr lang="ru-RU" sz="2400" dirty="0">
                    <a:solidFill>
                      <a:schemeClr val="tx1"/>
                    </a:solidFill>
                  </a:rPr>
                  <a:t>Дано:  АВ = СD -хорды</a:t>
                </a:r>
                <a:endParaRPr lang="ru-RU" sz="2400" i="1" dirty="0">
                  <a:solidFill>
                    <a:schemeClr val="tx1"/>
                  </a:solidFill>
                </a:endParaRPr>
              </a:p>
              <a:p>
                <a:r>
                  <a:rPr lang="ru-RU" sz="2400" dirty="0">
                    <a:solidFill>
                      <a:schemeClr val="tx1"/>
                    </a:solidFill>
                  </a:rPr>
                  <a:t>Докажите: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АОВ =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СОD</a:t>
                </a:r>
              </a:p>
            </p:txBody>
          </p:sp>
        </mc:Choice>
        <mc:Fallback xmlns=""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405612" y="433137"/>
                <a:ext cx="4937760" cy="1010207"/>
              </a:xfrm>
              <a:blipFill rotWithShape="0">
                <a:blip r:embed="rId2"/>
                <a:stretch>
                  <a:fillRect l="-1975" t="-4217" b="-9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846052"/>
            <a:ext cx="4661835" cy="411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/>
          <p:cNvPicPr>
            <a:picLocks noGr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991" y="1846052"/>
            <a:ext cx="4358641" cy="41144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5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2341702"/>
            <a:ext cx="4937760" cy="25190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Дано:</a:t>
            </a:r>
          </a:p>
          <a:p>
            <a:r>
              <a:rPr lang="ru-RU" sz="2400" dirty="0">
                <a:solidFill>
                  <a:schemeClr val="tx1"/>
                </a:solidFill>
              </a:rPr>
              <a:t> ∠ MON = ∠ QOP.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Докажите, что хорды MN и QP равны.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97" y="1963448"/>
            <a:ext cx="3563172" cy="3314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461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20" y="2803161"/>
            <a:ext cx="4937760" cy="306593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Дано: АВ=ВС=С</a:t>
            </a:r>
            <a:r>
              <a:rPr lang="en-US" sz="2400" dirty="0">
                <a:solidFill>
                  <a:schemeClr val="tx1"/>
                </a:solidFill>
              </a:rPr>
              <a:t>D </a:t>
            </a:r>
            <a:r>
              <a:rPr lang="ru-RU" sz="2400" dirty="0">
                <a:solidFill>
                  <a:schemeClr val="tx1"/>
                </a:solidFill>
              </a:rPr>
              <a:t>(хорды)</a:t>
            </a:r>
          </a:p>
          <a:p>
            <a:r>
              <a:rPr lang="en-US" sz="2400" dirty="0">
                <a:solidFill>
                  <a:schemeClr val="tx1"/>
                </a:solidFill>
              </a:rPr>
              <a:t>AD - </a:t>
            </a:r>
            <a:r>
              <a:rPr lang="ru-RU" sz="2400" dirty="0">
                <a:solidFill>
                  <a:schemeClr val="tx1"/>
                </a:solidFill>
              </a:rPr>
              <a:t>диаметр</a:t>
            </a:r>
          </a:p>
          <a:p>
            <a:r>
              <a:rPr lang="ru-RU" sz="2400" dirty="0">
                <a:solidFill>
                  <a:schemeClr val="tx1"/>
                </a:solidFill>
              </a:rPr>
              <a:t>Найти:  ∠АОС </a:t>
            </a:r>
          </a:p>
        </p:txBody>
      </p:sp>
      <p:sp>
        <p:nvSpPr>
          <p:cNvPr id="5" name="Овал 4"/>
          <p:cNvSpPr/>
          <p:nvPr/>
        </p:nvSpPr>
        <p:spPr>
          <a:xfrm>
            <a:off x="1079292" y="2118556"/>
            <a:ext cx="3477718" cy="34777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endCxn id="5" idx="7"/>
          </p:cNvCxnSpPr>
          <p:nvPr/>
        </p:nvCxnSpPr>
        <p:spPr>
          <a:xfrm flipV="1">
            <a:off x="2803161" y="2627856"/>
            <a:ext cx="1244549" cy="1229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1573602" y="2627855"/>
            <a:ext cx="1229559" cy="1229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6"/>
          </p:cNvCxnSpPr>
          <p:nvPr/>
        </p:nvCxnSpPr>
        <p:spPr>
          <a:xfrm>
            <a:off x="2818151" y="3857415"/>
            <a:ext cx="17388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2"/>
          </p:cNvCxnSpPr>
          <p:nvPr/>
        </p:nvCxnSpPr>
        <p:spPr>
          <a:xfrm flipH="1">
            <a:off x="1079292" y="3857414"/>
            <a:ext cx="172386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1"/>
            <a:endCxn id="5" idx="2"/>
          </p:cNvCxnSpPr>
          <p:nvPr/>
        </p:nvCxnSpPr>
        <p:spPr>
          <a:xfrm flipH="1">
            <a:off x="1079292" y="2627856"/>
            <a:ext cx="509300" cy="1229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1"/>
            <a:endCxn id="5" idx="7"/>
          </p:cNvCxnSpPr>
          <p:nvPr/>
        </p:nvCxnSpPr>
        <p:spPr>
          <a:xfrm>
            <a:off x="1588592" y="2627856"/>
            <a:ext cx="24591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7"/>
            <a:endCxn id="5" idx="6"/>
          </p:cNvCxnSpPr>
          <p:nvPr/>
        </p:nvCxnSpPr>
        <p:spPr>
          <a:xfrm>
            <a:off x="4047710" y="2627856"/>
            <a:ext cx="509300" cy="1229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11457" y="3137157"/>
            <a:ext cx="247155" cy="1054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67266" y="3136198"/>
            <a:ext cx="135094" cy="2128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743109" y="2473377"/>
            <a:ext cx="0" cy="3297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62619" y="3687362"/>
            <a:ext cx="554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9123" y="3764306"/>
            <a:ext cx="52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33942" y="2216548"/>
            <a:ext cx="52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50054" y="2306292"/>
            <a:ext cx="52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00481" y="3671892"/>
            <a:ext cx="52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4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0910"/>
              </p:ext>
            </p:extLst>
          </p:nvPr>
        </p:nvGraphicFramePr>
        <p:xfrm>
          <a:off x="8275165" y="269825"/>
          <a:ext cx="3162330" cy="5827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91466"/>
              </p:ext>
            </p:extLst>
          </p:nvPr>
        </p:nvGraphicFramePr>
        <p:xfrm>
          <a:off x="395697" y="269825"/>
          <a:ext cx="3264610" cy="5827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Окружность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Центр окружности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Хорда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Диаметр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Радиус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12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Дуга окружности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 descr="http://d3mlntcv38ck9k.cloudfront.net/content/konspekt_image/88708/1d830810_5ddb_0131_3cb1_12313d221ea2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65" r="58032" b="9131"/>
          <a:stretch/>
        </p:blipFill>
        <p:spPr bwMode="auto">
          <a:xfrm>
            <a:off x="9641827" y="5153173"/>
            <a:ext cx="1045739" cy="9080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gazpromschool.ru/old/students/projects/geometry/cir/img/cir312_1b.gif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68" b="5243"/>
          <a:stretch/>
        </p:blipFill>
        <p:spPr bwMode="auto">
          <a:xfrm>
            <a:off x="9565323" y="4157882"/>
            <a:ext cx="1154629" cy="952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hijos.ru/wp-content/uploads/2012/03/2cicles4.pn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5" r="63027" b="16367"/>
          <a:stretch/>
        </p:blipFill>
        <p:spPr bwMode="auto">
          <a:xfrm>
            <a:off x="9588208" y="2217832"/>
            <a:ext cx="927501" cy="989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www.resolventa.ru/sprris/planimetry/cangle/ca1.png"/>
          <p:cNvPicPr/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323" y="2237465"/>
            <a:ext cx="907542" cy="9306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69" y="1246343"/>
            <a:ext cx="1405984" cy="951846"/>
          </a:xfrm>
          <a:prstGeom prst="rect">
            <a:avLst/>
          </a:prstGeom>
        </p:spPr>
      </p:pic>
      <p:pic>
        <p:nvPicPr>
          <p:cNvPr id="10" name="Рисунок 9" descr="http://www.e-reading.club/illustrations/97/97244-i_027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132" y="265622"/>
            <a:ext cx="1010061" cy="9270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Прямая со стрелкой 13"/>
          <p:cNvCxnSpPr/>
          <p:nvPr/>
        </p:nvCxnSpPr>
        <p:spPr>
          <a:xfrm>
            <a:off x="3381814" y="702438"/>
            <a:ext cx="5261723" cy="270364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33636" y="2025501"/>
            <a:ext cx="5571241" cy="92373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62592" y="2809357"/>
            <a:ext cx="6210513" cy="1673099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01514" y="3862934"/>
            <a:ext cx="5756982" cy="167340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327649" y="870441"/>
            <a:ext cx="5683972" cy="361201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381814" y="1867582"/>
            <a:ext cx="5314715" cy="358170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http://hijos.ru/wp-content/uploads/2012/03/2cicles4.pn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5" r="63027" b="16367"/>
          <a:stretch/>
        </p:blipFill>
        <p:spPr bwMode="auto">
          <a:xfrm>
            <a:off x="9641827" y="3148597"/>
            <a:ext cx="927501" cy="9896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15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Продолжите фразу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сегодня на занятии я узнал(а)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я понял, что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я научился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теперь я могу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у меня получилось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мне захотелось</a:t>
            </a:r>
          </a:p>
        </p:txBody>
      </p:sp>
    </p:spTree>
    <p:extLst>
      <p:ext uri="{BB962C8B-B14F-4D97-AF65-F5344CB8AC3E}">
        <p14:creationId xmlns:p14="http://schemas.microsoft.com/office/powerpoint/2010/main" val="44884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963736"/>
            <a:ext cx="4937760" cy="736282"/>
          </a:xfrm>
        </p:spPr>
        <p:txBody>
          <a:bodyPr>
            <a:normAutofit/>
          </a:bodyPr>
          <a:lstStyle/>
          <a:p>
            <a:r>
              <a:rPr lang="ru-RU" sz="3200" b="1" dirty="0"/>
              <a:t>домашнее задание: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1171519"/>
          </a:xfrm>
        </p:spPr>
        <p:txBody>
          <a:bodyPr/>
          <a:lstStyle/>
          <a:p>
            <a:r>
              <a:rPr lang="ru-RU" sz="3600" b="1" dirty="0"/>
              <a:t>п. 21, №144, №146.</a:t>
            </a:r>
            <a:endParaRPr lang="ru-RU" sz="36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7920" y="963736"/>
            <a:ext cx="4937760" cy="736282"/>
          </a:xfrm>
        </p:spPr>
        <p:txBody>
          <a:bodyPr>
            <a:normAutofit/>
          </a:bodyPr>
          <a:lstStyle/>
          <a:p>
            <a:r>
              <a:rPr lang="ru-RU" sz="3200" b="1" dirty="0"/>
              <a:t>Творческое задание</a:t>
            </a:r>
            <a:r>
              <a:rPr lang="ru-RU" sz="3200" dirty="0"/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1636740"/>
          </a:xfrm>
        </p:spPr>
        <p:txBody>
          <a:bodyPr/>
          <a:lstStyle/>
          <a:p>
            <a:r>
              <a:rPr lang="ru-RU" sz="3200" dirty="0"/>
              <a:t>найти интересные факты, связанные с окружностью.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04283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</TotalTime>
  <Words>254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Cambria Math</vt:lpstr>
      <vt:lpstr>Times New Roman</vt:lpstr>
      <vt:lpstr>Wingdings</vt:lpstr>
      <vt:lpstr>Ретро</vt:lpstr>
      <vt:lpstr>Урок в 7 классе по геометрии на тему: «Окружность»</vt:lpstr>
      <vt:lpstr>Презентация PowerPoint</vt:lpstr>
      <vt:lpstr>«Знание – самое превосходное из владений. Все стремятся к нему, само же оно не приходит».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Продолжите фразу</vt:lpstr>
      <vt:lpstr>Презентация PowerPoint</vt:lpstr>
      <vt:lpstr>Круги на полях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mirabella bezmenova</dc:creator>
  <cp:lastModifiedBy>mirabella bezmenova</cp:lastModifiedBy>
  <cp:revision>17</cp:revision>
  <dcterms:created xsi:type="dcterms:W3CDTF">2016-11-14T05:46:38Z</dcterms:created>
  <dcterms:modified xsi:type="dcterms:W3CDTF">2023-11-27T22:24:51Z</dcterms:modified>
</cp:coreProperties>
</file>