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9" r:id="rId27"/>
    <p:sldId id="270" r:id="rId28"/>
    <p:sldId id="27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/>
              <a:t>Современный урок по требованиям Государственного образовательного стандарта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149080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Подготовила</a:t>
            </a:r>
            <a:r>
              <a:rPr lang="ru-RU" dirty="0" smtClean="0"/>
              <a:t>:</a:t>
            </a:r>
          </a:p>
          <a:p>
            <a:pPr algn="r"/>
            <a:r>
              <a:rPr lang="ru-RU" dirty="0" smtClean="0"/>
              <a:t>учитель музыки</a:t>
            </a:r>
            <a:endParaRPr lang="ru-RU" dirty="0" smtClean="0"/>
          </a:p>
          <a:p>
            <a:pPr algn="r"/>
            <a:r>
              <a:rPr lang="ru-RU" dirty="0" smtClean="0"/>
              <a:t>ГОУ </a:t>
            </a:r>
            <a:r>
              <a:rPr lang="ru-RU" dirty="0" smtClean="0"/>
              <a:t>ЛНР «Брянковская ООШ № 20»</a:t>
            </a:r>
          </a:p>
          <a:p>
            <a:pPr algn="r"/>
            <a:r>
              <a:rPr lang="ru-RU" dirty="0" smtClean="0"/>
              <a:t>Котенко Татьяна Витальевна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943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492896"/>
            <a:ext cx="7745505" cy="2980853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овлекать </a:t>
            </a:r>
            <a:r>
              <a:rPr lang="ru-RU" dirty="0"/>
              <a:t>обучающихся в процесс </a:t>
            </a:r>
            <a:r>
              <a:rPr lang="ru-RU" dirty="0" smtClean="0"/>
              <a:t>обучения; </a:t>
            </a:r>
          </a:p>
          <a:p>
            <a:r>
              <a:rPr lang="ru-RU" dirty="0" smtClean="0"/>
              <a:t>делать </a:t>
            </a:r>
            <a:r>
              <a:rPr lang="ru-RU" dirty="0"/>
              <a:t>из пассивных слушателей активных </a:t>
            </a:r>
            <a:r>
              <a:rPr lang="ru-RU" dirty="0" smtClean="0"/>
              <a:t>деятелей;</a:t>
            </a:r>
          </a:p>
          <a:p>
            <a:r>
              <a:rPr lang="ru-RU" dirty="0" smtClean="0"/>
              <a:t>стимулировать </a:t>
            </a:r>
            <a:r>
              <a:rPr lang="ru-RU" dirty="0"/>
              <a:t>познавательный </a:t>
            </a:r>
            <a:r>
              <a:rPr lang="ru-RU" dirty="0" smtClean="0"/>
              <a:t>интерес; </a:t>
            </a:r>
          </a:p>
          <a:p>
            <a:r>
              <a:rPr lang="ru-RU" dirty="0" smtClean="0"/>
              <a:t>придать </a:t>
            </a:r>
            <a:r>
              <a:rPr lang="ru-RU" dirty="0"/>
              <a:t>учебной работе проблемный, творческий, исследовательский </a:t>
            </a:r>
            <a:r>
              <a:rPr lang="ru-RU" dirty="0" smtClean="0"/>
              <a:t>характер; </a:t>
            </a:r>
            <a:endParaRPr lang="ru-RU" dirty="0"/>
          </a:p>
          <a:p>
            <a:r>
              <a:rPr lang="ru-RU" dirty="0" smtClean="0"/>
              <a:t>развивать </a:t>
            </a:r>
            <a:r>
              <a:rPr lang="ru-RU" dirty="0"/>
              <a:t>самостоятельную деятельность </a:t>
            </a:r>
            <a:r>
              <a:rPr lang="ru-RU" dirty="0" smtClean="0"/>
              <a:t>обучающихся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203990" cy="1054250"/>
          </a:xfrm>
        </p:spPr>
        <p:txBody>
          <a:bodyPr/>
          <a:lstStyle/>
          <a:p>
            <a:r>
              <a:rPr lang="ru-RU" sz="3600" b="1" dirty="0" smtClean="0"/>
              <a:t>4. Информационно-коммуникационные технологии: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48199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420888"/>
            <a:ext cx="7745505" cy="3268885"/>
          </a:xfrm>
        </p:spPr>
        <p:txBody>
          <a:bodyPr/>
          <a:lstStyle/>
          <a:p>
            <a:r>
              <a:rPr lang="ru-RU" dirty="0"/>
              <a:t>выявляют функции искусства в жизни общества, в своей </a:t>
            </a:r>
            <a:r>
              <a:rPr lang="ru-RU" dirty="0" smtClean="0"/>
              <a:t>жизни;</a:t>
            </a:r>
          </a:p>
          <a:p>
            <a:r>
              <a:rPr lang="ru-RU" dirty="0" smtClean="0"/>
              <a:t> </a:t>
            </a:r>
            <a:r>
              <a:rPr lang="ru-RU" dirty="0"/>
              <a:t>ассоциативные связи с разными видами искусства в процессе освоения культуры своего региона, Республики, </a:t>
            </a:r>
            <a:r>
              <a:rPr lang="ru-RU" dirty="0" smtClean="0"/>
              <a:t>мира;</a:t>
            </a:r>
          </a:p>
          <a:p>
            <a:r>
              <a:rPr lang="ru-RU" dirty="0" smtClean="0"/>
              <a:t>осваивают </a:t>
            </a:r>
            <a:r>
              <a:rPr lang="ru-RU" dirty="0"/>
              <a:t>процесс организации досуга и самообразования.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5. Эффективный </a:t>
            </a:r>
            <a:r>
              <a:rPr lang="ru-RU" sz="4400" b="1" dirty="0" smtClean="0"/>
              <a:t>метод: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724142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348880"/>
            <a:ext cx="7745505" cy="3877815"/>
          </a:xfrm>
        </p:spPr>
        <p:txBody>
          <a:bodyPr>
            <a:normAutofit/>
          </a:bodyPr>
          <a:lstStyle/>
          <a:p>
            <a:r>
              <a:rPr lang="ru-RU" dirty="0" smtClean="0"/>
              <a:t> игровые ситуации;</a:t>
            </a:r>
          </a:p>
          <a:p>
            <a:r>
              <a:rPr lang="ru-RU" dirty="0" smtClean="0"/>
              <a:t> </a:t>
            </a:r>
            <a:r>
              <a:rPr lang="ru-RU" dirty="0"/>
              <a:t>изобразительную </a:t>
            </a:r>
            <a:r>
              <a:rPr lang="ru-RU" dirty="0" smtClean="0"/>
              <a:t>деятельность;</a:t>
            </a:r>
          </a:p>
          <a:p>
            <a:r>
              <a:rPr lang="ru-RU" dirty="0" smtClean="0"/>
              <a:t> </a:t>
            </a:r>
            <a:r>
              <a:rPr lang="ru-RU" dirty="0"/>
              <a:t>эмоциональное восприятие </a:t>
            </a:r>
            <a:r>
              <a:rPr lang="ru-RU" dirty="0" smtClean="0"/>
              <a:t>музыки;</a:t>
            </a:r>
          </a:p>
          <a:p>
            <a:r>
              <a:rPr lang="ru-RU" dirty="0" smtClean="0"/>
              <a:t> </a:t>
            </a:r>
            <a:r>
              <a:rPr lang="ru-RU" dirty="0"/>
              <a:t>коллективные творческие </a:t>
            </a:r>
            <a:r>
              <a:rPr lang="ru-RU" dirty="0" smtClean="0"/>
              <a:t>работы;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музицирование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инсценирование</a:t>
            </a:r>
            <a:r>
              <a:rPr lang="ru-RU" dirty="0"/>
              <a:t> </a:t>
            </a:r>
            <a:r>
              <a:rPr lang="ru-RU" dirty="0" smtClean="0"/>
              <a:t>песен;</a:t>
            </a:r>
          </a:p>
          <a:p>
            <a:r>
              <a:rPr lang="ru-RU" dirty="0" smtClean="0"/>
              <a:t> </a:t>
            </a:r>
            <a:r>
              <a:rPr lang="ru-RU" dirty="0"/>
              <a:t>написание детьми рассказов, стихов, </a:t>
            </a:r>
            <a:r>
              <a:rPr lang="ru-RU" dirty="0" err="1"/>
              <a:t>синквейна</a:t>
            </a:r>
            <a:r>
              <a:rPr lang="ru-RU" dirty="0"/>
              <a:t> по пройденному </a:t>
            </a:r>
            <a:r>
              <a:rPr lang="ru-RU" dirty="0" smtClean="0"/>
              <a:t>материалу;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6</a:t>
            </a:r>
            <a:r>
              <a:rPr lang="ru-RU" sz="4000" b="1" dirty="0"/>
              <a:t>. Организационно-</a:t>
            </a:r>
            <a:r>
              <a:rPr lang="ru-RU" sz="4000" b="1" dirty="0" err="1"/>
              <a:t>деятельностные</a:t>
            </a:r>
            <a:r>
              <a:rPr lang="ru-RU" sz="4000" b="1" dirty="0"/>
              <a:t> </a:t>
            </a:r>
            <a:r>
              <a:rPr lang="ru-RU" sz="4000" b="1" dirty="0" smtClean="0"/>
              <a:t>игры: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10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564904"/>
            <a:ext cx="7745505" cy="341290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Урок должен быть эмоциональным, вызывать интерес к учению и воспитывать потребность в знаниях;</a:t>
            </a:r>
          </a:p>
          <a:p>
            <a:pPr lvl="0"/>
            <a:r>
              <a:rPr lang="ru-RU" dirty="0"/>
              <a:t>Темп и ритм урока </a:t>
            </a:r>
            <a:r>
              <a:rPr lang="ru-RU" dirty="0" smtClean="0"/>
              <a:t>должен </a:t>
            </a:r>
            <a:r>
              <a:rPr lang="ru-RU" dirty="0"/>
              <a:t>быть оптимальным, действия учителя и обучающихся - завершенными;</a:t>
            </a:r>
          </a:p>
          <a:p>
            <a:pPr lvl="0"/>
            <a:r>
              <a:rPr lang="ru-RU" dirty="0"/>
              <a:t>Необходим полный контакт во взаимодействии учителя и обучающихся на </a:t>
            </a:r>
            <a:r>
              <a:rPr lang="ru-RU" dirty="0" smtClean="0"/>
              <a:t>уроке;</a:t>
            </a:r>
            <a:endParaRPr lang="ru-RU" dirty="0"/>
          </a:p>
          <a:p>
            <a:pPr lvl="0"/>
            <a:r>
              <a:rPr lang="ru-RU" dirty="0"/>
              <a:t>Атмосфера доброжелательности и активного творческого труда;</a:t>
            </a:r>
          </a:p>
          <a:p>
            <a:pPr lvl="0"/>
            <a:r>
              <a:rPr lang="ru-RU" dirty="0"/>
              <a:t>По возможности следует менять виды деятельности обучающихся, сочетать различные методы и приёмы обучения;</a:t>
            </a:r>
          </a:p>
          <a:p>
            <a:pPr lvl="0"/>
            <a:r>
              <a:rPr lang="ru-RU" dirty="0"/>
              <a:t>Учитель должен обеспечить активное учение каждого </a:t>
            </a:r>
            <a:r>
              <a:rPr lang="ru-RU" dirty="0" smtClean="0"/>
              <a:t>обучающегося.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7. Требования к технике проведения </a:t>
            </a:r>
            <a:r>
              <a:rPr lang="ru-RU" sz="4400" b="1" dirty="0" smtClean="0"/>
              <a:t>урока: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85968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16832"/>
            <a:ext cx="7745505" cy="475252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урок-образ; </a:t>
            </a:r>
          </a:p>
          <a:p>
            <a:r>
              <a:rPr lang="ru-RU" b="1" dirty="0" smtClean="0"/>
              <a:t>пресс-конференция;</a:t>
            </a:r>
          </a:p>
          <a:p>
            <a:r>
              <a:rPr lang="ru-RU" b="1" dirty="0" smtClean="0"/>
              <a:t>урок-соревнование</a:t>
            </a:r>
            <a:r>
              <a:rPr lang="ru-RU" b="1" dirty="0"/>
              <a:t>;</a:t>
            </a:r>
          </a:p>
          <a:p>
            <a:r>
              <a:rPr lang="ru-RU" b="1" dirty="0" smtClean="0"/>
              <a:t>театрализованный урок</a:t>
            </a:r>
            <a:r>
              <a:rPr lang="ru-RU" b="1" dirty="0"/>
              <a:t>;</a:t>
            </a:r>
          </a:p>
          <a:p>
            <a:r>
              <a:rPr lang="ru-RU" b="1" dirty="0" smtClean="0"/>
              <a:t>урок</a:t>
            </a:r>
            <a:r>
              <a:rPr lang="ru-RU" b="1" dirty="0"/>
              <a:t>, проводимый </a:t>
            </a:r>
            <a:r>
              <a:rPr lang="ru-RU" b="1" dirty="0" smtClean="0"/>
              <a:t>обучающимися; </a:t>
            </a:r>
          </a:p>
          <a:p>
            <a:r>
              <a:rPr lang="ru-RU" b="1" dirty="0" smtClean="0"/>
              <a:t>урок-творчества; </a:t>
            </a:r>
          </a:p>
          <a:p>
            <a:r>
              <a:rPr lang="ru-RU" b="1" dirty="0" smtClean="0"/>
              <a:t>урок-конкурс; </a:t>
            </a:r>
          </a:p>
          <a:p>
            <a:r>
              <a:rPr lang="ru-RU" b="1" dirty="0" smtClean="0"/>
              <a:t>урок-викторина; </a:t>
            </a:r>
          </a:p>
          <a:p>
            <a:r>
              <a:rPr lang="ru-RU" b="1" dirty="0" smtClean="0"/>
              <a:t>урок-игра; </a:t>
            </a:r>
          </a:p>
          <a:p>
            <a:r>
              <a:rPr lang="ru-RU" b="1" dirty="0"/>
              <a:t>урок-</a:t>
            </a:r>
            <a:r>
              <a:rPr lang="ru-RU" b="1" dirty="0" smtClean="0"/>
              <a:t>музыкальная коллекция; </a:t>
            </a:r>
          </a:p>
          <a:p>
            <a:r>
              <a:rPr lang="ru-RU" b="1" dirty="0" smtClean="0"/>
              <a:t>урок-концерт; </a:t>
            </a:r>
          </a:p>
          <a:p>
            <a:r>
              <a:rPr lang="ru-RU" b="1" dirty="0" smtClean="0"/>
              <a:t>интегрированный урок; </a:t>
            </a:r>
          </a:p>
          <a:p>
            <a:r>
              <a:rPr lang="ru-RU" b="1" dirty="0" smtClean="0"/>
              <a:t>урок-кроссворд</a:t>
            </a:r>
            <a:r>
              <a:rPr lang="ru-RU" b="1" dirty="0"/>
              <a:t>, музыкальная передача, музыкальный салон и др.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44295" cy="1054250"/>
          </a:xfrm>
        </p:spPr>
        <p:txBody>
          <a:bodyPr/>
          <a:lstStyle/>
          <a:p>
            <a:r>
              <a:rPr lang="ru-RU" sz="4000" b="1" dirty="0"/>
              <a:t>Среди распространенных </a:t>
            </a:r>
            <a:r>
              <a:rPr lang="ru-RU" sz="4000" b="1" dirty="0" smtClean="0"/>
              <a:t>уроков  музыки выделяют следующие</a:t>
            </a:r>
            <a:r>
              <a:rPr lang="ru-RU" sz="4000" dirty="0" smtClean="0"/>
              <a:t>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97087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 урок-игра; </a:t>
            </a:r>
          </a:p>
          <a:p>
            <a:r>
              <a:rPr lang="ru-RU" b="1" dirty="0" smtClean="0"/>
              <a:t> проблемный урок; </a:t>
            </a:r>
          </a:p>
          <a:p>
            <a:r>
              <a:rPr lang="ru-RU" b="1" dirty="0" smtClean="0"/>
              <a:t> урок-восхождение; </a:t>
            </a:r>
          </a:p>
          <a:p>
            <a:r>
              <a:rPr lang="ru-RU" b="1" dirty="0" smtClean="0"/>
              <a:t> урок-образ</a:t>
            </a:r>
            <a:r>
              <a:rPr lang="ru-RU" b="1" dirty="0"/>
              <a:t>;</a:t>
            </a:r>
          </a:p>
          <a:p>
            <a:r>
              <a:rPr lang="ru-RU" b="1" dirty="0" smtClean="0"/>
              <a:t> урок-вернисаж</a:t>
            </a:r>
            <a:r>
              <a:rPr lang="ru-RU" b="1" dirty="0"/>
              <a:t>;</a:t>
            </a:r>
          </a:p>
          <a:p>
            <a:r>
              <a:rPr lang="ru-RU" b="1" dirty="0" smtClean="0"/>
              <a:t> урок-праздник искусств</a:t>
            </a:r>
            <a:r>
              <a:rPr lang="ru-RU" b="1" dirty="0"/>
              <a:t>;</a:t>
            </a:r>
          </a:p>
          <a:p>
            <a:r>
              <a:rPr lang="ru-RU" b="1" dirty="0" smtClean="0"/>
              <a:t> урок-путешествие</a:t>
            </a:r>
            <a:r>
              <a:rPr lang="ru-RU" b="1" dirty="0"/>
              <a:t>;</a:t>
            </a:r>
          </a:p>
          <a:p>
            <a:r>
              <a:rPr lang="ru-RU" b="1" dirty="0" smtClean="0"/>
              <a:t> урок-экскурсия</a:t>
            </a:r>
            <a:r>
              <a:rPr lang="ru-RU" b="1" dirty="0"/>
              <a:t>;</a:t>
            </a:r>
          </a:p>
          <a:p>
            <a:r>
              <a:rPr lang="ru-RU" b="1" dirty="0" smtClean="0"/>
              <a:t> урок-диспут;</a:t>
            </a:r>
          </a:p>
          <a:p>
            <a:r>
              <a:rPr lang="ru-RU" b="1" dirty="0" smtClean="0"/>
              <a:t> мастер-класс;</a:t>
            </a:r>
            <a:endParaRPr lang="ru-RU" b="1" dirty="0"/>
          </a:p>
          <a:p>
            <a:r>
              <a:rPr lang="ru-RU" b="1" dirty="0" smtClean="0"/>
              <a:t> </a:t>
            </a:r>
            <a:r>
              <a:rPr lang="ru-RU" b="1" dirty="0"/>
              <a:t>урок-конференция и др.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В практику вошли разнообразные типы </a:t>
            </a:r>
            <a:r>
              <a:rPr lang="ru-RU" sz="3200" b="1" dirty="0" smtClean="0"/>
              <a:t>уроков изобразительного искусства: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32352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47738"/>
            <a:ext cx="7848871" cy="51936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b="1" dirty="0" smtClean="0"/>
              <a:t>«Неделя искусства»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57595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776863" cy="51436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b="1" dirty="0" smtClean="0"/>
              <a:t>Книжная выставка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1266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776863" cy="5229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56263" cy="1054250"/>
          </a:xfrm>
        </p:spPr>
        <p:txBody>
          <a:bodyPr/>
          <a:lstStyle/>
          <a:p>
            <a:r>
              <a:rPr lang="ru-RU" sz="3600" b="1" dirty="0" smtClean="0"/>
              <a:t>Выставка рисунков «Нарисуй любимую мелодию» (1 – 3 кл.)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30416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776863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3600" b="1" dirty="0" smtClean="0"/>
              <a:t>Выставка поделок из природных материалов «Дары осени»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48409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Учитель </a:t>
            </a:r>
            <a:r>
              <a:rPr lang="ru-RU" dirty="0"/>
              <a:t>готовится к хорошему уроку всю жизнь…Такова духовная философская основа нашей профессии и технологии нашего труда: чтобы открыть перед </a:t>
            </a:r>
            <a:r>
              <a:rPr lang="ru-RU" dirty="0" smtClean="0"/>
              <a:t>обучающимися </a:t>
            </a:r>
            <a:r>
              <a:rPr lang="ru-RU" dirty="0"/>
              <a:t>искорку знаний, учителю надо впитать море света, ни на минуту не уходя от лучей вечно сияющего солнца знаний, человеческой мудрости.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В.А.Сухомлинский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779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23217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776864" cy="50948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08912" cy="1054250"/>
          </a:xfrm>
        </p:spPr>
        <p:txBody>
          <a:bodyPr/>
          <a:lstStyle/>
          <a:p>
            <a:r>
              <a:rPr lang="ru-RU" sz="4800" b="1" dirty="0" smtClean="0"/>
              <a:t>«Музыкальные переменки»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745308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776863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Мастер-класс «Нетрадиционная техника рисования - НИТКОГРАФИЯ»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39455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02810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esktop\IMG_20211012_09135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63929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003">
            <a:off x="22037" y="1832942"/>
            <a:ext cx="3384376" cy="452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6936" y="188640"/>
            <a:ext cx="8184124" cy="1054250"/>
          </a:xfrm>
        </p:spPr>
        <p:txBody>
          <a:bodyPr/>
          <a:lstStyle/>
          <a:p>
            <a:r>
              <a:rPr lang="ru-RU" sz="3200" b="1" dirty="0" smtClean="0"/>
              <a:t>Мастер-класс «Нетрадиционная техника рисования - ДУДЛИНГ»</a:t>
            </a:r>
            <a:endParaRPr lang="ru-RU" sz="3200" b="1" dirty="0"/>
          </a:p>
        </p:txBody>
      </p:sp>
      <p:pic>
        <p:nvPicPr>
          <p:cNvPr id="1026" name="Picture 2" descr="C:\Users\ПК\Desktop\IMG_20211012_091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486">
            <a:off x="5510873" y="1621922"/>
            <a:ext cx="3452385" cy="4615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65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30609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«Обычно у нас, к сожалению, только внешнее: </a:t>
            </a:r>
            <a:r>
              <a:rPr lang="ru-RU" b="1" dirty="0"/>
              <a:t>«ум </a:t>
            </a:r>
            <a:r>
              <a:rPr lang="ru-RU" b="1" dirty="0" smtClean="0"/>
              <a:t>обучающегося </a:t>
            </a:r>
            <a:r>
              <a:rPr lang="ru-RU" b="1" dirty="0"/>
              <a:t>представляется как бы комодом со множеством ящиков и уголков, которые требуется все наполнить фактами, предполагается, что они останутся в уме навсегда и что каждое помещение служит их хранилищем, из которого можно извлечь когда угодно нужное знание. Но пройдёт немного времени и все эти знания пропадут бесследно, потому что знание было механическое, а не жизненное».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Константин Петрович </a:t>
            </a:r>
            <a:r>
              <a:rPr lang="ru-RU" sz="4400" dirty="0" smtClean="0"/>
              <a:t>Победоносцев: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19705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 smtClean="0"/>
              <a:t> «</a:t>
            </a:r>
            <a:r>
              <a:rPr lang="ru-RU" sz="5400" b="1" dirty="0"/>
              <a:t>Скажи мне – и я забуду. Покажи мне – и я запомню. Вовлеки меня – и я научусь».</a:t>
            </a:r>
            <a:endParaRPr lang="ru-RU" sz="5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Китайская пословица: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17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852592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 Современный </a:t>
            </a:r>
            <a:r>
              <a:rPr lang="ru-RU" sz="3600" dirty="0"/>
              <a:t>– это и совершенно новый, и не теряющий связи с прошлым, существенный для настоящего времени, он обязательно закладывает основу для будущего.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урок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046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80928"/>
            <a:ext cx="7745505" cy="2476797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 Актуальный</a:t>
            </a:r>
            <a:r>
              <a:rPr lang="ru-RU" sz="3600" dirty="0" smtClean="0"/>
              <a:t> </a:t>
            </a:r>
            <a:r>
              <a:rPr lang="ru-RU" sz="3600" dirty="0"/>
              <a:t>[от лат. </a:t>
            </a:r>
            <a:r>
              <a:rPr lang="ru-RU" sz="3600" dirty="0" err="1"/>
              <a:t>actualis</a:t>
            </a:r>
            <a:r>
              <a:rPr lang="ru-RU" sz="3600" dirty="0"/>
              <a:t> – деятельный] означает важный, существенный для настоящего времени.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Актуальный урок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191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"Давно уже пора сменить цель</a:t>
            </a:r>
            <a:r>
              <a:rPr lang="ru-RU" sz="4400" dirty="0"/>
              <a:t> </a:t>
            </a:r>
            <a:r>
              <a:rPr lang="ru-RU" sz="4400" b="1" dirty="0"/>
              <a:t>образования - не просто давать практические навыки, а учить учиться".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В.В. Давыдов: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881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Какие </a:t>
            </a:r>
            <a:r>
              <a:rPr lang="ru-RU" sz="3600" dirty="0"/>
              <a:t>основные моменты следует учитывать учителю при подготовке к современному уроку </a:t>
            </a:r>
            <a:r>
              <a:rPr lang="ru-RU" sz="3600" dirty="0" smtClean="0"/>
              <a:t>в </a:t>
            </a:r>
            <a:r>
              <a:rPr lang="ru-RU" sz="3600" dirty="0"/>
              <a:t>соответствии с требованиями Государственного образовательного стандарта?</a:t>
            </a:r>
          </a:p>
        </p:txBody>
      </p:sp>
    </p:spTree>
    <p:extLst>
      <p:ext uri="{BB962C8B-B14F-4D97-AF65-F5344CB8AC3E}">
        <p14:creationId xmlns:p14="http://schemas.microsoft.com/office/powerpoint/2010/main" val="3046726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dirty="0" smtClean="0"/>
              <a:t>1. Психологический настрой.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Притча</a:t>
            </a:r>
            <a:br>
              <a:rPr lang="ru-RU" sz="7200" dirty="0" smtClean="0"/>
            </a:br>
            <a:r>
              <a:rPr lang="ru-RU" sz="7200" dirty="0" smtClean="0"/>
              <a:t>«ВСЁ В ТВОИХ РУКАХ»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207668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четко </a:t>
            </a:r>
            <a:r>
              <a:rPr lang="ru-RU" dirty="0"/>
              <a:t>определить и сформулировать для себя тему урока</a:t>
            </a:r>
          </a:p>
          <a:p>
            <a:r>
              <a:rPr lang="ru-RU" dirty="0" smtClean="0"/>
              <a:t>обозначить </a:t>
            </a:r>
            <a:r>
              <a:rPr lang="ru-RU" dirty="0"/>
              <a:t>для себя ту часть учебного материала, которая будет использована в дальнейшем для развития.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способностей к художественно-образному, эмоционально-ценностному восприятию произведений;</a:t>
            </a:r>
          </a:p>
          <a:p>
            <a:r>
              <a:rPr lang="ru-RU" dirty="0" smtClean="0"/>
              <a:t>выражение </a:t>
            </a:r>
            <a:r>
              <a:rPr lang="ru-RU" dirty="0"/>
              <a:t>в творческих работах своего отношения к окружающему миру.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2</a:t>
            </a:r>
            <a:r>
              <a:rPr lang="ru-RU" sz="4400" b="1" dirty="0"/>
              <a:t>. Цели и </a:t>
            </a:r>
            <a:r>
              <a:rPr lang="ru-RU" sz="4400" b="1" dirty="0" smtClean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375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708920"/>
            <a:ext cx="7745505" cy="34563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Работа </a:t>
            </a:r>
            <a:r>
              <a:rPr lang="ru-RU" sz="2800" dirty="0"/>
              <a:t>на уроке должна вестись так, чтобы </a:t>
            </a:r>
            <a:r>
              <a:rPr lang="ru-RU" sz="2800" dirty="0" smtClean="0"/>
              <a:t>обучающийся </a:t>
            </a:r>
            <a:r>
              <a:rPr lang="ru-RU" sz="2800" dirty="0"/>
              <a:t>не принимал в готовом виде знания, а прикладывал усилие к поиску нового, проявлял свои знания и умения в различных видах художественно-творческой деятельности, владел приёмами анализа, сравнения и обобщения.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3. Системно-</a:t>
            </a:r>
            <a:r>
              <a:rPr lang="ru-RU" sz="4400" b="1" dirty="0" err="1"/>
              <a:t>деятельностный</a:t>
            </a:r>
            <a:r>
              <a:rPr lang="ru-RU" sz="4400" b="1" dirty="0"/>
              <a:t> подход.</a:t>
            </a:r>
          </a:p>
        </p:txBody>
      </p:sp>
    </p:spTree>
    <p:extLst>
      <p:ext uri="{BB962C8B-B14F-4D97-AF65-F5344CB8AC3E}">
        <p14:creationId xmlns:p14="http://schemas.microsoft.com/office/powerpoint/2010/main" val="1153372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94</TotalTime>
  <Words>612</Words>
  <Application>Microsoft Office PowerPoint</Application>
  <PresentationFormat>Экран (4:3)</PresentationFormat>
  <Paragraphs>86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Book Antiqua</vt:lpstr>
      <vt:lpstr>Times New Roman</vt:lpstr>
      <vt:lpstr>Wingdings</vt:lpstr>
      <vt:lpstr>Твердый переплет</vt:lpstr>
      <vt:lpstr>Современный урок по требованиям Государственного образовательного стандарта</vt:lpstr>
      <vt:lpstr> В.А.Сухомлинский: </vt:lpstr>
      <vt:lpstr>Современный урок</vt:lpstr>
      <vt:lpstr>Актуальный урок</vt:lpstr>
      <vt:lpstr>В.В. Давыдов:</vt:lpstr>
      <vt:lpstr>Презентация PowerPoint</vt:lpstr>
      <vt:lpstr>     1. Психологический настрой.  Притча «ВСЁ В ТВОИХ РУКАХ»</vt:lpstr>
      <vt:lpstr> 2. Цели и задачи: </vt:lpstr>
      <vt:lpstr>3. Системно-деятельностный подход.</vt:lpstr>
      <vt:lpstr>4. Информационно-коммуникационные технологии:</vt:lpstr>
      <vt:lpstr>5. Эффективный метод:</vt:lpstr>
      <vt:lpstr> 6. Организационно-деятельностные игры: </vt:lpstr>
      <vt:lpstr>7. Требования к технике проведения урока:</vt:lpstr>
      <vt:lpstr>Среди распространенных уроков  музыки выделяют следующие:</vt:lpstr>
      <vt:lpstr>В практику вошли разнообразные типы уроков изобразительного искусства:</vt:lpstr>
      <vt:lpstr>«Неделя искусства»</vt:lpstr>
      <vt:lpstr>Книжная выставка</vt:lpstr>
      <vt:lpstr>Выставка рисунков «Нарисуй любимую мелодию» (1 – 3 кл.)</vt:lpstr>
      <vt:lpstr>Выставка поделок из природных материалов «Дары осени»</vt:lpstr>
      <vt:lpstr>Презентация PowerPoint</vt:lpstr>
      <vt:lpstr>«Музыкальные переменки»</vt:lpstr>
      <vt:lpstr>Мастер-класс «Нетрадиционная техника рисования - НИТКОГРАФИЯ»</vt:lpstr>
      <vt:lpstr>Презентация PowerPoint</vt:lpstr>
      <vt:lpstr>Мастер-класс «Нетрадиционная техника рисования - ДУДЛИНГ»</vt:lpstr>
      <vt:lpstr>Презентация PowerPoint</vt:lpstr>
      <vt:lpstr>Константин Петрович Победоносцев:</vt:lpstr>
      <vt:lpstr>Китайская пословица:</vt:lpstr>
      <vt:lpstr>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по требованиям Государственного образовательного стандарта</dc:title>
  <cp:lastModifiedBy>mayzer1001@gmail.com</cp:lastModifiedBy>
  <cp:revision>11</cp:revision>
  <dcterms:modified xsi:type="dcterms:W3CDTF">2022-11-22T10:16:35Z</dcterms:modified>
</cp:coreProperties>
</file>