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3" r:id="rId7"/>
    <p:sldId id="261" r:id="rId8"/>
    <p:sldId id="262" r:id="rId9"/>
    <p:sldId id="264" r:id="rId10"/>
    <p:sldId id="265" r:id="rId11"/>
    <p:sldId id="266" r:id="rId12"/>
    <p:sldId id="267" r:id="rId13"/>
    <p:sldId id="268" r:id="rId14"/>
    <p:sldId id="269" r:id="rId15"/>
    <p:sldId id="270" r:id="rId16"/>
    <p:sldId id="271" r:id="rId17"/>
    <p:sldId id="272" r:id="rId18"/>
    <p:sldId id="273" r:id="rId19"/>
    <p:sldId id="275" r:id="rId20"/>
    <p:sldId id="274"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6858000" cy="9906000" type="A4"/>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9" d="100"/>
          <a:sy n="49" d="100"/>
        </p:scale>
        <p:origin x="233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ru-RU" smtClean="0"/>
              <a:t>Образец заголовка</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C70172B-4660-4018-A483-C54B37619038}" type="datetimeFigureOut">
              <a:rPr lang="ru-RU" smtClean="0"/>
              <a:t>08.12.2023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A88DA29-28F4-4D79-9589-35D2CDDD239A}" type="slidenum">
              <a:rPr lang="ru-RU" smtClean="0"/>
              <a:t>‹#›</a:t>
            </a:fld>
            <a:endParaRPr lang="ru-RU"/>
          </a:p>
        </p:txBody>
      </p:sp>
    </p:spTree>
    <p:extLst>
      <p:ext uri="{BB962C8B-B14F-4D97-AF65-F5344CB8AC3E}">
        <p14:creationId xmlns:p14="http://schemas.microsoft.com/office/powerpoint/2010/main" val="2183052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C70172B-4660-4018-A483-C54B37619038}" type="datetimeFigureOut">
              <a:rPr lang="ru-RU" smtClean="0"/>
              <a:t>08.12.2023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A88DA29-28F4-4D79-9589-35D2CDDD239A}" type="slidenum">
              <a:rPr lang="ru-RU" smtClean="0"/>
              <a:t>‹#›</a:t>
            </a:fld>
            <a:endParaRPr lang="ru-RU"/>
          </a:p>
        </p:txBody>
      </p:sp>
    </p:spTree>
    <p:extLst>
      <p:ext uri="{BB962C8B-B14F-4D97-AF65-F5344CB8AC3E}">
        <p14:creationId xmlns:p14="http://schemas.microsoft.com/office/powerpoint/2010/main" val="1555366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C70172B-4660-4018-A483-C54B37619038}" type="datetimeFigureOut">
              <a:rPr lang="ru-RU" smtClean="0"/>
              <a:t>08.12.2023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A88DA29-28F4-4D79-9589-35D2CDDD239A}" type="slidenum">
              <a:rPr lang="ru-RU" smtClean="0"/>
              <a:t>‹#›</a:t>
            </a:fld>
            <a:endParaRPr lang="ru-RU"/>
          </a:p>
        </p:txBody>
      </p:sp>
    </p:spTree>
    <p:extLst>
      <p:ext uri="{BB962C8B-B14F-4D97-AF65-F5344CB8AC3E}">
        <p14:creationId xmlns:p14="http://schemas.microsoft.com/office/powerpoint/2010/main" val="978152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C70172B-4660-4018-A483-C54B37619038}" type="datetimeFigureOut">
              <a:rPr lang="ru-RU" smtClean="0"/>
              <a:t>08.12.2023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A88DA29-28F4-4D79-9589-35D2CDDD239A}" type="slidenum">
              <a:rPr lang="ru-RU" smtClean="0"/>
              <a:t>‹#›</a:t>
            </a:fld>
            <a:endParaRPr lang="ru-RU"/>
          </a:p>
        </p:txBody>
      </p:sp>
    </p:spTree>
    <p:extLst>
      <p:ext uri="{BB962C8B-B14F-4D97-AF65-F5344CB8AC3E}">
        <p14:creationId xmlns:p14="http://schemas.microsoft.com/office/powerpoint/2010/main" val="92534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ru-RU" smtClean="0"/>
              <a:t>Образец заголовка</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C70172B-4660-4018-A483-C54B37619038}" type="datetimeFigureOut">
              <a:rPr lang="ru-RU" smtClean="0"/>
              <a:t>08.12.2023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A88DA29-28F4-4D79-9589-35D2CDDD239A}" type="slidenum">
              <a:rPr lang="ru-RU" smtClean="0"/>
              <a:t>‹#›</a:t>
            </a:fld>
            <a:endParaRPr lang="ru-RU"/>
          </a:p>
        </p:txBody>
      </p:sp>
    </p:spTree>
    <p:extLst>
      <p:ext uri="{BB962C8B-B14F-4D97-AF65-F5344CB8AC3E}">
        <p14:creationId xmlns:p14="http://schemas.microsoft.com/office/powerpoint/2010/main" val="1935977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C70172B-4660-4018-A483-C54B37619038}" type="datetimeFigureOut">
              <a:rPr lang="ru-RU" smtClean="0"/>
              <a:t>08.12.2023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A88DA29-28F4-4D79-9589-35D2CDDD239A}" type="slidenum">
              <a:rPr lang="ru-RU" smtClean="0"/>
              <a:t>‹#›</a:t>
            </a:fld>
            <a:endParaRPr lang="ru-RU"/>
          </a:p>
        </p:txBody>
      </p:sp>
    </p:spTree>
    <p:extLst>
      <p:ext uri="{BB962C8B-B14F-4D97-AF65-F5344CB8AC3E}">
        <p14:creationId xmlns:p14="http://schemas.microsoft.com/office/powerpoint/2010/main" val="717401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472381" y="3618442"/>
            <a:ext cx="2901255" cy="532218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Content Placeholder 5"/>
          <p:cNvSpPr>
            <a:spLocks noGrp="1"/>
          </p:cNvSpPr>
          <p:nvPr>
            <p:ph sz="quarter" idx="4"/>
          </p:nvPr>
        </p:nvSpPr>
        <p:spPr>
          <a:xfrm>
            <a:off x="3471863" y="3618442"/>
            <a:ext cx="2915543" cy="532218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C70172B-4660-4018-A483-C54B37619038}" type="datetimeFigureOut">
              <a:rPr lang="ru-RU" smtClean="0"/>
              <a:t>08.12.2023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A88DA29-28F4-4D79-9589-35D2CDDD239A}" type="slidenum">
              <a:rPr lang="ru-RU" smtClean="0"/>
              <a:t>‹#›</a:t>
            </a:fld>
            <a:endParaRPr lang="ru-RU"/>
          </a:p>
        </p:txBody>
      </p:sp>
    </p:spTree>
    <p:extLst>
      <p:ext uri="{BB962C8B-B14F-4D97-AF65-F5344CB8AC3E}">
        <p14:creationId xmlns:p14="http://schemas.microsoft.com/office/powerpoint/2010/main" val="988446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C70172B-4660-4018-A483-C54B37619038}" type="datetimeFigureOut">
              <a:rPr lang="ru-RU" smtClean="0"/>
              <a:t>08.12.2023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A88DA29-28F4-4D79-9589-35D2CDDD239A}" type="slidenum">
              <a:rPr lang="ru-RU" smtClean="0"/>
              <a:t>‹#›</a:t>
            </a:fld>
            <a:endParaRPr lang="ru-RU"/>
          </a:p>
        </p:txBody>
      </p:sp>
    </p:spTree>
    <p:extLst>
      <p:ext uri="{BB962C8B-B14F-4D97-AF65-F5344CB8AC3E}">
        <p14:creationId xmlns:p14="http://schemas.microsoft.com/office/powerpoint/2010/main" val="3002847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0172B-4660-4018-A483-C54B37619038}" type="datetimeFigureOut">
              <a:rPr lang="ru-RU" smtClean="0"/>
              <a:t>08.12.2023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A88DA29-28F4-4D79-9589-35D2CDDD239A}" type="slidenum">
              <a:rPr lang="ru-RU" smtClean="0"/>
              <a:t>‹#›</a:t>
            </a:fld>
            <a:endParaRPr lang="ru-RU"/>
          </a:p>
        </p:txBody>
      </p:sp>
    </p:spTree>
    <p:extLst>
      <p:ext uri="{BB962C8B-B14F-4D97-AF65-F5344CB8AC3E}">
        <p14:creationId xmlns:p14="http://schemas.microsoft.com/office/powerpoint/2010/main" val="3939330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ru-RU" smtClean="0"/>
              <a:t>Образец заголовка</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CC70172B-4660-4018-A483-C54B37619038}" type="datetimeFigureOut">
              <a:rPr lang="ru-RU" smtClean="0"/>
              <a:t>08.12.2023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A88DA29-28F4-4D79-9589-35D2CDDD239A}" type="slidenum">
              <a:rPr lang="ru-RU" smtClean="0"/>
              <a:t>‹#›</a:t>
            </a:fld>
            <a:endParaRPr lang="ru-RU"/>
          </a:p>
        </p:txBody>
      </p:sp>
    </p:spTree>
    <p:extLst>
      <p:ext uri="{BB962C8B-B14F-4D97-AF65-F5344CB8AC3E}">
        <p14:creationId xmlns:p14="http://schemas.microsoft.com/office/powerpoint/2010/main" val="619798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CC70172B-4660-4018-A483-C54B37619038}" type="datetimeFigureOut">
              <a:rPr lang="ru-RU" smtClean="0"/>
              <a:t>08.12.2023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A88DA29-28F4-4D79-9589-35D2CDDD239A}" type="slidenum">
              <a:rPr lang="ru-RU" smtClean="0"/>
              <a:t>‹#›</a:t>
            </a:fld>
            <a:endParaRPr lang="ru-RU"/>
          </a:p>
        </p:txBody>
      </p:sp>
    </p:spTree>
    <p:extLst>
      <p:ext uri="{BB962C8B-B14F-4D97-AF65-F5344CB8AC3E}">
        <p14:creationId xmlns:p14="http://schemas.microsoft.com/office/powerpoint/2010/main" val="1028664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CC70172B-4660-4018-A483-C54B37619038}" type="datetimeFigureOut">
              <a:rPr lang="ru-RU" smtClean="0"/>
              <a:t>08.12.2023</a:t>
            </a:fld>
            <a:endParaRPr lang="ru-R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A88DA29-28F4-4D79-9589-35D2CDDD239A}" type="slidenum">
              <a:rPr lang="ru-RU" smtClean="0"/>
              <a:t>‹#›</a:t>
            </a:fld>
            <a:endParaRPr lang="ru-RU"/>
          </a:p>
        </p:txBody>
      </p:sp>
    </p:spTree>
    <p:extLst>
      <p:ext uri="{BB962C8B-B14F-4D97-AF65-F5344CB8AC3E}">
        <p14:creationId xmlns:p14="http://schemas.microsoft.com/office/powerpoint/2010/main" val="1361144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5.png"/><Relationship Id="rId5" Type="http://schemas.microsoft.com/office/2007/relationships/hdphoto" Target="../media/hdphoto3.wdp"/><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pic>
        <p:nvPicPr>
          <p:cNvPr id="5" name="Рисунок 4"/>
          <p:cNvPicPr>
            <a:picLocks noChangeAspect="1"/>
          </p:cNvPicPr>
          <p:nvPr/>
        </p:nvPicPr>
        <p:blipFill>
          <a:blip r:embed="rId3"/>
          <a:stretch>
            <a:fillRect/>
          </a:stretch>
        </p:blipFill>
        <p:spPr>
          <a:xfrm>
            <a:off x="514351" y="3480724"/>
            <a:ext cx="5829300" cy="5836095"/>
          </a:xfrm>
          <a:prstGeom prst="rect">
            <a:avLst/>
          </a:prstGeom>
        </p:spPr>
      </p:pic>
      <p:sp>
        <p:nvSpPr>
          <p:cNvPr id="6" name="Подзаголовок 2"/>
          <p:cNvSpPr txBox="1">
            <a:spLocks/>
          </p:cNvSpPr>
          <p:nvPr/>
        </p:nvSpPr>
        <p:spPr>
          <a:xfrm>
            <a:off x="1200150" y="1707695"/>
            <a:ext cx="5143500" cy="1887166"/>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ru-RU" sz="4400" b="1" dirty="0" smtClean="0">
                <a:solidFill>
                  <a:schemeClr val="accent6">
                    <a:lumMod val="75000"/>
                  </a:schemeClr>
                </a:solidFill>
                <a:latin typeface="Times New Roman" panose="02020603050405020304" pitchFamily="18" charset="0"/>
                <a:cs typeface="Times New Roman" panose="02020603050405020304" pitchFamily="18" charset="0"/>
              </a:rPr>
              <a:t>Книга добрых дел </a:t>
            </a:r>
            <a:r>
              <a:rPr lang="ru-RU" sz="4400" b="1" dirty="0" err="1" smtClean="0">
                <a:solidFill>
                  <a:schemeClr val="accent6">
                    <a:lumMod val="75000"/>
                  </a:schemeClr>
                </a:solidFill>
                <a:latin typeface="Times New Roman" panose="02020603050405020304" pitchFamily="18" charset="0"/>
                <a:cs typeface="Times New Roman" panose="02020603050405020304" pitchFamily="18" charset="0"/>
              </a:rPr>
              <a:t>Эколят</a:t>
            </a:r>
            <a:endParaRPr lang="ru-RU" sz="4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233464" y="200952"/>
            <a:ext cx="6110186" cy="927457"/>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000" b="1" dirty="0" smtClean="0">
                <a:latin typeface="Times New Roman" panose="02020603050405020304" pitchFamily="18" charset="0"/>
                <a:cs typeface="Times New Roman" panose="02020603050405020304" pitchFamily="18" charset="0"/>
              </a:rPr>
              <a:t>Муниципальное бюджетное дошкольное образовательное учреждение </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детский сад №15 «Ручеек»</a:t>
            </a:r>
            <a:endParaRPr lang="ru-RU" sz="20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315486" y="9202683"/>
            <a:ext cx="2062264" cy="400110"/>
          </a:xfrm>
          <a:prstGeom prst="rect">
            <a:avLst/>
          </a:prstGeom>
          <a:noFill/>
        </p:spPr>
        <p:txBody>
          <a:bodyPr wrap="square" rtlCol="0">
            <a:spAutoFit/>
          </a:bodyPr>
          <a:lstStyle/>
          <a:p>
            <a:pPr algn="ctr"/>
            <a:r>
              <a:rPr lang="ru-RU" sz="2000" b="1" dirty="0" smtClean="0">
                <a:latin typeface="Times New Roman" panose="02020603050405020304" pitchFamily="18" charset="0"/>
                <a:cs typeface="Times New Roman" panose="02020603050405020304" pitchFamily="18" charset="0"/>
              </a:rPr>
              <a:t>Сергач, 2023 г.</a:t>
            </a:r>
            <a:endParaRPr lang="ru-RU" sz="2000" b="1"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4"/>
          <a:stretch>
            <a:fillRect/>
          </a:stretch>
        </p:blipFill>
        <p:spPr>
          <a:xfrm>
            <a:off x="0" y="1459706"/>
            <a:ext cx="1566614" cy="1314120"/>
          </a:xfrm>
          <a:prstGeom prst="rect">
            <a:avLst/>
          </a:prstGeom>
        </p:spPr>
      </p:pic>
    </p:spTree>
    <p:extLst>
      <p:ext uri="{BB962C8B-B14F-4D97-AF65-F5344CB8AC3E}">
        <p14:creationId xmlns:p14="http://schemas.microsoft.com/office/powerpoint/2010/main" val="13957977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 y="2189642"/>
            <a:ext cx="5760610" cy="5760610"/>
          </a:xfrm>
          <a:prstGeom prst="rect">
            <a:avLst/>
          </a:prstGeom>
        </p:spPr>
      </p:pic>
      <p:sp>
        <p:nvSpPr>
          <p:cNvPr id="8" name="Подзаголовок 2"/>
          <p:cNvSpPr txBox="1">
            <a:spLocks/>
          </p:cNvSpPr>
          <p:nvPr/>
        </p:nvSpPr>
        <p:spPr>
          <a:xfrm>
            <a:off x="857250" y="1004379"/>
            <a:ext cx="5143500" cy="1887166"/>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ru-RU" sz="4400" b="1" smtClean="0">
                <a:solidFill>
                  <a:schemeClr val="accent6">
                    <a:lumMod val="75000"/>
                  </a:schemeClr>
                </a:solidFill>
                <a:latin typeface="Times New Roman" panose="02020603050405020304" pitchFamily="18" charset="0"/>
                <a:cs typeface="Times New Roman" panose="02020603050405020304" pitchFamily="18" charset="0"/>
              </a:rPr>
              <a:t>Экологические сказки</a:t>
            </a:r>
            <a:endParaRPr lang="ru-RU" sz="4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4" cstate="print">
            <a:extLst>
              <a:ext uri="{BEBA8EAE-BF5A-486C-A8C5-ECC9F3942E4B}">
                <a14:imgProps xmlns:a14="http://schemas.microsoft.com/office/drawing/2010/main">
                  <a14:imgLayer r:embed="rId5">
                    <a14:imgEffect>
                      <a14:backgroundRemoval t="913" b="99739" l="9961" r="89844"/>
                    </a14:imgEffect>
                  </a14:imgLayer>
                </a14:imgProps>
              </a:ext>
              <a:ext uri="{28A0092B-C50C-407E-A947-70E740481C1C}">
                <a14:useLocalDpi xmlns:a14="http://schemas.microsoft.com/office/drawing/2010/main" val="0"/>
              </a:ext>
            </a:extLst>
          </a:blip>
          <a:stretch>
            <a:fillRect/>
          </a:stretch>
        </p:blipFill>
        <p:spPr>
          <a:xfrm>
            <a:off x="-470365" y="6482399"/>
            <a:ext cx="4108509" cy="3077370"/>
          </a:xfrm>
          <a:prstGeom prst="rect">
            <a:avLst/>
          </a:prstGeom>
        </p:spPr>
      </p:pic>
      <p:pic>
        <p:nvPicPr>
          <p:cNvPr id="5" name="Рисунок 4"/>
          <p:cNvPicPr>
            <a:picLocks noChangeAspect="1"/>
          </p:cNvPicPr>
          <p:nvPr/>
        </p:nvPicPr>
        <p:blipFill>
          <a:blip r:embed="rId6"/>
          <a:stretch>
            <a:fillRect/>
          </a:stretch>
        </p:blipFill>
        <p:spPr>
          <a:xfrm>
            <a:off x="0" y="1236842"/>
            <a:ext cx="1790350" cy="1501796"/>
          </a:xfrm>
          <a:prstGeom prst="rect">
            <a:avLst/>
          </a:prstGeom>
        </p:spPr>
      </p:pic>
    </p:spTree>
    <p:extLst>
      <p:ext uri="{BB962C8B-B14F-4D97-AF65-F5344CB8AC3E}">
        <p14:creationId xmlns:p14="http://schemas.microsoft.com/office/powerpoint/2010/main" val="34979696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10" name="Объект 2"/>
          <p:cNvSpPr txBox="1">
            <a:spLocks/>
          </p:cNvSpPr>
          <p:nvPr/>
        </p:nvSpPr>
        <p:spPr>
          <a:xfrm>
            <a:off x="1339528" y="848217"/>
            <a:ext cx="5121917" cy="8803444"/>
          </a:xfrm>
          <a:prstGeom prst="rect">
            <a:avLst/>
          </a:prstGeom>
        </p:spPr>
        <p:txBody>
          <a:bodyPr vert="horz" lIns="91440" tIns="45720" rIns="91440" bIns="45720" rtlCol="0">
            <a:normAutofit fontScale="70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Что на земле самое зеленое? — спросила однажды маленькая девочка у своей мамы.</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Трава и деревья, дочка, — ответила мама.</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А почему они выбрали зеленый цвет, а не какой-нибудь другой?</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На этот раз мама задумалась, а затем сказала:</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Творец попросил волшебницу Природу сшить для своей любимицы-Земли платье цвета веры и надежды, и Природа подарила Земле платье зеленого цвета. С тех пор зеленый ковер благоухающих трав, растений и деревьев рождает в сердце человека надежду и веру, делает его чище.</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Но трава к осени сохнет, а листья опадают.</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Мама снова долго думала, а потом спросила:</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Сладко ли тебе сегодня спалось в твоей мягкой кроватке, доченька?</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Девочка удивленно посмотрела на маму:</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Я хорошо спала, но причем здесь моя кроватка?</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Вот так же сладко, как ты в своей кроватке, спят цветы и травы на полях и в лесах под мягким пушистым одеялом. Отдыхают деревья, чтобы набраться новых сил и порадовать сердца людей новыми надеждами. А чтобы не забыли мы за долгую зиму, что у Земли платье зеленого цвета, не растеряли надежды свои, елочка с сосенкой нам на радость и зимой зеленеют.</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11" name="Заголовок 1"/>
          <p:cNvSpPr txBox="1">
            <a:spLocks/>
          </p:cNvSpPr>
          <p:nvPr/>
        </p:nvSpPr>
        <p:spPr>
          <a:xfrm>
            <a:off x="942975" y="-22742"/>
            <a:ext cx="5915025" cy="833337"/>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«Почему у земли зеленое платье»</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0" y="1366853"/>
            <a:ext cx="1517515" cy="1272934"/>
          </a:xfrm>
          <a:prstGeom prst="rect">
            <a:avLst/>
          </a:prstGeom>
        </p:spPr>
      </p:pic>
    </p:spTree>
    <p:extLst>
      <p:ext uri="{BB962C8B-B14F-4D97-AF65-F5344CB8AC3E}">
        <p14:creationId xmlns:p14="http://schemas.microsoft.com/office/powerpoint/2010/main" val="37983797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58000" cy="9905999"/>
          </a:xfrm>
          <a:prstGeom prst="rect">
            <a:avLst/>
          </a:prstGeom>
        </p:spPr>
      </p:pic>
      <p:sp>
        <p:nvSpPr>
          <p:cNvPr id="5" name="Объект 2"/>
          <p:cNvSpPr txBox="1">
            <a:spLocks/>
          </p:cNvSpPr>
          <p:nvPr/>
        </p:nvSpPr>
        <p:spPr>
          <a:xfrm>
            <a:off x="1439694" y="1050587"/>
            <a:ext cx="4946819" cy="8855413"/>
          </a:xfrm>
          <a:prstGeom prst="rect">
            <a:avLst/>
          </a:prstGeom>
        </p:spPr>
        <p:txBody>
          <a:bodyPr vert="horz" lIns="91440" tIns="45720" rIns="91440" bIns="45720" rtlCol="0">
            <a:normAutofit fontScale="5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Печальная эта история, а рассказала мне её старая Осина, что растёт на краю леса. Ну что ж, начнём.</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Однажды в нашем лесу выросла Елочка, она была маленькая, беззащитная и все заботились о ней: большие деревья защищали от ветра, птицы склёвывали чёрных мохнатых гусениц, дождик поливал её, ветерок обдувал в жару. Все любили Ёлочку, а она была доброй и ласковой. Никто лучше её не смог спрятать маленьких зайчат от злого волка или от хитрой лисы. Её душистой смолкой лечились все звери и птички.</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Шло время, наша Ёлочка подросла и стала такой красивой, что любоваться ею прилетали птицы из соседних лесов. Не было ещё в лесу такой красивой стройной и пушистой Елочки! Елочка знала о своей красоте, но нисколько не гордилась, была всё такой же, милой и доброй.</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Близился Новый Год, хлопотное это было время для леса, ведь сколько лесных красавиц–ёлочек ждала печальная участь попасть под топор. Однажды прилетели две сороки и стали стрекотать о том, что по лесу ходит человек и ищет самую красивую ёлку. Наша Елочка стала звать человека, махать своими пушистыми ветками, пытаясь привлечь его внимание. Бедная, она не знала, для чего ему нужна ёлка. Она думала, что он, как и все, хочет полюбоваться её красотой, и человек заметил Елочку.</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«Глупая, глупая, — качала ветками и скрипела старая Осина, — затаись, затаись!!!»</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Никогда прежде не видел он такой красивой стройной и пушистой Елочки. «Хороша, то, что надо!» — сказал человек и…. Принялся рубить топором тонкий ствол. Елочка закричала от боли, но было поздно, так и упала она в снег. Удивление и страх были её последними чувствами!</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Когда человек грубо тащил Елочку за ствол, нежные зелёные веточки обламывались и осыпали след от Елочки на снегу. Страшный уродливый пенёк вот всё, что осталось в лесу от Елочки.</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Вот такую историю поведала мне старая скрипучая Осина…</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6" name="Заголовок 1"/>
          <p:cNvSpPr txBox="1">
            <a:spLocks/>
          </p:cNvSpPr>
          <p:nvPr/>
        </p:nvSpPr>
        <p:spPr>
          <a:xfrm>
            <a:off x="1235412" y="-12928"/>
            <a:ext cx="5915025" cy="77821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«История одной Елочки»</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42863" y="1488194"/>
            <a:ext cx="1526081" cy="1280120"/>
          </a:xfrm>
          <a:prstGeom prst="rect">
            <a:avLst/>
          </a:prstGeom>
        </p:spPr>
      </p:pic>
    </p:spTree>
    <p:extLst>
      <p:ext uri="{BB962C8B-B14F-4D97-AF65-F5344CB8AC3E}">
        <p14:creationId xmlns:p14="http://schemas.microsoft.com/office/powerpoint/2010/main" val="9068176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1439694" y="1189904"/>
            <a:ext cx="5121916" cy="8579796"/>
          </a:xfrm>
          <a:prstGeom prst="rect">
            <a:avLst/>
          </a:prstGeom>
        </p:spPr>
        <p:txBody>
          <a:bodyPr vert="horz" lIns="91440" tIns="45720" rIns="91440" bIns="45720" rtlCol="0">
            <a:normAutofit fontScale="47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7000"/>
              </a:lnSpc>
              <a:spcBef>
                <a:spcPts val="0"/>
              </a:spcBef>
            </a:pPr>
            <a:r>
              <a:rPr lang="ru-RU" sz="20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ru-RU" sz="29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36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Жил-был царь, и было у него три сына. Собрал как-то раз царь своих сыновей и велел им принести ЧУДО. Старший сын принес золото и серебро, средний сын принес драгоценные камни, а младший сын принес обыкновенную воду. Стали над ним все смеяться, а он и говорит:</a:t>
            </a:r>
            <a:endParaRPr lang="ru-RU" sz="36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36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Вода – самое большое чудо на Земле. За глоток воды готов был отдать мне все свои драгоценности путник, которого я встретил. Он мучился от жажды. Напоил я его чистой водой и с собой еще в запас дал. Не нужны мне были его драгоценности, понял я, что вода дороже всякого богатства.</a:t>
            </a:r>
            <a:endParaRPr lang="ru-RU" sz="36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36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А в другой раз видел я засуху. Без дождя высыхало целое поле. Ожило оно лишь после того, как пошел дождь, наполнив его живительной влагой.</a:t>
            </a:r>
            <a:endParaRPr lang="ru-RU" sz="36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36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В третий раз пришлось мне помогать людям лесной пожар тушить. Много от него зверушек пострадало. Не останови мы пожар, могло бы и село целое сгореть, если бы он на него перебросился. Много нам воды понадобилось, но справились мы всем миром. На том и закончились мои поиски.</a:t>
            </a:r>
            <a:endParaRPr lang="ru-RU" sz="36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36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А теперь, я думаю, и вы все поняли, почему вода – чудо чудесное, ведь без нее не было бы ничего живого на Земле. И птицы, и звери, и рыбы, и люди ни дня без воды не проживут. А еще вода имеет силу волшебную: превращается и в лед, и в пар, — закончил младший сын свой рассказ и показал всему честному народу  свойства воды чудесные.</a:t>
            </a:r>
            <a:endParaRPr lang="ru-RU" sz="36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36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Послушал царь младшего сына и объявил воду самым большим чудом на земле. Повелел он в своем царском Указе воду беречь, водоемы не загрязнять.</a:t>
            </a:r>
            <a:endParaRPr lang="ru-RU" sz="3600" dirty="0" smtClean="0">
              <a:latin typeface="Calibri" panose="020F0502020204030204" pitchFamily="34" charset="0"/>
              <a:ea typeface="Calibri" panose="020F0502020204030204" pitchFamily="34" charset="0"/>
              <a:cs typeface="Times New Roman" panose="02020603050405020304" pitchFamily="18" charset="0"/>
            </a:endParaRPr>
          </a:p>
          <a:p>
            <a:endParaRPr lang="ru-RU" sz="3600" dirty="0"/>
          </a:p>
        </p:txBody>
      </p:sp>
      <p:sp>
        <p:nvSpPr>
          <p:cNvPr id="6" name="Заголовок 1"/>
          <p:cNvSpPr txBox="1">
            <a:spLocks/>
          </p:cNvSpPr>
          <p:nvPr/>
        </p:nvSpPr>
        <p:spPr>
          <a:xfrm>
            <a:off x="1264595" y="268909"/>
            <a:ext cx="5297015" cy="1245140"/>
          </a:xfrm>
          <a:prstGeom prst="rect">
            <a:avLst/>
          </a:prstGeom>
        </p:spPr>
        <p:txBody>
          <a:bodyPr vert="horz" lIns="91440" tIns="45720" rIns="91440" bIns="45720" rtlCol="0" anchor="b">
            <a:normAutofit fontScale="975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171450" indent="-171450">
              <a:lnSpc>
                <a:spcPct val="107000"/>
              </a:lnSpc>
              <a:spcBef>
                <a:spcPts val="750"/>
              </a:spcBef>
            </a:pPr>
            <a:r>
              <a:rPr lang="ru-RU" sz="2400" b="1" dirty="0" smtClean="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«Сказка о воде, самом чудесном чуде</a:t>
            </a:r>
            <a:br>
              <a:rPr lang="ru-RU" sz="2400" b="1" dirty="0" smtClean="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br>
            <a:r>
              <a:rPr lang="ru-RU" sz="2400" b="1" dirty="0" smtClean="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на Земле»</a:t>
            </a:r>
            <a:r>
              <a:rPr lang="ru-RU"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r>
            <a:br>
              <a:rPr lang="ru-RU"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endParaRPr lang="ru-RU" sz="2400" b="1"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14362" y="1484892"/>
            <a:ext cx="1586070" cy="1330440"/>
          </a:xfrm>
          <a:prstGeom prst="rect">
            <a:avLst/>
          </a:prstGeom>
        </p:spPr>
      </p:pic>
    </p:spTree>
    <p:extLst>
      <p:ext uri="{BB962C8B-B14F-4D97-AF65-F5344CB8AC3E}">
        <p14:creationId xmlns:p14="http://schemas.microsoft.com/office/powerpoint/2010/main" val="2894391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58000" cy="9905999"/>
          </a:xfrm>
          <a:prstGeom prst="rect">
            <a:avLst/>
          </a:prstGeom>
        </p:spPr>
      </p:pic>
      <p:sp>
        <p:nvSpPr>
          <p:cNvPr id="5" name="Объект 2"/>
          <p:cNvSpPr txBox="1">
            <a:spLocks/>
          </p:cNvSpPr>
          <p:nvPr/>
        </p:nvSpPr>
        <p:spPr>
          <a:xfrm>
            <a:off x="1424190" y="920800"/>
            <a:ext cx="5005185" cy="8690128"/>
          </a:xfrm>
          <a:prstGeom prst="rect">
            <a:avLst/>
          </a:prstGeom>
        </p:spPr>
        <p:txBody>
          <a:bodyPr vert="horz" lIns="91440" tIns="45720" rIns="91440" bIns="45720" rtlCol="0">
            <a:normAutofit fontScale="70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Эта история произошла в нашем лесу, а знакомая сорока принесла её мне на хвосте.</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Однажды Зайчик и Медвежонок пошли гулять по лесу. Они взяли с собой еду и отправились в путь. Погода была чудесной. Светило ласковое солнышко. Зверята нашли красивую полянку и остановились на ней. Зайчик и Медвежонок играли, веселились, кувыркались по мягкой зелёной травке.</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Ближе к вечеру они проголодались и присели перекусить. Малыши наелись досыта, намусорили и, не убрав за собой, довольные убежали домой.</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Прошло время. Шалунишки вновь пошли гулять по лесу. Нашли свою полянку, она была уже не такой красивой, как раньше, но настроение у друзей было приподнятое, и они затеяли соревнования. Но случилась беда: они наткнулись на свой мусор и испачкались. А медвежонок попал лапкой в консервную банку и долго не мог освободить её. Малыши поняли, что они натворили, всё за собой убрали и больше никогда не мусорили.</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7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На этом моей истории конец, а суть сказки в том, что природа не в состоянии справиться с загрязнением сама. Каждый из нас должен заботиться о ней и тогда мы будем гулять в чистом лесу, жить счастливо и красиво в своем городе или деревне и не попадём в такую историю, как зверята.</a:t>
            </a:r>
            <a:endParaRPr lang="ru-RU" sz="2700" dirty="0" smtClean="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6" name="Заголовок 1"/>
          <p:cNvSpPr txBox="1">
            <a:spLocks/>
          </p:cNvSpPr>
          <p:nvPr/>
        </p:nvSpPr>
        <p:spPr>
          <a:xfrm>
            <a:off x="942975" y="110204"/>
            <a:ext cx="5915025" cy="70039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«Зайчик и медвежонок»</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85725" y="1488194"/>
            <a:ext cx="1449882" cy="1216202"/>
          </a:xfrm>
          <a:prstGeom prst="rect">
            <a:avLst/>
          </a:prstGeom>
        </p:spPr>
      </p:pic>
    </p:spTree>
    <p:extLst>
      <p:ext uri="{BB962C8B-B14F-4D97-AF65-F5344CB8AC3E}">
        <p14:creationId xmlns:p14="http://schemas.microsoft.com/office/powerpoint/2010/main" val="20034110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1498060" y="1342417"/>
            <a:ext cx="4976001" cy="8424153"/>
          </a:xfrm>
          <a:prstGeom prst="rect">
            <a:avLst/>
          </a:prstGeom>
        </p:spPr>
        <p:txBody>
          <a:bodyPr vert="horz" lIns="91440" tIns="45720" rIns="91440" bIns="45720" rtlCol="0">
            <a:normAutofit fontScale="70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7000"/>
              </a:lnSpc>
              <a:spcBef>
                <a:spcPts val="0"/>
              </a:spcBef>
            </a:pPr>
            <a:r>
              <a:rPr lang="ru-RU" sz="24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Маленький Лягушонок скучал. Все Лягушки вокруг были взрослыми, и ему не с кем было играть. Сейчас он лежал на широком листе речной лилии и внимательно смотрел в небо.</a:t>
            </a:r>
            <a:endParaRPr lang="ru-RU" sz="20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4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Небо такое синее и живое, словно вода в нашем пруду. Должно быть, это и есть пруд, только наоборот. А раз так, то там наверняка водятся лягушки.</a:t>
            </a:r>
            <a:endParaRPr lang="ru-RU" sz="20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4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Он вскочил на тоненькие лапки и закричал:</a:t>
            </a:r>
            <a:endParaRPr lang="ru-RU" sz="20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4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Эй! Лягушата из небесного пруда! Если вы меня слышите, отзовитесь! Давайте дружить!</a:t>
            </a:r>
            <a:endParaRPr lang="ru-RU" sz="20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4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Но никто не отозвался.</a:t>
            </a:r>
            <a:endParaRPr lang="ru-RU" sz="20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4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Ах, так! – воскликнул Лягушонок. – Вы со мной в прятки играть?! Вот вам!</a:t>
            </a:r>
            <a:endParaRPr lang="ru-RU" sz="20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4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И он скорчил забавную гримасу.</a:t>
            </a:r>
            <a:endParaRPr lang="ru-RU" sz="20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4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Мама – Лягушка, неподалёку выслеживающая комара, только рассмеялась.</a:t>
            </a:r>
            <a:endParaRPr lang="ru-RU" sz="20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4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Глупыш! Небо ведь не пруд, и там нет лягушат.</a:t>
            </a:r>
            <a:endParaRPr lang="ru-RU" sz="20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4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Но ведь с неба часто капает дождь, а ночью оно темнеет, как и наша вода в пруду. И эти вкусные комары так часто взмывают ввысь!</a:t>
            </a:r>
            <a:endParaRPr lang="ru-RU" sz="20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4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Какой ты у меня маленький, — вновь засмеялась Мама. – Комарикам ведь нужно спасаться от нас, вот они и поднимаются в воздух. А вода в нашем пруду в жаркие дни испаряется, поднимается в небо, а потом снова возвращается в наш пруд в виде дождя. Понял, малыш?</a:t>
            </a:r>
            <a:endParaRPr lang="ru-RU" sz="20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4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Угу, — кивнул зелёной головкой Лягушонок.</a:t>
            </a:r>
            <a:endParaRPr lang="ru-RU" sz="20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4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А про себя подумал:</a:t>
            </a:r>
            <a:endParaRPr lang="ru-RU" sz="20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ru-RU" sz="24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Всё равно когда-нибудь найду себе друга с неба. Ведь там есть вода! А значит, есть и Лягушата!!!</a:t>
            </a:r>
            <a:endParaRPr lang="ru-RU" sz="2000" dirty="0" smtClean="0">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endParaRPr lang="ru-RU" dirty="0"/>
          </a:p>
        </p:txBody>
      </p:sp>
      <p:sp>
        <p:nvSpPr>
          <p:cNvPr id="6" name="Заголовок 1"/>
          <p:cNvSpPr txBox="1">
            <a:spLocks/>
          </p:cNvSpPr>
          <p:nvPr/>
        </p:nvSpPr>
        <p:spPr>
          <a:xfrm>
            <a:off x="1410510" y="270601"/>
            <a:ext cx="5063551" cy="891701"/>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«История </a:t>
            </a:r>
            <a:b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br>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Маленького </a:t>
            </a:r>
            <a:r>
              <a:rPr lang="ru-RU" sz="2400" b="1" dirty="0" err="1" smtClean="0">
                <a:solidFill>
                  <a:schemeClr val="accent6">
                    <a:lumMod val="75000"/>
                  </a:schemeClr>
                </a:solidFill>
                <a:latin typeface="Times New Roman" panose="02020603050405020304" pitchFamily="18" charset="0"/>
                <a:cs typeface="Times New Roman" panose="02020603050405020304" pitchFamily="18" charset="0"/>
              </a:rPr>
              <a:t>Лягушенка</a:t>
            </a:r>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64215" y="1342417"/>
            <a:ext cx="1586070" cy="1330440"/>
          </a:xfrm>
          <a:prstGeom prst="rect">
            <a:avLst/>
          </a:prstGeom>
        </p:spPr>
      </p:pic>
    </p:spTree>
    <p:extLst>
      <p:ext uri="{BB962C8B-B14F-4D97-AF65-F5344CB8AC3E}">
        <p14:creationId xmlns:p14="http://schemas.microsoft.com/office/powerpoint/2010/main" val="1782891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1424191" y="1024733"/>
            <a:ext cx="5005184" cy="6996203"/>
          </a:xfrm>
          <a:prstGeom prst="rect">
            <a:avLst/>
          </a:prstGeom>
        </p:spPr>
        <p:txBody>
          <a:bodyPr vert="horz" lIns="91440" tIns="45720" rIns="91440" bIns="45720" rtlCol="0">
            <a:normAutofit fontScale="92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7000"/>
              </a:lnSpc>
            </a:pPr>
            <a:r>
              <a:rPr lang="ru-RU"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Красавец мухомор по виду добрее Красной Шапочки, безвредней божьей коровки. Похож и на веселого гномика в красном бисерном колпаке и кружевных панталончиках: вот-вот зашевелится, в пояс поклонится и что-нибудь скажет хорошее.</a:t>
            </a:r>
            <a:endParaRPr lang="ru-RU" sz="20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ru-RU"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И в самом деле, хоть ядовит он и несъедобен, но не совсем уж плох: многие жители леса даже едят его и не болеют.</a:t>
            </a:r>
            <a:endParaRPr lang="ru-RU" sz="20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ru-RU"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Лоси, бывает, жуют, сороки клюют, даже белки, на что уж в грибах разбираются, а и те, случается, мухоморы на зиму сушат.</a:t>
            </a:r>
            <a:endParaRPr lang="ru-RU" sz="20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ru-RU"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 малых долях мухомор, как и змеиный яд, не травит, а лечит. И звери с птицами это знают. Знайте теперь и вы.</a:t>
            </a:r>
            <a:endParaRPr lang="ru-RU" sz="20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ru-RU"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Но только сами никогда — никогда! — не пробуйте мухомором лечиться. Мухомор он все-таки мухомор — может и уморить!</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Заголовок 1"/>
          <p:cNvSpPr txBox="1">
            <a:spLocks/>
          </p:cNvSpPr>
          <p:nvPr/>
        </p:nvSpPr>
        <p:spPr>
          <a:xfrm>
            <a:off x="942975" y="181626"/>
            <a:ext cx="5915025" cy="661481"/>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«Мухомор»</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85725" y="1488194"/>
            <a:ext cx="1430427" cy="1199882"/>
          </a:xfrm>
          <a:prstGeom prst="rect">
            <a:avLst/>
          </a:prstGeom>
        </p:spPr>
      </p:pic>
    </p:spTree>
    <p:extLst>
      <p:ext uri="{BB962C8B-B14F-4D97-AF65-F5344CB8AC3E}">
        <p14:creationId xmlns:p14="http://schemas.microsoft.com/office/powerpoint/2010/main" val="19953362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924" y="2127923"/>
            <a:ext cx="5650151" cy="5650151"/>
          </a:xfrm>
          <a:prstGeom prst="rect">
            <a:avLst/>
          </a:prstGeom>
        </p:spPr>
      </p:pic>
      <p:sp>
        <p:nvSpPr>
          <p:cNvPr id="7" name="Подзаголовок 2"/>
          <p:cNvSpPr txBox="1">
            <a:spLocks/>
          </p:cNvSpPr>
          <p:nvPr/>
        </p:nvSpPr>
        <p:spPr>
          <a:xfrm>
            <a:off x="1293779" y="869937"/>
            <a:ext cx="5143500" cy="1595337"/>
          </a:xfrm>
          <a:prstGeom prst="rect">
            <a:avLst/>
          </a:prstGeom>
        </p:spPr>
        <p:txBody>
          <a:bodyPr vert="horz" lIns="91440" tIns="45720" rIns="91440" bIns="45720" rtlCol="0">
            <a:noAutofit/>
          </a:bodyPr>
          <a:lstStyle>
            <a:lvl1pPr marL="0" indent="0" algn="ctr" defTabSz="1430779" rtl="0" eaLnBrk="1" latinLnBrk="0" hangingPunct="1">
              <a:lnSpc>
                <a:spcPct val="90000"/>
              </a:lnSpc>
              <a:spcBef>
                <a:spcPts val="1564"/>
              </a:spcBef>
              <a:buFont typeface="Arial" panose="020B0604020202020204" pitchFamily="34" charset="0"/>
              <a:buNone/>
              <a:defRPr sz="3755" kern="1200">
                <a:solidFill>
                  <a:schemeClr val="tx1"/>
                </a:solidFill>
                <a:latin typeface="+mn-lt"/>
                <a:ea typeface="+mn-ea"/>
                <a:cs typeface="+mn-cs"/>
              </a:defRPr>
            </a:lvl1pPr>
            <a:lvl2pPr marL="715390" indent="0" algn="ctr" defTabSz="1430779" rtl="0" eaLnBrk="1" latinLnBrk="0" hangingPunct="1">
              <a:lnSpc>
                <a:spcPct val="90000"/>
              </a:lnSpc>
              <a:spcBef>
                <a:spcPts val="783"/>
              </a:spcBef>
              <a:buFont typeface="Arial" panose="020B0604020202020204" pitchFamily="34" charset="0"/>
              <a:buNone/>
              <a:defRPr sz="3130" kern="1200">
                <a:solidFill>
                  <a:schemeClr val="tx1"/>
                </a:solidFill>
                <a:latin typeface="+mn-lt"/>
                <a:ea typeface="+mn-ea"/>
                <a:cs typeface="+mn-cs"/>
              </a:defRPr>
            </a:lvl2pPr>
            <a:lvl3pPr marL="1430779" indent="0" algn="ctr" defTabSz="1430779" rtl="0" eaLnBrk="1" latinLnBrk="0" hangingPunct="1">
              <a:lnSpc>
                <a:spcPct val="90000"/>
              </a:lnSpc>
              <a:spcBef>
                <a:spcPts val="783"/>
              </a:spcBef>
              <a:buFont typeface="Arial" panose="020B0604020202020204" pitchFamily="34" charset="0"/>
              <a:buNone/>
              <a:defRPr sz="2817" kern="1200">
                <a:solidFill>
                  <a:schemeClr val="tx1"/>
                </a:solidFill>
                <a:latin typeface="+mn-lt"/>
                <a:ea typeface="+mn-ea"/>
                <a:cs typeface="+mn-cs"/>
              </a:defRPr>
            </a:lvl3pPr>
            <a:lvl4pPr marL="2146168" indent="0" algn="ctr" defTabSz="1430779" rtl="0" eaLnBrk="1" latinLnBrk="0" hangingPunct="1">
              <a:lnSpc>
                <a:spcPct val="90000"/>
              </a:lnSpc>
              <a:spcBef>
                <a:spcPts val="783"/>
              </a:spcBef>
              <a:buFont typeface="Arial" panose="020B0604020202020204" pitchFamily="34" charset="0"/>
              <a:buNone/>
              <a:defRPr sz="2503" kern="1200">
                <a:solidFill>
                  <a:schemeClr val="tx1"/>
                </a:solidFill>
                <a:latin typeface="+mn-lt"/>
                <a:ea typeface="+mn-ea"/>
                <a:cs typeface="+mn-cs"/>
              </a:defRPr>
            </a:lvl4pPr>
            <a:lvl5pPr marL="2861557" indent="0" algn="ctr" defTabSz="1430779" rtl="0" eaLnBrk="1" latinLnBrk="0" hangingPunct="1">
              <a:lnSpc>
                <a:spcPct val="90000"/>
              </a:lnSpc>
              <a:spcBef>
                <a:spcPts val="783"/>
              </a:spcBef>
              <a:buFont typeface="Arial" panose="020B0604020202020204" pitchFamily="34" charset="0"/>
              <a:buNone/>
              <a:defRPr sz="2503" kern="1200">
                <a:solidFill>
                  <a:schemeClr val="tx1"/>
                </a:solidFill>
                <a:latin typeface="+mn-lt"/>
                <a:ea typeface="+mn-ea"/>
                <a:cs typeface="+mn-cs"/>
              </a:defRPr>
            </a:lvl5pPr>
            <a:lvl6pPr marL="3576947" indent="0" algn="ctr" defTabSz="1430779" rtl="0" eaLnBrk="1" latinLnBrk="0" hangingPunct="1">
              <a:lnSpc>
                <a:spcPct val="90000"/>
              </a:lnSpc>
              <a:spcBef>
                <a:spcPts val="783"/>
              </a:spcBef>
              <a:buFont typeface="Arial" panose="020B0604020202020204" pitchFamily="34" charset="0"/>
              <a:buNone/>
              <a:defRPr sz="2503" kern="1200">
                <a:solidFill>
                  <a:schemeClr val="tx1"/>
                </a:solidFill>
                <a:latin typeface="+mn-lt"/>
                <a:ea typeface="+mn-ea"/>
                <a:cs typeface="+mn-cs"/>
              </a:defRPr>
            </a:lvl6pPr>
            <a:lvl7pPr marL="4292336" indent="0" algn="ctr" defTabSz="1430779" rtl="0" eaLnBrk="1" latinLnBrk="0" hangingPunct="1">
              <a:lnSpc>
                <a:spcPct val="90000"/>
              </a:lnSpc>
              <a:spcBef>
                <a:spcPts val="783"/>
              </a:spcBef>
              <a:buFont typeface="Arial" panose="020B0604020202020204" pitchFamily="34" charset="0"/>
              <a:buNone/>
              <a:defRPr sz="2503" kern="1200">
                <a:solidFill>
                  <a:schemeClr val="tx1"/>
                </a:solidFill>
                <a:latin typeface="+mn-lt"/>
                <a:ea typeface="+mn-ea"/>
                <a:cs typeface="+mn-cs"/>
              </a:defRPr>
            </a:lvl7pPr>
            <a:lvl8pPr marL="5007725" indent="0" algn="ctr" defTabSz="1430779" rtl="0" eaLnBrk="1" latinLnBrk="0" hangingPunct="1">
              <a:lnSpc>
                <a:spcPct val="90000"/>
              </a:lnSpc>
              <a:spcBef>
                <a:spcPts val="783"/>
              </a:spcBef>
              <a:buFont typeface="Arial" panose="020B0604020202020204" pitchFamily="34" charset="0"/>
              <a:buNone/>
              <a:defRPr sz="2503" kern="1200">
                <a:solidFill>
                  <a:schemeClr val="tx1"/>
                </a:solidFill>
                <a:latin typeface="+mn-lt"/>
                <a:ea typeface="+mn-ea"/>
                <a:cs typeface="+mn-cs"/>
              </a:defRPr>
            </a:lvl8pPr>
            <a:lvl9pPr marL="5723114" indent="0" algn="ctr" defTabSz="1430779" rtl="0" eaLnBrk="1" latinLnBrk="0" hangingPunct="1">
              <a:lnSpc>
                <a:spcPct val="90000"/>
              </a:lnSpc>
              <a:spcBef>
                <a:spcPts val="783"/>
              </a:spcBef>
              <a:buFont typeface="Arial" panose="020B0604020202020204" pitchFamily="34" charset="0"/>
              <a:buNone/>
              <a:defRPr sz="2503" kern="1200">
                <a:solidFill>
                  <a:schemeClr val="tx1"/>
                </a:solidFill>
                <a:latin typeface="+mn-lt"/>
                <a:ea typeface="+mn-ea"/>
                <a:cs typeface="+mn-cs"/>
              </a:defRPr>
            </a:lvl9pPr>
          </a:lstStyle>
          <a:p>
            <a:pPr marL="0" marR="0" lvl="0" indent="0" algn="ctr" defTabSz="1430779" rtl="0" eaLnBrk="1" fontAlgn="auto" latinLnBrk="0" hangingPunct="1">
              <a:lnSpc>
                <a:spcPct val="90000"/>
              </a:lnSpc>
              <a:spcBef>
                <a:spcPts val="1564"/>
              </a:spcBef>
              <a:spcAft>
                <a:spcPts val="0"/>
              </a:spcAft>
              <a:buClrTx/>
              <a:buSzTx/>
              <a:buFont typeface="Arial" panose="020B0604020202020204" pitchFamily="34" charset="0"/>
              <a:buNone/>
              <a:tabLst/>
              <a:defRPr/>
            </a:pPr>
            <a:r>
              <a:rPr kumimoji="0" lang="ru-RU" sz="44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Стихи об экологии</a:t>
            </a:r>
            <a:endParaRPr kumimoji="0" lang="ru-RU" sz="4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5507" y="5836710"/>
            <a:ext cx="2851403" cy="4202286"/>
          </a:xfrm>
          <a:prstGeom prst="rect">
            <a:avLst/>
          </a:prstGeom>
        </p:spPr>
      </p:pic>
      <p:pic>
        <p:nvPicPr>
          <p:cNvPr id="6" name="Рисунок 5"/>
          <p:cNvPicPr>
            <a:picLocks noChangeAspect="1"/>
          </p:cNvPicPr>
          <p:nvPr/>
        </p:nvPicPr>
        <p:blipFill>
          <a:blip r:embed="rId5"/>
          <a:stretch>
            <a:fillRect/>
          </a:stretch>
        </p:blipFill>
        <p:spPr>
          <a:xfrm>
            <a:off x="-26579" y="1247679"/>
            <a:ext cx="1861287" cy="1561300"/>
          </a:xfrm>
          <a:prstGeom prst="rect">
            <a:avLst/>
          </a:prstGeom>
        </p:spPr>
      </p:pic>
    </p:spTree>
    <p:extLst>
      <p:ext uri="{BB962C8B-B14F-4D97-AF65-F5344CB8AC3E}">
        <p14:creationId xmlns:p14="http://schemas.microsoft.com/office/powerpoint/2010/main" val="2878814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Прямоугольник 4"/>
          <p:cNvSpPr/>
          <p:nvPr/>
        </p:nvSpPr>
        <p:spPr>
          <a:xfrm>
            <a:off x="2652152" y="1171446"/>
            <a:ext cx="4046706" cy="747897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Есть в природе равновесие,</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Нарушать его нельзя.</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В жизни это очень важно</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Для тебя и для меня.</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 </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Что бы было равновесие</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Надо с вами, нам, друзья</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Не выбрасывать отходы</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И не загрязнять моря.</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 </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Меньше ездить на машинах</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И пускать из фабрик дым,</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Чтоб не летали в атмосфере</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И не делали там дыр.</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 </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Меньше фантиков, бумажек</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Ты на улицу бросай!</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Тренируй в себе, ты, ловкость:</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Точно в урну попадай.</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 </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А когда захочешь кинуть</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Ты бумажку не в корзину,</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Ты подумай о природе-</a:t>
            </a:r>
            <a:endParaRPr kumimoji="0" lang="ru-RU" sz="20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Times New Roman" panose="02020603050405020304" pitchFamily="18" charset="0"/>
              </a:rPr>
              <a:t>Нам ещё здесь жить как вроде</a:t>
            </a:r>
            <a:r>
              <a:rPr kumimoji="0" lang="ru-RU" sz="1800" b="0" i="0" u="none" strike="noStrike" kern="0" cap="none" spc="0" normalizeH="0" baseline="0" noProof="0" dirty="0" smtClean="0">
                <a:ln>
                  <a:noFill/>
                </a:ln>
                <a:solidFill>
                  <a:prstClr val="black"/>
                </a:solidFill>
                <a:effectLst/>
                <a:uLnTx/>
                <a:uFillTx/>
                <a:latin typeface="Times New Roman" panose="02020603050405020304" pitchFamily="18" charset="0"/>
              </a:rPr>
              <a:t>!</a:t>
            </a:r>
            <a:endParaRPr kumimoji="0" lang="ru-RU" sz="1800" b="0" i="0" u="none" strike="noStrike" kern="0" cap="none" spc="0" normalizeH="0" baseline="0" noProof="0" dirty="0" smtClean="0">
              <a:ln>
                <a:noFill/>
              </a:ln>
              <a:solidFill>
                <a:prstClr val="black"/>
              </a:solidFill>
              <a:effectLst/>
              <a:uLnTx/>
              <a:uFillTx/>
            </a:endParaRPr>
          </a:p>
        </p:txBody>
      </p:sp>
      <p:sp>
        <p:nvSpPr>
          <p:cNvPr id="6" name="Заголовок 1"/>
          <p:cNvSpPr txBox="1">
            <a:spLocks/>
          </p:cNvSpPr>
          <p:nvPr/>
        </p:nvSpPr>
        <p:spPr>
          <a:xfrm>
            <a:off x="857250" y="398697"/>
            <a:ext cx="5915025" cy="1089497"/>
          </a:xfrm>
          <a:prstGeom prst="rect">
            <a:avLst/>
          </a:prstGeom>
        </p:spPr>
        <p:txBody>
          <a:bodyPr vert="horz" lIns="91440" tIns="45720" rIns="91440" bIns="45720" rtlCol="0" anchor="ctr">
            <a:normAutofit/>
          </a:bodyPr>
          <a:lstStyle>
            <a:lvl1pPr algn="l" defTabSz="1430779" rtl="0" eaLnBrk="1" latinLnBrk="0" hangingPunct="1">
              <a:lnSpc>
                <a:spcPct val="90000"/>
              </a:lnSpc>
              <a:spcBef>
                <a:spcPct val="0"/>
              </a:spcBef>
              <a:buNone/>
              <a:defRPr sz="6885" kern="1200">
                <a:solidFill>
                  <a:schemeClr val="tx1"/>
                </a:solidFill>
                <a:latin typeface="+mj-lt"/>
                <a:ea typeface="+mj-ea"/>
                <a:cs typeface="+mj-cs"/>
              </a:defRPr>
            </a:lvl1pPr>
          </a:lstStyle>
          <a:p>
            <a:pPr marL="0" marR="0" lvl="0" indent="0" algn="ctr" defTabSz="1430779"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j-ea"/>
                <a:cs typeface="Times New Roman" panose="02020603050405020304" pitchFamily="18" charset="0"/>
              </a:rPr>
              <a:t>О загрязнении </a:t>
            </a:r>
            <a:r>
              <a:rPr kumimoji="0" lang="ru-RU" sz="24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j-ea"/>
                <a:cs typeface="Times New Roman" panose="02020603050405020304" pitchFamily="18" charset="0"/>
              </a:rPr>
              <a:t/>
            </a:r>
            <a:br>
              <a:rPr kumimoji="0" lang="ru-RU" sz="24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j-ea"/>
                <a:cs typeface="Times New Roman" panose="02020603050405020304" pitchFamily="18" charset="0"/>
              </a:rPr>
            </a:br>
            <a:r>
              <a:rPr kumimoji="0" lang="ru-RU" sz="24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j-ea"/>
                <a:cs typeface="Times New Roman" panose="02020603050405020304" pitchFamily="18" charset="0"/>
              </a:rPr>
              <a:t/>
            </a:r>
            <a:br>
              <a:rPr kumimoji="0" lang="ru-RU" sz="24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j-ea"/>
                <a:cs typeface="Times New Roman" panose="02020603050405020304" pitchFamily="18" charset="0"/>
              </a:rPr>
            </a:br>
            <a:endParaRPr kumimoji="0" lang="ru-RU"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j-ea"/>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25074" y="1188838"/>
            <a:ext cx="2029864" cy="1702707"/>
          </a:xfrm>
          <a:prstGeom prst="rect">
            <a:avLst/>
          </a:prstGeom>
        </p:spPr>
      </p:pic>
      <p:pic>
        <p:nvPicPr>
          <p:cNvPr id="8" name="Рисунок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07793" y="2891545"/>
            <a:ext cx="4721036" cy="5263872"/>
          </a:xfrm>
          <a:prstGeom prst="rect">
            <a:avLst/>
          </a:prstGeom>
        </p:spPr>
      </p:pic>
    </p:spTree>
    <p:extLst>
      <p:ext uri="{BB962C8B-B14F-4D97-AF65-F5344CB8AC3E}">
        <p14:creationId xmlns:p14="http://schemas.microsoft.com/office/powerpoint/2010/main" val="4506754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58000" cy="9905999"/>
          </a:xfrm>
          <a:prstGeom prst="rect">
            <a:avLst/>
          </a:prstGeom>
        </p:spPr>
      </p:pic>
      <p:sp>
        <p:nvSpPr>
          <p:cNvPr id="5" name="Объект 2"/>
          <p:cNvSpPr txBox="1">
            <a:spLocks/>
          </p:cNvSpPr>
          <p:nvPr/>
        </p:nvSpPr>
        <p:spPr>
          <a:xfrm>
            <a:off x="1945532" y="945203"/>
            <a:ext cx="4826743" cy="8015592"/>
          </a:xfrm>
          <a:prstGeom prst="rect">
            <a:avLst/>
          </a:prstGeom>
        </p:spPr>
        <p:txBody>
          <a:bodyPr vert="horz" lIns="91440" tIns="45720" rIns="91440" bIns="45720" numCol="1" rtlCol="0">
            <a:noAutofit/>
          </a:bodyPr>
          <a:lstStyle>
            <a:lvl1pPr marL="357694" indent="-357694" algn="l" defTabSz="1430779" rtl="0" eaLnBrk="1" latinLnBrk="0" hangingPunct="1">
              <a:lnSpc>
                <a:spcPct val="90000"/>
              </a:lnSpc>
              <a:spcBef>
                <a:spcPts val="1564"/>
              </a:spcBef>
              <a:buFont typeface="Arial" panose="020B0604020202020204" pitchFamily="34" charset="0"/>
              <a:buChar char="•"/>
              <a:defRPr sz="4381" kern="1200">
                <a:solidFill>
                  <a:schemeClr val="tx1"/>
                </a:solidFill>
                <a:latin typeface="+mn-lt"/>
                <a:ea typeface="+mn-ea"/>
                <a:cs typeface="+mn-cs"/>
              </a:defRPr>
            </a:lvl1pPr>
            <a:lvl2pPr marL="1073084" indent="-357694" algn="l" defTabSz="1430779" rtl="0" eaLnBrk="1" latinLnBrk="0" hangingPunct="1">
              <a:lnSpc>
                <a:spcPct val="90000"/>
              </a:lnSpc>
              <a:spcBef>
                <a:spcPts val="783"/>
              </a:spcBef>
              <a:buFont typeface="Arial" panose="020B0604020202020204" pitchFamily="34" charset="0"/>
              <a:buChar char="•"/>
              <a:defRPr sz="3755" kern="1200">
                <a:solidFill>
                  <a:schemeClr val="tx1"/>
                </a:solidFill>
                <a:latin typeface="+mn-lt"/>
                <a:ea typeface="+mn-ea"/>
                <a:cs typeface="+mn-cs"/>
              </a:defRPr>
            </a:lvl2pPr>
            <a:lvl3pPr marL="1788473" indent="-357694" algn="l" defTabSz="1430779" rtl="0" eaLnBrk="1" latinLnBrk="0" hangingPunct="1">
              <a:lnSpc>
                <a:spcPct val="90000"/>
              </a:lnSpc>
              <a:spcBef>
                <a:spcPts val="783"/>
              </a:spcBef>
              <a:buFont typeface="Arial" panose="020B0604020202020204" pitchFamily="34" charset="0"/>
              <a:buChar char="•"/>
              <a:defRPr sz="3130" kern="1200">
                <a:solidFill>
                  <a:schemeClr val="tx1"/>
                </a:solidFill>
                <a:latin typeface="+mn-lt"/>
                <a:ea typeface="+mn-ea"/>
                <a:cs typeface="+mn-cs"/>
              </a:defRPr>
            </a:lvl3pPr>
            <a:lvl4pPr marL="2503863"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4pPr>
            <a:lvl5pPr marL="3219251"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5pPr>
            <a:lvl6pPr marL="3934641"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6pPr>
            <a:lvl7pPr marL="4650031"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7pPr>
            <a:lvl8pPr marL="5365420"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8pPr>
            <a:lvl9pPr marL="6080808"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9pPr>
          </a:lstStyle>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Чтоб цветы в лесу цвели,</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Всю весну и лето</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Мы не будем собирать</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Их больших букетов. </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Если птенчик из гнезда</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Выпорхнул до срока,</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Мы поможем, не беда,</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Не трещи, сорока. </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Хоть и вредный мухомор,</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Мы его не тронем.</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Вдруг понадобиться он</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Жителю лесному. </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Хрупкий домик муравья</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Надо тоже охранять.</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Обязательно он должен</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За заборчиком стоять. </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Зайчика и ежика —</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Жителей лесных</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Лучше вы не трогайте!</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Охраняйте их! </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Давайте, дошколята,</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Природу охранять!</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О ней ни на минуту</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Не надо забывать.</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Ведь цветы, леса, поля и речки,</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Это все для нас навечно!</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357694" marR="0" lvl="0" indent="-357694" algn="ctr" defTabSz="1430779" rtl="0" eaLnBrk="1" fontAlgn="auto" latinLnBrk="0" hangingPunct="1">
              <a:lnSpc>
                <a:spcPct val="90000"/>
              </a:lnSpc>
              <a:spcBef>
                <a:spcPts val="1564"/>
              </a:spcBef>
              <a:spcAft>
                <a:spcPts val="0"/>
              </a:spcAft>
              <a:buClrTx/>
              <a:buSzTx/>
              <a:buFont typeface="Arial" panose="020B0604020202020204" pitchFamily="34" charset="0"/>
              <a:buChar char="•"/>
              <a:tabLst/>
              <a:defRPr/>
            </a:pPr>
            <a:endParaRPr kumimoji="0" lang="ru-RU"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Заголовок 1"/>
          <p:cNvSpPr txBox="1">
            <a:spLocks/>
          </p:cNvSpPr>
          <p:nvPr/>
        </p:nvSpPr>
        <p:spPr>
          <a:xfrm>
            <a:off x="857249" y="391782"/>
            <a:ext cx="5915025" cy="1106841"/>
          </a:xfrm>
          <a:prstGeom prst="rect">
            <a:avLst/>
          </a:prstGeom>
        </p:spPr>
        <p:txBody>
          <a:bodyPr vert="horz" lIns="91440" tIns="45720" rIns="91440" bIns="45720" rtlCol="0" anchor="ctr">
            <a:normAutofit fontScale="67500" lnSpcReduction="20000"/>
          </a:bodyPr>
          <a:lstStyle>
            <a:lvl1pPr algn="l" defTabSz="1430779" rtl="0" eaLnBrk="1" latinLnBrk="0" hangingPunct="1">
              <a:lnSpc>
                <a:spcPct val="90000"/>
              </a:lnSpc>
              <a:spcBef>
                <a:spcPct val="0"/>
              </a:spcBef>
              <a:buNone/>
              <a:defRPr sz="6885" kern="1200">
                <a:solidFill>
                  <a:schemeClr val="tx1"/>
                </a:solidFill>
                <a:latin typeface="+mj-lt"/>
                <a:ea typeface="+mj-ea"/>
                <a:cs typeface="+mj-cs"/>
              </a:defRPr>
            </a:lvl1pPr>
          </a:lstStyle>
          <a:p>
            <a:pPr marL="0" marR="0" lvl="0" indent="0" algn="ctr" defTabSz="1430779" rtl="0" eaLnBrk="1" fontAlgn="auto" latinLnBrk="0" hangingPunct="1">
              <a:lnSpc>
                <a:spcPct val="90000"/>
              </a:lnSpc>
              <a:spcBef>
                <a:spcPct val="0"/>
              </a:spcBef>
              <a:spcAft>
                <a:spcPts val="0"/>
              </a:spcAft>
              <a:buClrTx/>
              <a:buSzTx/>
              <a:buFontTx/>
              <a:buNone/>
              <a:tabLst/>
              <a:defRPr/>
            </a:pPr>
            <a:r>
              <a:rPr kumimoji="0" lang="ru-RU" sz="36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j-ea"/>
                <a:cs typeface="+mj-cs"/>
              </a:rPr>
              <a:t>Стихи об экологии</a:t>
            </a:r>
            <a:r>
              <a:rPr kumimoji="0" lang="ru-RU" sz="3600" b="0" i="0" u="none" strike="noStrike" kern="1200" cap="none" spc="0" normalizeH="0" baseline="0" noProof="0" dirty="0" smtClean="0">
                <a:ln>
                  <a:noFill/>
                </a:ln>
                <a:solidFill>
                  <a:srgbClr val="70AD47">
                    <a:lumMod val="75000"/>
                  </a:srgbClr>
                </a:solidFill>
                <a:effectLst/>
                <a:uLnTx/>
                <a:uFillTx/>
                <a:latin typeface="Calibri Light" panose="020F0302020204030204"/>
                <a:ea typeface="+mj-ea"/>
                <a:cs typeface="+mj-cs"/>
              </a:rPr>
              <a:t/>
            </a:r>
            <a:br>
              <a:rPr kumimoji="0" lang="ru-RU" sz="3600" b="0" i="0" u="none" strike="noStrike" kern="1200" cap="none" spc="0" normalizeH="0" baseline="0" noProof="0" dirty="0" smtClean="0">
                <a:ln>
                  <a:noFill/>
                </a:ln>
                <a:solidFill>
                  <a:srgbClr val="70AD47">
                    <a:lumMod val="75000"/>
                  </a:srgbClr>
                </a:solidFill>
                <a:effectLst/>
                <a:uLnTx/>
                <a:uFillTx/>
                <a:latin typeface="Calibri Light" panose="020F0302020204030204"/>
                <a:ea typeface="+mj-ea"/>
                <a:cs typeface="+mj-cs"/>
              </a:rPr>
            </a:br>
            <a:r>
              <a:rPr kumimoji="0" lang="ru-RU" sz="36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j-ea"/>
                <a:cs typeface="+mj-cs"/>
              </a:rPr>
              <a:t>для дошкольников</a:t>
            </a:r>
            <a:r>
              <a:rPr kumimoji="0" lang="ru-RU" sz="6885"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r>
            <a:br>
              <a:rPr kumimoji="0" lang="ru-RU" sz="6885"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br>
            <a:endParaRPr kumimoji="0" lang="ru-RU" sz="6885"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8" name="Рисунок 7"/>
          <p:cNvPicPr>
            <a:picLocks noChangeAspect="1"/>
          </p:cNvPicPr>
          <p:nvPr/>
        </p:nvPicPr>
        <p:blipFill>
          <a:blip r:embed="rId3"/>
          <a:stretch>
            <a:fillRect/>
          </a:stretch>
        </p:blipFill>
        <p:spPr>
          <a:xfrm>
            <a:off x="0" y="890877"/>
            <a:ext cx="2385967" cy="1999053"/>
          </a:xfrm>
          <a:prstGeom prst="rect">
            <a:avLst/>
          </a:prstGeom>
        </p:spPr>
      </p:pic>
      <p:pic>
        <p:nvPicPr>
          <p:cNvPr id="9" name="Рисунок 8"/>
          <p:cNvPicPr>
            <a:picLocks noChangeAspect="1"/>
          </p:cNvPicPr>
          <p:nvPr/>
        </p:nvPicPr>
        <p:blipFill>
          <a:blip r:embed="rId4">
            <a:extLst>
              <a:ext uri="{BEBA8EAE-BF5A-486C-A8C5-ECC9F3942E4B}">
                <a14:imgProps xmlns:a14="http://schemas.microsoft.com/office/drawing/2010/main">
                  <a14:imgLayer r:embed="rId5">
                    <a14:imgEffect>
                      <a14:backgroundRemoval t="0" b="100000" l="9961" r="89844"/>
                    </a14:imgEffect>
                  </a14:imgLayer>
                </a14:imgProps>
              </a:ext>
              <a:ext uri="{28A0092B-C50C-407E-A947-70E740481C1C}">
                <a14:useLocalDpi xmlns:a14="http://schemas.microsoft.com/office/drawing/2010/main" val="0"/>
              </a:ext>
            </a:extLst>
          </a:blip>
          <a:stretch>
            <a:fillRect/>
          </a:stretch>
        </p:blipFill>
        <p:spPr>
          <a:xfrm>
            <a:off x="-838225" y="3521661"/>
            <a:ext cx="5396063" cy="4041778"/>
          </a:xfrm>
          <a:prstGeom prst="rect">
            <a:avLst/>
          </a:prstGeom>
        </p:spPr>
      </p:pic>
    </p:spTree>
    <p:extLst>
      <p:ext uri="{BB962C8B-B14F-4D97-AF65-F5344CB8AC3E}">
        <p14:creationId xmlns:p14="http://schemas.microsoft.com/office/powerpoint/2010/main" val="23923815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9" name="Подзаголовок 2"/>
          <p:cNvSpPr txBox="1">
            <a:spLocks/>
          </p:cNvSpPr>
          <p:nvPr/>
        </p:nvSpPr>
        <p:spPr>
          <a:xfrm>
            <a:off x="272373" y="1167319"/>
            <a:ext cx="6342435" cy="8443609"/>
          </a:xfrm>
          <a:prstGeom prst="rect">
            <a:avLst/>
          </a:prstGeom>
        </p:spPr>
        <p:txBody>
          <a:bodyPr vert="horz" lIns="91440" tIns="45720" rIns="91440" bIns="45720" rtlCol="0">
            <a:normAutofit fontScale="70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fontAlgn="base">
              <a:lnSpc>
                <a:spcPct val="107000"/>
              </a:lnSpc>
              <a:spcBef>
                <a:spcPts val="0"/>
              </a:spcBef>
            </a:pPr>
            <a:r>
              <a:rPr lang="ru-RU" sz="2100" i="1"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Куплет:</a:t>
            </a: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Ярко светит солнце в чистом небе,</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Весело в горах журчат ручьи,</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На опушке леса возле ели,</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Трели звонко тянут соловьи.</a:t>
            </a:r>
            <a:endParaRPr lang="ru-RU" sz="2100" dirty="0" smtClean="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Bef>
                <a:spcPts val="0"/>
              </a:spcBef>
              <a:spcAft>
                <a:spcPts val="1500"/>
              </a:spcAft>
            </a:pP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Красотой Природа нас пленяет,</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Силы, вдохновение дает,</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Чудесами сильно удивляет,</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Но лишь тех, ее кто бережет!</a:t>
            </a:r>
            <a:endParaRPr lang="ru-RU" sz="2100" dirty="0" smtClean="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Bef>
                <a:spcPts val="0"/>
              </a:spcBef>
            </a:pPr>
            <a:r>
              <a:rPr lang="ru-RU" sz="2100" i="1"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Припев:</a:t>
            </a: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Мы </a:t>
            </a:r>
            <a:r>
              <a:rPr lang="ru-RU" sz="2100" dirty="0" err="1"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Эколята</a:t>
            </a: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 – природы защитники,</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Животных, растений большие друзья,</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Богатства земли молодые наследники,</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На страже природы стоим ты и я!</a:t>
            </a:r>
            <a:endParaRPr lang="ru-RU" sz="2100" dirty="0" smtClean="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Bef>
                <a:spcPts val="0"/>
              </a:spcBef>
              <a:spcAft>
                <a:spcPts val="1500"/>
              </a:spcAft>
            </a:pP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Мы </a:t>
            </a:r>
            <a:r>
              <a:rPr lang="ru-RU" sz="2100" dirty="0" err="1"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Эколята</a:t>
            </a: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 – природы защитники,</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Животных, растений большие друзья,</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Оберегаем и любим природу,</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Чтобы жизнь сохранить на планете Земля.</a:t>
            </a:r>
            <a:endParaRPr lang="ru-RU" sz="2100" dirty="0" smtClean="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Bef>
                <a:spcPts val="0"/>
              </a:spcBef>
            </a:pPr>
            <a:r>
              <a:rPr lang="ru-RU" sz="2100" i="1"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Куплет:</a:t>
            </a: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Оглянись вокруг и ты увидишь,</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Каждый день наполнен волшебством,</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Радуга, туман и белый иней,</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Или дождик за твоим окном.</a:t>
            </a:r>
            <a:endParaRPr lang="ru-RU" sz="2100" dirty="0" smtClean="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Bef>
                <a:spcPts val="0"/>
              </a:spcBef>
              <a:spcAft>
                <a:spcPts val="1500"/>
              </a:spcAft>
            </a:pP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Бесценный дар надежно охраняем,</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Природы тишину, ее покой,</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Если искренне природу любим,</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Значит, любим Родину с тобой.</a:t>
            </a:r>
            <a:endParaRPr lang="ru-RU" sz="2100" dirty="0" smtClean="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Bef>
                <a:spcPts val="0"/>
              </a:spcBef>
            </a:pPr>
            <a:r>
              <a:rPr lang="ru-RU" sz="2100" i="1"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Припев:</a:t>
            </a: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Мы </a:t>
            </a:r>
            <a:r>
              <a:rPr lang="ru-RU" sz="2100" dirty="0" err="1"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Эколята</a:t>
            </a: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 – природы защитники,</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Животных, растений большие друзья,</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Богатства земли молодые наследники,</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На страже природы стоим ты и я!</a:t>
            </a:r>
            <a:endParaRPr lang="ru-RU" sz="2100" dirty="0" smtClean="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Bef>
                <a:spcPts val="0"/>
              </a:spcBef>
              <a:spcAft>
                <a:spcPts val="1500"/>
              </a:spcAft>
            </a:pP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Мы </a:t>
            </a:r>
            <a:r>
              <a:rPr lang="ru-RU" sz="2100" dirty="0" err="1"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Эколята</a:t>
            </a: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 – природы защитники,</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Животных, растений большие друзья,</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Оберегаем и любим природу,</a:t>
            </a:r>
            <a:b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br>
            <a:r>
              <a:rPr lang="ru-RU" sz="21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Чтобы жизнь сохранить на планете Земля</a:t>
            </a:r>
            <a:r>
              <a:rPr lang="ru-RU" sz="1900"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1900" dirty="0" smtClean="0">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sp>
        <p:nvSpPr>
          <p:cNvPr id="10" name="Заголовок 1"/>
          <p:cNvSpPr txBox="1">
            <a:spLocks/>
          </p:cNvSpPr>
          <p:nvPr/>
        </p:nvSpPr>
        <p:spPr>
          <a:xfrm>
            <a:off x="1214742" y="239864"/>
            <a:ext cx="4154926" cy="92745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800" b="1" dirty="0" smtClean="0">
                <a:solidFill>
                  <a:schemeClr val="accent6">
                    <a:lumMod val="75000"/>
                  </a:schemeClr>
                </a:solidFill>
                <a:latin typeface="Times New Roman" panose="02020603050405020304" pitchFamily="18" charset="0"/>
                <a:cs typeface="Times New Roman" panose="02020603050405020304" pitchFamily="18" charset="0"/>
              </a:rPr>
              <a:t>Гимн </a:t>
            </a:r>
            <a:r>
              <a:rPr lang="ru-RU" sz="2800" b="1" dirty="0" err="1" smtClean="0">
                <a:solidFill>
                  <a:schemeClr val="accent6">
                    <a:lumMod val="75000"/>
                  </a:schemeClr>
                </a:solidFill>
                <a:latin typeface="Times New Roman" panose="02020603050405020304" pitchFamily="18" charset="0"/>
                <a:cs typeface="Times New Roman" panose="02020603050405020304" pitchFamily="18" charset="0"/>
              </a:rPr>
              <a:t>Эколят</a:t>
            </a:r>
            <a:r>
              <a:rPr lang="ru-RU" sz="2800" b="1" dirty="0" smtClean="0">
                <a:solidFill>
                  <a:schemeClr val="accent6">
                    <a:lumMod val="75000"/>
                  </a:schemeClr>
                </a:solidFill>
                <a:latin typeface="Times New Roman" panose="02020603050405020304" pitchFamily="18" charset="0"/>
                <a:cs typeface="Times New Roman" panose="02020603050405020304" pitchFamily="18" charset="0"/>
              </a:rPr>
              <a:t> – молодых защитников природы</a:t>
            </a:r>
            <a:endParaRPr lang="ru-RU"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3"/>
          <a:stretch>
            <a:fillRect/>
          </a:stretch>
        </p:blipFill>
        <p:spPr>
          <a:xfrm>
            <a:off x="-30398" y="1167319"/>
            <a:ext cx="2133785" cy="1786283"/>
          </a:xfrm>
          <a:prstGeom prst="rect">
            <a:avLst/>
          </a:prstGeom>
        </p:spPr>
      </p:pic>
    </p:spTree>
    <p:extLst>
      <p:ext uri="{BB962C8B-B14F-4D97-AF65-F5344CB8AC3E}">
        <p14:creationId xmlns:p14="http://schemas.microsoft.com/office/powerpoint/2010/main" val="27596254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2120630" y="1303506"/>
            <a:ext cx="4265883" cy="8015592"/>
          </a:xfrm>
          <a:prstGeom prst="rect">
            <a:avLst/>
          </a:prstGeom>
        </p:spPr>
        <p:txBody>
          <a:bodyPr vert="horz" lIns="91440" tIns="45720" rIns="91440" bIns="45720" numCol="1" rtlCol="0">
            <a:noAutofit/>
          </a:bodyPr>
          <a:lstStyle>
            <a:lvl1pPr marL="357694" indent="-357694" algn="l" defTabSz="1430779" rtl="0" eaLnBrk="1" latinLnBrk="0" hangingPunct="1">
              <a:lnSpc>
                <a:spcPct val="90000"/>
              </a:lnSpc>
              <a:spcBef>
                <a:spcPts val="1564"/>
              </a:spcBef>
              <a:buFont typeface="Arial" panose="020B0604020202020204" pitchFamily="34" charset="0"/>
              <a:buChar char="•"/>
              <a:defRPr sz="4381" kern="1200">
                <a:solidFill>
                  <a:schemeClr val="tx1"/>
                </a:solidFill>
                <a:latin typeface="+mn-lt"/>
                <a:ea typeface="+mn-ea"/>
                <a:cs typeface="+mn-cs"/>
              </a:defRPr>
            </a:lvl1pPr>
            <a:lvl2pPr marL="1073084" indent="-357694" algn="l" defTabSz="1430779" rtl="0" eaLnBrk="1" latinLnBrk="0" hangingPunct="1">
              <a:lnSpc>
                <a:spcPct val="90000"/>
              </a:lnSpc>
              <a:spcBef>
                <a:spcPts val="783"/>
              </a:spcBef>
              <a:buFont typeface="Arial" panose="020B0604020202020204" pitchFamily="34" charset="0"/>
              <a:buChar char="•"/>
              <a:defRPr sz="3755" kern="1200">
                <a:solidFill>
                  <a:schemeClr val="tx1"/>
                </a:solidFill>
                <a:latin typeface="+mn-lt"/>
                <a:ea typeface="+mn-ea"/>
                <a:cs typeface="+mn-cs"/>
              </a:defRPr>
            </a:lvl2pPr>
            <a:lvl3pPr marL="1788473" indent="-357694" algn="l" defTabSz="1430779" rtl="0" eaLnBrk="1" latinLnBrk="0" hangingPunct="1">
              <a:lnSpc>
                <a:spcPct val="90000"/>
              </a:lnSpc>
              <a:spcBef>
                <a:spcPts val="783"/>
              </a:spcBef>
              <a:buFont typeface="Arial" panose="020B0604020202020204" pitchFamily="34" charset="0"/>
              <a:buChar char="•"/>
              <a:defRPr sz="3130" kern="1200">
                <a:solidFill>
                  <a:schemeClr val="tx1"/>
                </a:solidFill>
                <a:latin typeface="+mn-lt"/>
                <a:ea typeface="+mn-ea"/>
                <a:cs typeface="+mn-cs"/>
              </a:defRPr>
            </a:lvl3pPr>
            <a:lvl4pPr marL="2503863"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4pPr>
            <a:lvl5pPr marL="3219251"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5pPr>
            <a:lvl6pPr marL="3934641"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6pPr>
            <a:lvl7pPr marL="4650031"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7pPr>
            <a:lvl8pPr marL="5365420"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8pPr>
            <a:lvl9pPr marL="6080808"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9pPr>
          </a:lstStyle>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Чтоб радость завтрашнего дня</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Сумел ты ощутить.</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Должна быть чистою Земля</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И небо чистым быть.</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 </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А Землю эту, не щадя.</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Терзал за веком век,</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И брал все только для себя</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«Разумный» человек.</a:t>
            </a: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Сейчас же кинулись спасать</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«Природную среду»,</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Но почему ж так поздно мы</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Почуяли беду?</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 </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Сквозь фабрик и заводов дым</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Нам трудно разглядеть</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Все те страданья, что Земле</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Приходится терпеть.</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 </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Надолго ль хватит нам воды,</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Коль растворен в ней яд?</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Надолго ль хватит тех лесов.</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Где топоры стучат?</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 </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Спасти поля, леса, луга</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И чистую гладь рек – всю Землю</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Можешь только ты,</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Разумный человек !</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357694" marR="0" lvl="0" indent="-357694" algn="ctr" defTabSz="1430779" rtl="0" eaLnBrk="1" fontAlgn="auto" latinLnBrk="0" hangingPunct="1">
              <a:lnSpc>
                <a:spcPct val="90000"/>
              </a:lnSpc>
              <a:spcBef>
                <a:spcPts val="1564"/>
              </a:spcBef>
              <a:spcAft>
                <a:spcPts val="0"/>
              </a:spcAft>
              <a:buClrTx/>
              <a:buSzTx/>
              <a:buFont typeface="Arial" panose="020B0604020202020204" pitchFamily="34" charset="0"/>
              <a:buChar char="•"/>
              <a:tabLst/>
              <a:defRPr/>
            </a:pPr>
            <a:endParaRPr kumimoji="0" lang="ru-RU"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Заголовок 1"/>
          <p:cNvSpPr txBox="1">
            <a:spLocks/>
          </p:cNvSpPr>
          <p:nvPr/>
        </p:nvSpPr>
        <p:spPr>
          <a:xfrm>
            <a:off x="942975" y="163184"/>
            <a:ext cx="5915025" cy="1106841"/>
          </a:xfrm>
          <a:prstGeom prst="rect">
            <a:avLst/>
          </a:prstGeom>
        </p:spPr>
        <p:txBody>
          <a:bodyPr vert="horz" lIns="91440" tIns="45720" rIns="91440" bIns="45720" rtlCol="0" anchor="ctr">
            <a:normAutofit fontScale="30000" lnSpcReduction="20000"/>
          </a:bodyPr>
          <a:lstStyle>
            <a:lvl1pPr algn="l" defTabSz="1430779" rtl="0" eaLnBrk="1" latinLnBrk="0" hangingPunct="1">
              <a:lnSpc>
                <a:spcPct val="90000"/>
              </a:lnSpc>
              <a:spcBef>
                <a:spcPct val="0"/>
              </a:spcBef>
              <a:buNone/>
              <a:defRPr sz="6885" kern="1200">
                <a:solidFill>
                  <a:schemeClr val="tx1"/>
                </a:solidFill>
                <a:latin typeface="+mj-lt"/>
                <a:ea typeface="+mj-ea"/>
                <a:cs typeface="+mj-cs"/>
              </a:defRPr>
            </a:lvl1pPr>
          </a:lstStyle>
          <a:p>
            <a:pPr marL="0" marR="0" lvl="0" indent="0" algn="ctr" defTabSz="1430779" rtl="0" eaLnBrk="1" fontAlgn="auto" latinLnBrk="0" hangingPunct="1">
              <a:lnSpc>
                <a:spcPct val="90000"/>
              </a:lnSpc>
              <a:spcBef>
                <a:spcPct val="0"/>
              </a:spcBef>
              <a:spcAft>
                <a:spcPts val="0"/>
              </a:spcAft>
              <a:buClrTx/>
              <a:buSzTx/>
              <a:buFontTx/>
              <a:buNone/>
              <a:tabLst/>
              <a:defRPr/>
            </a:pPr>
            <a:r>
              <a:rPr kumimoji="0" lang="ru-RU" sz="8000" b="0" i="0" u="none" strike="noStrike" kern="1200" cap="none" spc="0" normalizeH="0" baseline="0" noProof="0" dirty="0" smtClean="0">
                <a:ln>
                  <a:noFill/>
                </a:ln>
                <a:solidFill>
                  <a:sysClr val="windowText" lastClr="000000"/>
                </a:solidFill>
                <a:effectLst/>
                <a:uLnTx/>
                <a:uFillTx/>
                <a:latin typeface="Calibri Light" panose="020F0302020204030204"/>
                <a:ea typeface="+mj-ea"/>
              </a:rPr>
              <a:t> </a:t>
            </a:r>
            <a:br>
              <a:rPr kumimoji="0" lang="ru-RU" sz="8000" b="0" i="0" u="none" strike="noStrike" kern="1200" cap="none" spc="0" normalizeH="0" baseline="0" noProof="0" dirty="0" smtClean="0">
                <a:ln>
                  <a:noFill/>
                </a:ln>
                <a:solidFill>
                  <a:sysClr val="windowText" lastClr="000000"/>
                </a:solidFill>
                <a:effectLst/>
                <a:uLnTx/>
                <a:uFillTx/>
                <a:latin typeface="Calibri Light" panose="020F0302020204030204"/>
                <a:ea typeface="+mj-ea"/>
              </a:rPr>
            </a:br>
            <a:r>
              <a:rPr kumimoji="0" lang="ru-RU" sz="80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j-ea"/>
                <a:cs typeface="Times New Roman" panose="02020603050405020304" pitchFamily="18" charset="0"/>
              </a:rPr>
              <a:t>Береги природу</a:t>
            </a:r>
            <a:r>
              <a:rPr kumimoji="0" lang="ru-RU" sz="6885"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r>
            <a:br>
              <a:rPr kumimoji="0" lang="ru-RU" sz="6885"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br>
            <a:r>
              <a:rPr kumimoji="0" lang="ru-RU" sz="6885"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r>
            <a:br>
              <a:rPr kumimoji="0" lang="ru-RU" sz="6885"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br>
            <a:endParaRPr kumimoji="0" lang="ru-RU" sz="6885"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7" name="Рисунок 6"/>
          <p:cNvPicPr>
            <a:picLocks noChangeAspect="1"/>
          </p:cNvPicPr>
          <p:nvPr/>
        </p:nvPicPr>
        <p:blipFill>
          <a:blip r:embed="rId3"/>
          <a:stretch>
            <a:fillRect/>
          </a:stretch>
        </p:blipFill>
        <p:spPr>
          <a:xfrm>
            <a:off x="0" y="987488"/>
            <a:ext cx="2587557" cy="2170635"/>
          </a:xfrm>
          <a:prstGeom prst="rect">
            <a:avLst/>
          </a:prstGeom>
        </p:spPr>
      </p:pic>
      <p:pic>
        <p:nvPicPr>
          <p:cNvPr id="8" name="Рисунок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659218" y="3158123"/>
            <a:ext cx="4468403" cy="6747876"/>
          </a:xfrm>
          <a:prstGeom prst="rect">
            <a:avLst/>
          </a:prstGeom>
        </p:spPr>
      </p:pic>
    </p:spTree>
    <p:extLst>
      <p:ext uri="{BB962C8B-B14F-4D97-AF65-F5344CB8AC3E}">
        <p14:creationId xmlns:p14="http://schemas.microsoft.com/office/powerpoint/2010/main" val="4737558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2431915" y="1303506"/>
            <a:ext cx="3954598" cy="8015592"/>
          </a:xfrm>
          <a:prstGeom prst="rect">
            <a:avLst/>
          </a:prstGeom>
        </p:spPr>
        <p:txBody>
          <a:bodyPr vert="horz" lIns="91440" tIns="45720" rIns="91440" bIns="45720" numCol="1" rtlCol="0">
            <a:noAutofit/>
          </a:bodyPr>
          <a:lstStyle>
            <a:lvl1pPr marL="357694" indent="-357694" algn="l" defTabSz="1430779" rtl="0" eaLnBrk="1" latinLnBrk="0" hangingPunct="1">
              <a:lnSpc>
                <a:spcPct val="90000"/>
              </a:lnSpc>
              <a:spcBef>
                <a:spcPts val="1564"/>
              </a:spcBef>
              <a:buFont typeface="Arial" panose="020B0604020202020204" pitchFamily="34" charset="0"/>
              <a:buChar char="•"/>
              <a:defRPr sz="4381" kern="1200">
                <a:solidFill>
                  <a:schemeClr val="tx1"/>
                </a:solidFill>
                <a:latin typeface="+mn-lt"/>
                <a:ea typeface="+mn-ea"/>
                <a:cs typeface="+mn-cs"/>
              </a:defRPr>
            </a:lvl1pPr>
            <a:lvl2pPr marL="1073084" indent="-357694" algn="l" defTabSz="1430779" rtl="0" eaLnBrk="1" latinLnBrk="0" hangingPunct="1">
              <a:lnSpc>
                <a:spcPct val="90000"/>
              </a:lnSpc>
              <a:spcBef>
                <a:spcPts val="783"/>
              </a:spcBef>
              <a:buFont typeface="Arial" panose="020B0604020202020204" pitchFamily="34" charset="0"/>
              <a:buChar char="•"/>
              <a:defRPr sz="3755" kern="1200">
                <a:solidFill>
                  <a:schemeClr val="tx1"/>
                </a:solidFill>
                <a:latin typeface="+mn-lt"/>
                <a:ea typeface="+mn-ea"/>
                <a:cs typeface="+mn-cs"/>
              </a:defRPr>
            </a:lvl2pPr>
            <a:lvl3pPr marL="1788473" indent="-357694" algn="l" defTabSz="1430779" rtl="0" eaLnBrk="1" latinLnBrk="0" hangingPunct="1">
              <a:lnSpc>
                <a:spcPct val="90000"/>
              </a:lnSpc>
              <a:spcBef>
                <a:spcPts val="783"/>
              </a:spcBef>
              <a:buFont typeface="Arial" panose="020B0604020202020204" pitchFamily="34" charset="0"/>
              <a:buChar char="•"/>
              <a:defRPr sz="3130" kern="1200">
                <a:solidFill>
                  <a:schemeClr val="tx1"/>
                </a:solidFill>
                <a:latin typeface="+mn-lt"/>
                <a:ea typeface="+mn-ea"/>
                <a:cs typeface="+mn-cs"/>
              </a:defRPr>
            </a:lvl3pPr>
            <a:lvl4pPr marL="2503863"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4pPr>
            <a:lvl5pPr marL="3219251"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5pPr>
            <a:lvl6pPr marL="3934641"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6pPr>
            <a:lvl7pPr marL="4650031"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7pPr>
            <a:lvl8pPr marL="5365420"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8pPr>
            <a:lvl9pPr marL="6080808"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9pPr>
          </a:lstStyle>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Нам жить в одной семье,</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Нам петь в одном кругу,</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Идти в одном строю,</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Лететь в одном полете.</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 </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Давайте сохраним</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Ромашку на лугу.</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Кувшинку на реке</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И клюкву на болоте.</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 </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О, как природа-мать</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Терпима и добра!</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Но чтоб ее лихая</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Участь не постигла.</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 </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Давайте сохраним</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На стрежнях – осетра.</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Касатку в небесах,</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В таежных дебрях – тигра.</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 </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Коль суждено дышать</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Нам воздухом одним.</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Давайте-ка мы все</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Навек объединимся.</a:t>
            </a: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Давайте наши души</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Вместе сохраним,</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Тогда мы на Земле</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И сами сохранимся!</a:t>
            </a:r>
            <a:endParaRPr kumimoji="0" lang="ru-RU"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357694" marR="0" lvl="0" indent="-357694" algn="ctr" defTabSz="1430779" rtl="0" eaLnBrk="1" fontAlgn="auto" latinLnBrk="0" hangingPunct="1">
              <a:lnSpc>
                <a:spcPct val="90000"/>
              </a:lnSpc>
              <a:spcBef>
                <a:spcPts val="1564"/>
              </a:spcBef>
              <a:spcAft>
                <a:spcPts val="0"/>
              </a:spcAft>
              <a:buClrTx/>
              <a:buSzTx/>
              <a:buFont typeface="Arial" panose="020B0604020202020204" pitchFamily="34" charset="0"/>
              <a:buChar char="•"/>
              <a:tabLst/>
              <a:defRPr/>
            </a:pPr>
            <a:endParaRPr kumimoji="0" lang="ru-RU"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TextBox 5"/>
          <p:cNvSpPr txBox="1"/>
          <p:nvPr/>
        </p:nvSpPr>
        <p:spPr>
          <a:xfrm>
            <a:off x="1984443" y="420921"/>
            <a:ext cx="4182894" cy="461665"/>
          </a:xfrm>
          <a:prstGeom prst="rect">
            <a:avLst/>
          </a:prstGeom>
          <a:noFill/>
        </p:spPr>
        <p:txBody>
          <a:bodyPr wrap="square" rtlCol="0">
            <a:spAutoFit/>
          </a:bodyPr>
          <a:lstStyle/>
          <a:p>
            <a:pPr algn="ctr"/>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Давайте  сохраним</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1691" y="699037"/>
            <a:ext cx="2949648" cy="2474384"/>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884" y="3173421"/>
            <a:ext cx="4074836" cy="5689028"/>
          </a:xfrm>
          <a:prstGeom prst="rect">
            <a:avLst/>
          </a:prstGeom>
        </p:spPr>
      </p:pic>
    </p:spTree>
    <p:extLst>
      <p:ext uri="{BB962C8B-B14F-4D97-AF65-F5344CB8AC3E}">
        <p14:creationId xmlns:p14="http://schemas.microsoft.com/office/powerpoint/2010/main" val="11528726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2217906" y="1303506"/>
            <a:ext cx="4168607" cy="8015592"/>
          </a:xfrm>
          <a:prstGeom prst="rect">
            <a:avLst/>
          </a:prstGeom>
        </p:spPr>
        <p:txBody>
          <a:bodyPr vert="horz" lIns="91440" tIns="45720" rIns="91440" bIns="45720" numCol="1" rtlCol="0">
            <a:noAutofit/>
          </a:bodyPr>
          <a:lstStyle>
            <a:lvl1pPr marL="357694" indent="-357694" algn="l" defTabSz="1430779" rtl="0" eaLnBrk="1" latinLnBrk="0" hangingPunct="1">
              <a:lnSpc>
                <a:spcPct val="90000"/>
              </a:lnSpc>
              <a:spcBef>
                <a:spcPts val="1564"/>
              </a:spcBef>
              <a:buFont typeface="Arial" panose="020B0604020202020204" pitchFamily="34" charset="0"/>
              <a:buChar char="•"/>
              <a:defRPr sz="4381" kern="1200">
                <a:solidFill>
                  <a:schemeClr val="tx1"/>
                </a:solidFill>
                <a:latin typeface="+mn-lt"/>
                <a:ea typeface="+mn-ea"/>
                <a:cs typeface="+mn-cs"/>
              </a:defRPr>
            </a:lvl1pPr>
            <a:lvl2pPr marL="1073084" indent="-357694" algn="l" defTabSz="1430779" rtl="0" eaLnBrk="1" latinLnBrk="0" hangingPunct="1">
              <a:lnSpc>
                <a:spcPct val="90000"/>
              </a:lnSpc>
              <a:spcBef>
                <a:spcPts val="783"/>
              </a:spcBef>
              <a:buFont typeface="Arial" panose="020B0604020202020204" pitchFamily="34" charset="0"/>
              <a:buChar char="•"/>
              <a:defRPr sz="3755" kern="1200">
                <a:solidFill>
                  <a:schemeClr val="tx1"/>
                </a:solidFill>
                <a:latin typeface="+mn-lt"/>
                <a:ea typeface="+mn-ea"/>
                <a:cs typeface="+mn-cs"/>
              </a:defRPr>
            </a:lvl2pPr>
            <a:lvl3pPr marL="1788473" indent="-357694" algn="l" defTabSz="1430779" rtl="0" eaLnBrk="1" latinLnBrk="0" hangingPunct="1">
              <a:lnSpc>
                <a:spcPct val="90000"/>
              </a:lnSpc>
              <a:spcBef>
                <a:spcPts val="783"/>
              </a:spcBef>
              <a:buFont typeface="Arial" panose="020B0604020202020204" pitchFamily="34" charset="0"/>
              <a:buChar char="•"/>
              <a:defRPr sz="3130" kern="1200">
                <a:solidFill>
                  <a:schemeClr val="tx1"/>
                </a:solidFill>
                <a:latin typeface="+mn-lt"/>
                <a:ea typeface="+mn-ea"/>
                <a:cs typeface="+mn-cs"/>
              </a:defRPr>
            </a:lvl3pPr>
            <a:lvl4pPr marL="2503863"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4pPr>
            <a:lvl5pPr marL="3219251"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5pPr>
            <a:lvl6pPr marL="3934641"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6pPr>
            <a:lvl7pPr marL="4650031"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7pPr>
            <a:lvl8pPr marL="5365420"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8pPr>
            <a:lvl9pPr marL="6080808"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9pPr>
          </a:lstStyle>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Много есть чудес на свете,</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Человек их всех чудесней.</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Но себя лишь он любил</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И природу погубил.</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 </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Он никак не мог понять,</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Что природа — наша мать!</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Вырубаются леса, реки загрязняются,</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И вода у нас в реке нам уже не нравится</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 </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Нет теперь в лесах зверей,</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Человек ведь всех главней!</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Удержаться он не смог,</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Это был его порок.</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 </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Почему не может он</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Жить спокойно и с умом?</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Охранять, любить, ценить,</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Всей природой дорожить!</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 </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А теперь вот видим мы</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Леса без птиц, и земли без воды…</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Все меньше окружающей природы,</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Все больше окружающей среды.</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357694" marR="0" lvl="0" indent="-357694" algn="ctr" defTabSz="1430779"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ru-RU"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Прямоугольник 5"/>
          <p:cNvSpPr/>
          <p:nvPr/>
        </p:nvSpPr>
        <p:spPr>
          <a:xfrm>
            <a:off x="2580519" y="420921"/>
            <a:ext cx="2909258"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smtClean="0">
                <a:ln>
                  <a:noFill/>
                </a:ln>
                <a:solidFill>
                  <a:srgbClr val="70AD47">
                    <a:lumMod val="75000"/>
                  </a:srgbClr>
                </a:solidFill>
                <a:effectLst/>
                <a:uLnTx/>
                <a:uFillTx/>
                <a:latin typeface="Times New Roman" panose="02020603050405020304" pitchFamily="18" charset="0"/>
                <a:ea typeface="Calibri" panose="020F0502020204030204" pitchFamily="34" charset="0"/>
              </a:rPr>
              <a:t>Человек и природа </a:t>
            </a:r>
            <a:endParaRPr kumimoji="0" lang="ru-RU" sz="2400" b="0" i="0" u="none" strike="noStrike" kern="0" cap="none" spc="0" normalizeH="0" baseline="0" noProof="0" dirty="0" smtClean="0">
              <a:ln>
                <a:noFill/>
              </a:ln>
              <a:solidFill>
                <a:srgbClr val="70AD47">
                  <a:lumMod val="75000"/>
                </a:srgbClr>
              </a:solidFill>
              <a:effectLst/>
              <a:uLnTx/>
              <a:uFillTx/>
            </a:endParaRPr>
          </a:p>
        </p:txBody>
      </p:sp>
      <p:pic>
        <p:nvPicPr>
          <p:cNvPr id="8" name="Рисунок 7"/>
          <p:cNvPicPr>
            <a:picLocks noChangeAspect="1"/>
          </p:cNvPicPr>
          <p:nvPr/>
        </p:nvPicPr>
        <p:blipFill>
          <a:blip r:embed="rId3"/>
          <a:stretch>
            <a:fillRect/>
          </a:stretch>
        </p:blipFill>
        <p:spPr>
          <a:xfrm>
            <a:off x="-109232" y="669803"/>
            <a:ext cx="2950720" cy="2475191"/>
          </a:xfrm>
          <a:prstGeom prst="rect">
            <a:avLst/>
          </a:prstGeom>
        </p:spPr>
      </p:pic>
      <p:pic>
        <p:nvPicPr>
          <p:cNvPr id="10" name="Рисунок 9"/>
          <p:cNvPicPr>
            <a:picLocks noChangeAspect="1"/>
          </p:cNvPicPr>
          <p:nvPr/>
        </p:nvPicPr>
        <p:blipFill>
          <a:blip r:embed="rId4"/>
          <a:stretch>
            <a:fillRect/>
          </a:stretch>
        </p:blipFill>
        <p:spPr>
          <a:xfrm>
            <a:off x="-1050587" y="3144994"/>
            <a:ext cx="5002194" cy="5576641"/>
          </a:xfrm>
          <a:prstGeom prst="rect">
            <a:avLst/>
          </a:prstGeom>
        </p:spPr>
      </p:pic>
    </p:spTree>
    <p:extLst>
      <p:ext uri="{BB962C8B-B14F-4D97-AF65-F5344CB8AC3E}">
        <p14:creationId xmlns:p14="http://schemas.microsoft.com/office/powerpoint/2010/main" val="2975191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1457325" y="1145756"/>
            <a:ext cx="5915025" cy="8015592"/>
          </a:xfrm>
          <a:prstGeom prst="rect">
            <a:avLst/>
          </a:prstGeom>
        </p:spPr>
        <p:txBody>
          <a:bodyPr vert="horz" lIns="91440" tIns="45720" rIns="91440" bIns="45720" numCol="1" rtlCol="0">
            <a:noAutofit/>
          </a:bodyPr>
          <a:lstStyle>
            <a:lvl1pPr marL="357694" indent="-357694" algn="l" defTabSz="1430779" rtl="0" eaLnBrk="1" latinLnBrk="0" hangingPunct="1">
              <a:lnSpc>
                <a:spcPct val="90000"/>
              </a:lnSpc>
              <a:spcBef>
                <a:spcPts val="1564"/>
              </a:spcBef>
              <a:buFont typeface="Arial" panose="020B0604020202020204" pitchFamily="34" charset="0"/>
              <a:buChar char="•"/>
              <a:defRPr sz="4381" kern="1200">
                <a:solidFill>
                  <a:schemeClr val="tx1"/>
                </a:solidFill>
                <a:latin typeface="+mn-lt"/>
                <a:ea typeface="+mn-ea"/>
                <a:cs typeface="+mn-cs"/>
              </a:defRPr>
            </a:lvl1pPr>
            <a:lvl2pPr marL="1073084" indent="-357694" algn="l" defTabSz="1430779" rtl="0" eaLnBrk="1" latinLnBrk="0" hangingPunct="1">
              <a:lnSpc>
                <a:spcPct val="90000"/>
              </a:lnSpc>
              <a:spcBef>
                <a:spcPts val="783"/>
              </a:spcBef>
              <a:buFont typeface="Arial" panose="020B0604020202020204" pitchFamily="34" charset="0"/>
              <a:buChar char="•"/>
              <a:defRPr sz="3755" kern="1200">
                <a:solidFill>
                  <a:schemeClr val="tx1"/>
                </a:solidFill>
                <a:latin typeface="+mn-lt"/>
                <a:ea typeface="+mn-ea"/>
                <a:cs typeface="+mn-cs"/>
              </a:defRPr>
            </a:lvl2pPr>
            <a:lvl3pPr marL="1788473" indent="-357694" algn="l" defTabSz="1430779" rtl="0" eaLnBrk="1" latinLnBrk="0" hangingPunct="1">
              <a:lnSpc>
                <a:spcPct val="90000"/>
              </a:lnSpc>
              <a:spcBef>
                <a:spcPts val="783"/>
              </a:spcBef>
              <a:buFont typeface="Arial" panose="020B0604020202020204" pitchFamily="34" charset="0"/>
              <a:buChar char="•"/>
              <a:defRPr sz="3130" kern="1200">
                <a:solidFill>
                  <a:schemeClr val="tx1"/>
                </a:solidFill>
                <a:latin typeface="+mn-lt"/>
                <a:ea typeface="+mn-ea"/>
                <a:cs typeface="+mn-cs"/>
              </a:defRPr>
            </a:lvl3pPr>
            <a:lvl4pPr marL="2503863"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4pPr>
            <a:lvl5pPr marL="3219251"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5pPr>
            <a:lvl6pPr marL="3934641"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6pPr>
            <a:lvl7pPr marL="4650031"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7pPr>
            <a:lvl8pPr marL="5365420"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8pPr>
            <a:lvl9pPr marL="6080808" indent="-357694" algn="l" defTabSz="1430779"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9pPr>
          </a:lstStyle>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Зелёный кров лесов планеты</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Скрыл серый вид материков.</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Противник явный бога Сета</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Спасти жильцов своих готов.</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 </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Лесной массив планеты нашей</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Зверей хранишь ты от людей,</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Становишься всё краше, краше.</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Ярко — зелёный чародей.</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Живёшь своею тихой жизнью,</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 </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Вдали от сует городских.</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Но лесорубы зубы стиснув,</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Срубают лес для нужд людских.</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Враги лесов — простые люди,</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 </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Но вечно нам нельзя вредить.</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Давай бороться с этим будем,</a:t>
            </a:r>
            <a:endPar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143077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mn-cs"/>
              </a:rPr>
              <a:t>С природой будем в мире жить</a:t>
            </a:r>
            <a:r>
              <a:rPr kumimoji="0" lang="ru-RU"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p>
          <a:p>
            <a:pPr marL="357694" marR="0" lvl="0" indent="-357694" algn="ctr" defTabSz="1430779" rtl="0" eaLnBrk="1" fontAlgn="auto" latinLnBrk="0" hangingPunct="1">
              <a:lnSpc>
                <a:spcPct val="90000"/>
              </a:lnSpc>
              <a:spcBef>
                <a:spcPts val="1564"/>
              </a:spcBef>
              <a:spcAft>
                <a:spcPts val="0"/>
              </a:spcAft>
              <a:buClrTx/>
              <a:buSzTx/>
              <a:buFont typeface="Arial" panose="020B0604020202020204" pitchFamily="34" charset="0"/>
              <a:buChar char="•"/>
              <a:tabLst/>
              <a:defRPr/>
            </a:pPr>
            <a:endParaRPr kumimoji="0" lang="ru-RU"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TextBox 5"/>
          <p:cNvSpPr txBox="1"/>
          <p:nvPr/>
        </p:nvSpPr>
        <p:spPr>
          <a:xfrm>
            <a:off x="3429000" y="343252"/>
            <a:ext cx="2023353" cy="461665"/>
          </a:xfrm>
          <a:prstGeom prst="rect">
            <a:avLst/>
          </a:prstGeom>
          <a:noFill/>
        </p:spPr>
        <p:txBody>
          <a:bodyPr wrap="square" rtlCol="0">
            <a:spAutoFit/>
          </a:bodyPr>
          <a:lstStyle/>
          <a:p>
            <a:pPr algn="ctr"/>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Лес</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36070" y="783049"/>
            <a:ext cx="2950720" cy="2475191"/>
          </a:xfrm>
          <a:prstGeom prst="rect">
            <a:avLst/>
          </a:prstGeom>
        </p:spPr>
      </p:pic>
      <p:pic>
        <p:nvPicPr>
          <p:cNvPr id="8" name="Рисунок 7"/>
          <p:cNvPicPr>
            <a:picLocks noChangeAspect="1"/>
          </p:cNvPicPr>
          <p:nvPr/>
        </p:nvPicPr>
        <p:blipFill>
          <a:blip r:embed="rId4"/>
          <a:stretch>
            <a:fillRect/>
          </a:stretch>
        </p:blipFill>
        <p:spPr>
          <a:xfrm>
            <a:off x="-792558" y="5460189"/>
            <a:ext cx="5401524" cy="4041998"/>
          </a:xfrm>
          <a:prstGeom prst="rect">
            <a:avLst/>
          </a:prstGeom>
        </p:spPr>
      </p:pic>
    </p:spTree>
    <p:extLst>
      <p:ext uri="{BB962C8B-B14F-4D97-AF65-F5344CB8AC3E}">
        <p14:creationId xmlns:p14="http://schemas.microsoft.com/office/powerpoint/2010/main" val="24378214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pic>
        <p:nvPicPr>
          <p:cNvPr id="5" name="Рисунок 4"/>
          <p:cNvPicPr>
            <a:picLocks noChangeAspect="1"/>
          </p:cNvPicPr>
          <p:nvPr/>
        </p:nvPicPr>
        <p:blipFill>
          <a:blip r:embed="rId3"/>
          <a:stretch>
            <a:fillRect/>
          </a:stretch>
        </p:blipFill>
        <p:spPr>
          <a:xfrm>
            <a:off x="600506" y="2895174"/>
            <a:ext cx="5656988" cy="5664023"/>
          </a:xfrm>
          <a:prstGeom prst="rect">
            <a:avLst/>
          </a:prstGeom>
        </p:spPr>
      </p:pic>
      <p:sp>
        <p:nvSpPr>
          <p:cNvPr id="6" name="Подзаголовок 2"/>
          <p:cNvSpPr txBox="1">
            <a:spLocks/>
          </p:cNvSpPr>
          <p:nvPr/>
        </p:nvSpPr>
        <p:spPr>
          <a:xfrm>
            <a:off x="1597160" y="686969"/>
            <a:ext cx="5003665" cy="2278531"/>
          </a:xfrm>
          <a:prstGeom prst="rect">
            <a:avLst/>
          </a:prstGeom>
        </p:spPr>
        <p:txBody>
          <a:bodyPr vert="horz" lIns="91440" tIns="45720" rIns="91440" bIns="45720" rtlCol="0">
            <a:normAutofit fontScale="77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ru-RU" sz="4400" b="1" dirty="0" smtClean="0">
                <a:solidFill>
                  <a:schemeClr val="accent6">
                    <a:lumMod val="75000"/>
                  </a:schemeClr>
                </a:solidFill>
                <a:latin typeface="Times New Roman" panose="02020603050405020304" pitchFamily="18" charset="0"/>
                <a:cs typeface="Times New Roman" panose="02020603050405020304" pitchFamily="18" charset="0"/>
              </a:rPr>
              <a:t>П</a:t>
            </a:r>
            <a:r>
              <a:rPr lang="en-US" sz="4400" b="1" dirty="0" err="1" smtClean="0">
                <a:solidFill>
                  <a:schemeClr val="accent6">
                    <a:lumMod val="75000"/>
                  </a:schemeClr>
                </a:solidFill>
                <a:latin typeface="Times New Roman" panose="02020603050405020304" pitchFamily="18" charset="0"/>
                <a:cs typeface="Times New Roman" panose="02020603050405020304" pitchFamily="18" charset="0"/>
              </a:rPr>
              <a:t>ословиц</a:t>
            </a:r>
            <a:r>
              <a:rPr lang="ru-RU" sz="4400" b="1" dirty="0" smtClean="0">
                <a:solidFill>
                  <a:schemeClr val="accent6">
                    <a:lumMod val="75000"/>
                  </a:schemeClr>
                </a:solidFill>
                <a:latin typeface="Times New Roman" panose="02020603050405020304" pitchFamily="18" charset="0"/>
                <a:cs typeface="Times New Roman" panose="02020603050405020304" pitchFamily="18" charset="0"/>
              </a:rPr>
              <a:t>ы</a:t>
            </a:r>
            <a:r>
              <a:rPr lang="en-US" sz="44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4400" b="1" dirty="0" err="1" smtClean="0">
                <a:solidFill>
                  <a:schemeClr val="accent6">
                    <a:lumMod val="75000"/>
                  </a:schemeClr>
                </a:solidFill>
                <a:latin typeface="Times New Roman" panose="02020603050405020304" pitchFamily="18" charset="0"/>
                <a:cs typeface="Times New Roman" panose="02020603050405020304" pitchFamily="18" charset="0"/>
              </a:rPr>
              <a:t>поговорк</a:t>
            </a:r>
            <a:r>
              <a:rPr lang="ru-RU" sz="4400" b="1" dirty="0" smtClean="0">
                <a:solidFill>
                  <a:schemeClr val="accent6">
                    <a:lumMod val="75000"/>
                  </a:schemeClr>
                </a:solidFill>
                <a:latin typeface="Times New Roman" panose="02020603050405020304" pitchFamily="18" charset="0"/>
                <a:cs typeface="Times New Roman" panose="02020603050405020304" pitchFamily="18" charset="0"/>
              </a:rPr>
              <a:t>и</a:t>
            </a:r>
            <a:r>
              <a:rPr lang="en-US" sz="44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4400" b="1" dirty="0" err="1" smtClean="0">
                <a:solidFill>
                  <a:schemeClr val="accent6">
                    <a:lumMod val="75000"/>
                  </a:schemeClr>
                </a:solidFill>
                <a:latin typeface="Times New Roman" panose="02020603050405020304" pitchFamily="18" charset="0"/>
                <a:cs typeface="Times New Roman" panose="02020603050405020304" pitchFamily="18" charset="0"/>
              </a:rPr>
              <a:t>народны</a:t>
            </a:r>
            <a:r>
              <a:rPr lang="ru-RU" sz="4400" b="1" dirty="0" smtClean="0">
                <a:solidFill>
                  <a:schemeClr val="accent6">
                    <a:lumMod val="75000"/>
                  </a:schemeClr>
                </a:solidFill>
                <a:latin typeface="Times New Roman" panose="02020603050405020304" pitchFamily="18" charset="0"/>
                <a:cs typeface="Times New Roman" panose="02020603050405020304" pitchFamily="18" charset="0"/>
              </a:rPr>
              <a:t>е</a:t>
            </a:r>
            <a:r>
              <a:rPr lang="en-US" sz="44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4400" b="1" dirty="0" err="1" smtClean="0">
                <a:solidFill>
                  <a:schemeClr val="accent6">
                    <a:lumMod val="75000"/>
                  </a:schemeClr>
                </a:solidFill>
                <a:latin typeface="Times New Roman" panose="02020603050405020304" pitchFamily="18" charset="0"/>
                <a:cs typeface="Times New Roman" panose="02020603050405020304" pitchFamily="18" charset="0"/>
              </a:rPr>
              <a:t>примет</a:t>
            </a:r>
            <a:r>
              <a:rPr lang="ru-RU" sz="4400" b="1" dirty="0" smtClean="0">
                <a:solidFill>
                  <a:schemeClr val="accent6">
                    <a:lumMod val="75000"/>
                  </a:schemeClr>
                </a:solidFill>
                <a:latin typeface="Times New Roman" panose="02020603050405020304" pitchFamily="18" charset="0"/>
                <a:cs typeface="Times New Roman" panose="02020603050405020304" pitchFamily="18" charset="0"/>
              </a:rPr>
              <a:t>ы</a:t>
            </a:r>
            <a:r>
              <a:rPr lang="en-US" sz="44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4400" b="1" dirty="0" err="1" smtClean="0">
                <a:solidFill>
                  <a:schemeClr val="accent6">
                    <a:lumMod val="75000"/>
                  </a:schemeClr>
                </a:solidFill>
                <a:latin typeface="Times New Roman" panose="02020603050405020304" pitchFamily="18" charset="0"/>
                <a:cs typeface="Times New Roman" panose="02020603050405020304" pitchFamily="18" charset="0"/>
              </a:rPr>
              <a:t>по</a:t>
            </a:r>
            <a:r>
              <a:rPr lang="en-US" sz="44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4400" b="1" dirty="0" err="1" smtClean="0">
                <a:solidFill>
                  <a:schemeClr val="accent6">
                    <a:lumMod val="75000"/>
                  </a:schemeClr>
                </a:solidFill>
                <a:latin typeface="Times New Roman" panose="02020603050405020304" pitchFamily="18" charset="0"/>
                <a:cs typeface="Times New Roman" panose="02020603050405020304" pitchFamily="18" charset="0"/>
              </a:rPr>
              <a:t>экологическому</a:t>
            </a:r>
            <a:r>
              <a:rPr lang="en-US" sz="44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4400" b="1" dirty="0" err="1" smtClean="0">
                <a:solidFill>
                  <a:schemeClr val="accent6">
                    <a:lumMod val="75000"/>
                  </a:schemeClr>
                </a:solidFill>
                <a:latin typeface="Times New Roman" panose="02020603050405020304" pitchFamily="18" charset="0"/>
                <a:cs typeface="Times New Roman" panose="02020603050405020304" pitchFamily="18" charset="0"/>
              </a:rPr>
              <a:t>воспитанию</a:t>
            </a:r>
            <a:r>
              <a:rPr lang="en-US" sz="44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4400" b="1" dirty="0" err="1" smtClean="0">
                <a:solidFill>
                  <a:schemeClr val="accent6">
                    <a:lumMod val="75000"/>
                  </a:schemeClr>
                </a:solidFill>
                <a:latin typeface="Times New Roman" panose="02020603050405020304" pitchFamily="18" charset="0"/>
                <a:cs typeface="Times New Roman" panose="02020603050405020304" pitchFamily="18" charset="0"/>
              </a:rPr>
              <a:t>детей</a:t>
            </a:r>
            <a:r>
              <a:rPr lang="en-US" sz="44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4400" b="1" dirty="0" err="1" smtClean="0">
                <a:solidFill>
                  <a:schemeClr val="accent6">
                    <a:lumMod val="75000"/>
                  </a:schemeClr>
                </a:solidFill>
                <a:latin typeface="Times New Roman" panose="02020603050405020304" pitchFamily="18" charset="0"/>
                <a:cs typeface="Times New Roman" panose="02020603050405020304" pitchFamily="18" charset="0"/>
              </a:rPr>
              <a:t>дошкольного</a:t>
            </a:r>
            <a:r>
              <a:rPr lang="en-US" sz="44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4400" b="1" dirty="0" err="1" smtClean="0">
                <a:solidFill>
                  <a:schemeClr val="accent6">
                    <a:lumMod val="75000"/>
                  </a:schemeClr>
                </a:solidFill>
                <a:latin typeface="Times New Roman" panose="02020603050405020304" pitchFamily="18" charset="0"/>
                <a:cs typeface="Times New Roman" panose="02020603050405020304" pitchFamily="18" charset="0"/>
              </a:rPr>
              <a:t>возраста</a:t>
            </a:r>
            <a:endParaRPr lang="ru-RU" sz="4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a:stretch>
            <a:fillRect/>
          </a:stretch>
        </p:blipFill>
        <p:spPr>
          <a:xfrm>
            <a:off x="0" y="963952"/>
            <a:ext cx="2053951" cy="1722943"/>
          </a:xfrm>
          <a:prstGeom prst="rect">
            <a:avLst/>
          </a:prstGeom>
        </p:spPr>
      </p:pic>
      <p:pic>
        <p:nvPicPr>
          <p:cNvPr id="9" name="Рисунок 8"/>
          <p:cNvPicPr>
            <a:picLocks noChangeAspect="1"/>
          </p:cNvPicPr>
          <p:nvPr/>
        </p:nvPicPr>
        <p:blipFill>
          <a:blip r:embed="rId5"/>
          <a:stretch>
            <a:fillRect/>
          </a:stretch>
        </p:blipFill>
        <p:spPr>
          <a:xfrm>
            <a:off x="3429000" y="5322516"/>
            <a:ext cx="3834716" cy="4810161"/>
          </a:xfrm>
          <a:prstGeom prst="rect">
            <a:avLst/>
          </a:prstGeom>
        </p:spPr>
      </p:pic>
    </p:spTree>
    <p:extLst>
      <p:ext uri="{BB962C8B-B14F-4D97-AF65-F5344CB8AC3E}">
        <p14:creationId xmlns:p14="http://schemas.microsoft.com/office/powerpoint/2010/main" val="16772871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797669" y="1083015"/>
            <a:ext cx="6060331" cy="819069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pPr>
            <a:r>
              <a:rPr lang="ru-RU" sz="2000" dirty="0" smtClean="0">
                <a:latin typeface="Times New Roman" panose="02020603050405020304" pitchFamily="18" charset="0"/>
                <a:cs typeface="Times New Roman" panose="02020603050405020304" pitchFamily="18" charset="0"/>
              </a:rPr>
              <a:t>Одно дерево срубил – посади сорок.</a:t>
            </a:r>
          </a:p>
          <a:p>
            <a:pPr>
              <a:spcBef>
                <a:spcPts val="0"/>
              </a:spcBef>
            </a:pPr>
            <a:r>
              <a:rPr lang="ru-RU" sz="2000" dirty="0" smtClean="0">
                <a:latin typeface="Times New Roman" panose="02020603050405020304" pitchFamily="18" charset="0"/>
                <a:cs typeface="Times New Roman" panose="02020603050405020304" pitchFamily="18" charset="0"/>
              </a:rPr>
              <a:t> Возле леса жить – голоду не видеть.</a:t>
            </a:r>
          </a:p>
          <a:p>
            <a:pPr>
              <a:spcBef>
                <a:spcPts val="0"/>
              </a:spcBef>
            </a:pPr>
            <a:r>
              <a:rPr lang="ru-RU" sz="2000" dirty="0" smtClean="0">
                <a:latin typeface="Times New Roman" panose="02020603050405020304" pitchFamily="18" charset="0"/>
                <a:cs typeface="Times New Roman" panose="02020603050405020304" pitchFamily="18" charset="0"/>
              </a:rPr>
              <a:t> Кто землю лелеет – того земля жалеет.</a:t>
            </a:r>
          </a:p>
          <a:p>
            <a:pPr>
              <a:spcBef>
                <a:spcPts val="0"/>
              </a:spcBef>
            </a:pPr>
            <a:r>
              <a:rPr lang="ru-RU" sz="2000" dirty="0" smtClean="0">
                <a:latin typeface="Times New Roman" panose="02020603050405020304" pitchFamily="18" charset="0"/>
                <a:cs typeface="Times New Roman" panose="02020603050405020304" pitchFamily="18" charset="0"/>
              </a:rPr>
              <a:t> Без хозяина земля круглая сирота.</a:t>
            </a:r>
          </a:p>
          <a:p>
            <a:pPr>
              <a:spcBef>
                <a:spcPts val="0"/>
              </a:spcBef>
            </a:pPr>
            <a:r>
              <a:rPr lang="ru-RU" sz="2000" dirty="0" smtClean="0">
                <a:latin typeface="Times New Roman" panose="02020603050405020304" pitchFamily="18" charset="0"/>
                <a:cs typeface="Times New Roman" panose="02020603050405020304" pitchFamily="18" charset="0"/>
              </a:rPr>
              <a:t> Лес да вода поле красит.</a:t>
            </a:r>
          </a:p>
          <a:p>
            <a:pPr>
              <a:spcBef>
                <a:spcPts val="0"/>
              </a:spcBef>
            </a:pPr>
            <a:r>
              <a:rPr lang="ru-RU" sz="2000" dirty="0" smtClean="0">
                <a:latin typeface="Times New Roman" panose="02020603050405020304" pitchFamily="18" charset="0"/>
                <a:cs typeface="Times New Roman" panose="02020603050405020304" pitchFamily="18" charset="0"/>
              </a:rPr>
              <a:t> Накормишь землю – она накормит тебя.</a:t>
            </a:r>
          </a:p>
          <a:p>
            <a:pPr>
              <a:spcBef>
                <a:spcPts val="0"/>
              </a:spcBef>
            </a:pPr>
            <a:r>
              <a:rPr lang="ru-RU" sz="2000" dirty="0" smtClean="0">
                <a:latin typeface="Times New Roman" panose="02020603050405020304" pitchFamily="18" charset="0"/>
                <a:cs typeface="Times New Roman" panose="02020603050405020304" pitchFamily="18" charset="0"/>
              </a:rPr>
              <a:t>Клади навоз густо – в амбаре не будет пусто.</a:t>
            </a:r>
          </a:p>
          <a:p>
            <a:pPr>
              <a:spcBef>
                <a:spcPts val="0"/>
              </a:spcBef>
            </a:pPr>
            <a:r>
              <a:rPr lang="en-US" sz="2000" b="1"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Убил бобра, а не нашёл добра.</a:t>
            </a:r>
          </a:p>
          <a:p>
            <a:pPr>
              <a:spcBef>
                <a:spcPts val="0"/>
              </a:spcBef>
            </a:pPr>
            <a:r>
              <a:rPr lang="ru-RU" sz="2000" dirty="0" smtClean="0">
                <a:latin typeface="Times New Roman" panose="02020603050405020304" pitchFamily="18" charset="0"/>
                <a:cs typeface="Times New Roman" panose="02020603050405020304" pitchFamily="18" charset="0"/>
              </a:rPr>
              <a:t>Не пинай собаку – судороги потянут.</a:t>
            </a:r>
          </a:p>
          <a:p>
            <a:pPr>
              <a:spcBef>
                <a:spcPts val="0"/>
              </a:spcBef>
            </a:pPr>
            <a:r>
              <a:rPr lang="ru-RU" sz="2000" dirty="0" smtClean="0">
                <a:latin typeface="Times New Roman" panose="02020603050405020304" pitchFamily="18" charset="0"/>
                <a:cs typeface="Times New Roman" panose="02020603050405020304" pitchFamily="18" charset="0"/>
              </a:rPr>
              <a:t>Кота убил – семь лет ни в чём удачи не видать.</a:t>
            </a:r>
          </a:p>
          <a:p>
            <a:pPr>
              <a:spcBef>
                <a:spcPts val="0"/>
              </a:spcBef>
            </a:pPr>
            <a:r>
              <a:rPr lang="ru-RU" sz="2000" dirty="0" smtClean="0">
                <a:latin typeface="Times New Roman" panose="02020603050405020304" pitchFamily="18" charset="0"/>
                <a:cs typeface="Times New Roman" panose="02020603050405020304" pitchFamily="18" charset="0"/>
              </a:rPr>
              <a:t>Убить лебедя – быть беде.</a:t>
            </a:r>
          </a:p>
          <a:p>
            <a:pPr>
              <a:spcBef>
                <a:spcPts val="0"/>
              </a:spcBef>
            </a:pPr>
            <a:r>
              <a:rPr lang="ru-RU" sz="2000" dirty="0" smtClean="0">
                <a:latin typeface="Times New Roman" panose="02020603050405020304" pitchFamily="18" charset="0"/>
                <a:cs typeface="Times New Roman" panose="02020603050405020304" pitchFamily="18" charset="0"/>
              </a:rPr>
              <a:t>Журавля убьёшь – счастья не будет.</a:t>
            </a:r>
          </a:p>
          <a:p>
            <a:pPr>
              <a:spcBef>
                <a:spcPts val="0"/>
              </a:spcBef>
            </a:pPr>
            <a:r>
              <a:rPr lang="ru-RU" sz="2000" dirty="0" smtClean="0">
                <a:latin typeface="Times New Roman" panose="02020603050405020304" pitchFamily="18" charset="0"/>
                <a:cs typeface="Times New Roman" panose="02020603050405020304" pitchFamily="18" charset="0"/>
              </a:rPr>
              <a:t>Всякому лесу на земле есть место.</a:t>
            </a:r>
          </a:p>
          <a:p>
            <a:pPr>
              <a:spcBef>
                <a:spcPts val="0"/>
              </a:spcBef>
            </a:pPr>
            <a:r>
              <a:rPr lang="ru-RU" sz="2000" dirty="0" smtClean="0">
                <a:latin typeface="Times New Roman" panose="02020603050405020304" pitchFamily="18" charset="0"/>
                <a:cs typeface="Times New Roman" panose="02020603050405020304" pitchFamily="18" charset="0"/>
              </a:rPr>
              <a:t>Кто рубит лес, тот сушит места, гонит от полей тучи и готовит себе горя кучи.</a:t>
            </a:r>
          </a:p>
          <a:p>
            <a:pPr>
              <a:spcBef>
                <a:spcPts val="0"/>
              </a:spcBef>
            </a:pPr>
            <a:r>
              <a:rPr lang="ru-RU" sz="2000" dirty="0" smtClean="0">
                <a:latin typeface="Times New Roman" panose="02020603050405020304" pitchFamily="18" charset="0"/>
                <a:cs typeface="Times New Roman" panose="02020603050405020304" pitchFamily="18" charset="0"/>
              </a:rPr>
              <a:t>Где много пташек, там нет букашек.</a:t>
            </a:r>
          </a:p>
          <a:p>
            <a:pPr>
              <a:spcBef>
                <a:spcPts val="0"/>
              </a:spcBef>
            </a:pPr>
            <a:r>
              <a:rPr lang="ru-RU" sz="2000" dirty="0" smtClean="0">
                <a:latin typeface="Times New Roman" panose="02020603050405020304" pitchFamily="18" charset="0"/>
                <a:cs typeface="Times New Roman" panose="02020603050405020304" pitchFamily="18" charset="0"/>
              </a:rPr>
              <a:t>Над лесом дождь дважды идёт.</a:t>
            </a:r>
          </a:p>
          <a:p>
            <a:pPr>
              <a:spcBef>
                <a:spcPts val="0"/>
              </a:spcBef>
            </a:pPr>
            <a:r>
              <a:rPr lang="ru-RU" sz="2000" dirty="0" smtClean="0">
                <a:latin typeface="Times New Roman" panose="02020603050405020304" pitchFamily="18" charset="0"/>
                <a:cs typeface="Times New Roman" panose="02020603050405020304" pitchFamily="18" charset="0"/>
              </a:rPr>
              <a:t>Сажай лес в поле – будет хлеба боле.</a:t>
            </a:r>
          </a:p>
          <a:p>
            <a:pPr>
              <a:spcBef>
                <a:spcPts val="0"/>
              </a:spcBef>
            </a:pPr>
            <a:r>
              <a:rPr lang="en-US" sz="2000"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Сломать дерево – секунда, вырастить – года.</a:t>
            </a:r>
          </a:p>
          <a:p>
            <a:pPr>
              <a:spcBef>
                <a:spcPts val="0"/>
              </a:spcBef>
            </a:pPr>
            <a:r>
              <a:rPr lang="ru-RU" sz="2000" dirty="0" smtClean="0">
                <a:latin typeface="Times New Roman" panose="02020603050405020304" pitchFamily="18" charset="0"/>
                <a:cs typeface="Times New Roman" panose="02020603050405020304" pitchFamily="18" charset="0"/>
              </a:rPr>
              <a:t>Лес и вода – краса природы.</a:t>
            </a:r>
          </a:p>
          <a:p>
            <a:pPr>
              <a:spcBef>
                <a:spcPts val="0"/>
              </a:spcBef>
            </a:pPr>
            <a:r>
              <a:rPr lang="ru-RU" sz="2000" dirty="0" smtClean="0">
                <a:latin typeface="Times New Roman" panose="02020603050405020304" pitchFamily="18" charset="0"/>
                <a:cs typeface="Times New Roman" panose="02020603050405020304" pitchFamily="18" charset="0"/>
              </a:rPr>
              <a:t>Растение – берегам спасение.</a:t>
            </a:r>
          </a:p>
          <a:p>
            <a:pPr>
              <a:spcBef>
                <a:spcPts val="0"/>
              </a:spcBef>
            </a:pPr>
            <a:r>
              <a:rPr lang="ru-RU" sz="2000" dirty="0" smtClean="0">
                <a:latin typeface="Times New Roman" panose="02020603050405020304" pitchFamily="18" charset="0"/>
                <a:cs typeface="Times New Roman" panose="02020603050405020304" pitchFamily="18" charset="0"/>
              </a:rPr>
              <a:t>Растение – земли украшение.</a:t>
            </a:r>
          </a:p>
          <a:p>
            <a:pPr>
              <a:spcBef>
                <a:spcPts val="0"/>
              </a:spcBef>
            </a:pPr>
            <a:r>
              <a:rPr lang="ru-RU" sz="2000" dirty="0" smtClean="0">
                <a:latin typeface="Times New Roman" panose="02020603050405020304" pitchFamily="18" charset="0"/>
                <a:cs typeface="Times New Roman" panose="02020603050405020304" pitchFamily="18" charset="0"/>
              </a:rPr>
              <a:t>«Один человек пройдёт – оставит след, сто – тропинку, тысяча – пустыню».</a:t>
            </a:r>
          </a:p>
          <a:p>
            <a:pPr>
              <a:spcBef>
                <a:spcPts val="0"/>
              </a:spcBef>
            </a:pPr>
            <a:r>
              <a:rPr lang="ru-RU" sz="2000" dirty="0" smtClean="0">
                <a:latin typeface="Times New Roman" panose="02020603050405020304" pitchFamily="18" charset="0"/>
                <a:cs typeface="Times New Roman" panose="02020603050405020304" pitchFamily="18" charset="0"/>
              </a:rPr>
              <a:t> Взгляни на цветок и он согреет твоё сердце. </a:t>
            </a:r>
          </a:p>
          <a:p>
            <a:pPr>
              <a:spcBef>
                <a:spcPts val="0"/>
              </a:spcBef>
            </a:pPr>
            <a:r>
              <a:rPr lang="ru-RU" sz="2000" dirty="0" smtClean="0">
                <a:latin typeface="Times New Roman" panose="02020603050405020304" pitchFamily="18" charset="0"/>
                <a:cs typeface="Times New Roman" panose="02020603050405020304" pitchFamily="18" charset="0"/>
              </a:rPr>
              <a:t> Большое дерево и от солнца, и от ливня укроет.</a:t>
            </a:r>
          </a:p>
          <a:p>
            <a:pPr>
              <a:spcBef>
                <a:spcPts val="0"/>
              </a:spcBef>
            </a:pPr>
            <a:r>
              <a:rPr lang="ru-RU" sz="2000" dirty="0" smtClean="0">
                <a:latin typeface="Times New Roman" panose="02020603050405020304" pitchFamily="18" charset="0"/>
                <a:cs typeface="Times New Roman" panose="02020603050405020304" pitchFamily="18" charset="0"/>
              </a:rPr>
              <a:t> Не плюй в колодец – пригодится водицы напиться.</a:t>
            </a:r>
          </a:p>
          <a:p>
            <a:pPr>
              <a:spcBef>
                <a:spcPts val="0"/>
              </a:spcBef>
            </a:pPr>
            <a:endParaRPr lang="ru-RU" sz="2000"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857250" y="308044"/>
            <a:ext cx="5915025" cy="466927"/>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Пословицы</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0" y="1092605"/>
            <a:ext cx="1848255" cy="1550395"/>
          </a:xfrm>
          <a:prstGeom prst="rect">
            <a:avLst/>
          </a:prstGeom>
        </p:spPr>
      </p:pic>
    </p:spTree>
    <p:extLst>
      <p:ext uri="{BB962C8B-B14F-4D97-AF65-F5344CB8AC3E}">
        <p14:creationId xmlns:p14="http://schemas.microsoft.com/office/powerpoint/2010/main" val="14961962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687320" y="1621191"/>
            <a:ext cx="6084955" cy="830742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pPr>
            <a:r>
              <a:rPr lang="en-US" sz="2000" dirty="0" smtClean="0">
                <a:latin typeface="Times New Roman" panose="02020603050405020304" pitchFamily="18" charset="0"/>
                <a:cs typeface="Times New Roman" panose="02020603050405020304" pitchFamily="18" charset="0"/>
              </a:rPr>
              <a:t>В </a:t>
            </a:r>
            <a:r>
              <a:rPr lang="en-US" sz="2000" dirty="0" err="1" smtClean="0">
                <a:latin typeface="Times New Roman" panose="02020603050405020304" pitchFamily="18" charset="0"/>
                <a:cs typeface="Times New Roman" panose="02020603050405020304" pitchFamily="18" charset="0"/>
              </a:rPr>
              <a:t>сентябре</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держись</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крепче</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за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кафтан</a:t>
            </a:r>
            <a:r>
              <a:rPr lang="en-US" sz="2000" dirty="0" smtClean="0">
                <a:latin typeface="Times New Roman" panose="02020603050405020304" pitchFamily="18" charset="0"/>
                <a:cs typeface="Times New Roman" panose="02020603050405020304" pitchFamily="18" charset="0"/>
              </a:rPr>
              <a:t>.</a:t>
            </a:r>
            <a:endParaRPr lang="ru-RU" sz="2000" dirty="0" smtClean="0">
              <a:latin typeface="Times New Roman" panose="02020603050405020304" pitchFamily="18" charset="0"/>
              <a:cs typeface="Times New Roman" panose="02020603050405020304" pitchFamily="18" charset="0"/>
            </a:endParaRPr>
          </a:p>
          <a:p>
            <a:pPr>
              <a:spcBef>
                <a:spcPts val="0"/>
              </a:spcBef>
            </a:pPr>
            <a:r>
              <a:rPr lang="en-US" sz="2000" dirty="0" err="1" smtClean="0">
                <a:latin typeface="Times New Roman" panose="02020603050405020304" pitchFamily="18" charset="0"/>
                <a:cs typeface="Times New Roman" panose="02020603050405020304" pitchFamily="18" charset="0"/>
              </a:rPr>
              <a:t>Зола</a:t>
            </a:r>
            <a:r>
              <a:rPr lang="en-US" sz="2000" dirty="0" smtClean="0">
                <a:latin typeface="Times New Roman" panose="02020603050405020304" pitchFamily="18" charset="0"/>
                <a:cs typeface="Times New Roman" panose="02020603050405020304" pitchFamily="18" charset="0"/>
              </a:rPr>
              <a:t> в </a:t>
            </a:r>
            <a:r>
              <a:rPr lang="en-US" sz="2000" dirty="0" err="1" smtClean="0">
                <a:latin typeface="Times New Roman" panose="02020603050405020304" pitchFamily="18" charset="0"/>
                <a:cs typeface="Times New Roman" panose="02020603050405020304" pitchFamily="18" charset="0"/>
              </a:rPr>
              <a:t>печи</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скоро</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гаснет</a:t>
            </a:r>
            <a:r>
              <a:rPr lang="en-US" sz="2000" dirty="0" smtClean="0">
                <a:latin typeface="Times New Roman" panose="02020603050405020304" pitchFamily="18" charset="0"/>
                <a:cs typeface="Times New Roman" panose="02020603050405020304" pitchFamily="18" charset="0"/>
              </a:rPr>
              <a:t> — к </a:t>
            </a:r>
            <a:r>
              <a:rPr lang="en-US" sz="2000" dirty="0" err="1" smtClean="0">
                <a:latin typeface="Times New Roman" panose="02020603050405020304" pitchFamily="18" charset="0"/>
                <a:cs typeface="Times New Roman" panose="02020603050405020304" pitchFamily="18" charset="0"/>
              </a:rPr>
              <a:t>оттепели</a:t>
            </a:r>
            <a:r>
              <a:rPr lang="en-US" sz="2000" dirty="0" smtClean="0">
                <a:latin typeface="Times New Roman" panose="02020603050405020304" pitchFamily="18" charset="0"/>
                <a:cs typeface="Times New Roman" panose="02020603050405020304" pitchFamily="18" charset="0"/>
              </a:rPr>
              <a:t>;</a:t>
            </a:r>
            <a:br>
              <a:rPr lang="en-US" sz="2000" dirty="0" smtClean="0">
                <a:latin typeface="Times New Roman" panose="02020603050405020304" pitchFamily="18" charset="0"/>
                <a:cs typeface="Times New Roman" panose="02020603050405020304" pitchFamily="18" charset="0"/>
              </a:rPr>
            </a:br>
            <a:r>
              <a:rPr lang="en-US" sz="2000" dirty="0" err="1" smtClean="0">
                <a:latin typeface="Times New Roman" panose="02020603050405020304" pitchFamily="18" charset="0"/>
                <a:cs typeface="Times New Roman" panose="02020603050405020304" pitchFamily="18" charset="0"/>
              </a:rPr>
              <a:t>Лес</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шумит</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молодой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месяц</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лежит</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на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спинке</a:t>
            </a:r>
            <a:r>
              <a:rPr lang="en-US" sz="2000" dirty="0" smtClean="0">
                <a:latin typeface="Times New Roman" panose="02020603050405020304" pitchFamily="18" charset="0"/>
                <a:cs typeface="Times New Roman" panose="02020603050405020304" pitchFamily="18" charset="0"/>
              </a:rPr>
              <a:t>;</a:t>
            </a:r>
            <a:br>
              <a:rPr lang="en-US" sz="2000" dirty="0" smtClean="0">
                <a:latin typeface="Times New Roman" panose="02020603050405020304" pitchFamily="18" charset="0"/>
                <a:cs typeface="Times New Roman" panose="02020603050405020304" pitchFamily="18" charset="0"/>
              </a:rPr>
            </a:br>
            <a:r>
              <a:rPr lang="en-US" sz="2000" dirty="0" smtClean="0">
                <a:latin typeface="Times New Roman" panose="02020603050405020304" pitchFamily="18" charset="0"/>
                <a:cs typeface="Times New Roman" panose="02020603050405020304" pitchFamily="18" charset="0"/>
              </a:rPr>
              <a:t>В </a:t>
            </a:r>
            <a:r>
              <a:rPr lang="en-US" sz="2000" dirty="0" err="1" smtClean="0">
                <a:latin typeface="Times New Roman" panose="02020603050405020304" pitchFamily="18" charset="0"/>
                <a:cs typeface="Times New Roman" panose="02020603050405020304" pitchFamily="18" charset="0"/>
              </a:rPr>
              <a:t>сентябре</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днем</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погоже</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да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по</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утрам</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негоже</a:t>
            </a:r>
            <a:r>
              <a:rPr lang="en-US" sz="2000" dirty="0" smtClean="0">
                <a:latin typeface="Times New Roman" panose="02020603050405020304" pitchFamily="18" charset="0"/>
                <a:cs typeface="Times New Roman" panose="02020603050405020304" pitchFamily="18" charset="0"/>
              </a:rPr>
              <a:t>.</a:t>
            </a:r>
            <a:br>
              <a:rPr lang="en-US" sz="2000" dirty="0" smtClean="0">
                <a:latin typeface="Times New Roman" panose="02020603050405020304" pitchFamily="18" charset="0"/>
                <a:cs typeface="Times New Roman" panose="02020603050405020304" pitchFamily="18" charset="0"/>
              </a:rPr>
            </a:br>
            <a:r>
              <a:rPr lang="en-US" sz="2000" dirty="0" smtClean="0">
                <a:latin typeface="Times New Roman" panose="02020603050405020304" pitchFamily="18" charset="0"/>
                <a:cs typeface="Times New Roman" panose="02020603050405020304" pitchFamily="18" charset="0"/>
              </a:rPr>
              <a:t/>
            </a:r>
            <a:br>
              <a:rPr lang="en-US" sz="2000" dirty="0" smtClean="0">
                <a:latin typeface="Times New Roman" panose="02020603050405020304" pitchFamily="18" charset="0"/>
                <a:cs typeface="Times New Roman" panose="02020603050405020304" pitchFamily="18" charset="0"/>
              </a:rPr>
            </a:br>
            <a:r>
              <a:rPr lang="en-US" sz="2000" dirty="0" smtClean="0">
                <a:latin typeface="Times New Roman" panose="02020603050405020304" pitchFamily="18" charset="0"/>
                <a:cs typeface="Times New Roman" panose="02020603050405020304" pitchFamily="18" charset="0"/>
              </a:rPr>
              <a:t>В </a:t>
            </a:r>
            <a:r>
              <a:rPr lang="en-US" sz="2000" dirty="0" err="1" smtClean="0">
                <a:latin typeface="Times New Roman" panose="02020603050405020304" pitchFamily="18" charset="0"/>
                <a:cs typeface="Times New Roman" panose="02020603050405020304" pitchFamily="18" charset="0"/>
              </a:rPr>
              <a:t>октябре</a:t>
            </a:r>
            <a:r>
              <a:rPr lang="en-US" sz="2000" dirty="0" smtClean="0">
                <a:latin typeface="Times New Roman" panose="02020603050405020304" pitchFamily="18" charset="0"/>
                <a:cs typeface="Times New Roman" panose="02020603050405020304" pitchFamily="18" charset="0"/>
              </a:rPr>
              <a:t> и </a:t>
            </a:r>
            <a:r>
              <a:rPr lang="en-US" sz="2000" dirty="0" err="1" smtClean="0">
                <a:latin typeface="Times New Roman" panose="02020603050405020304" pitchFamily="18" charset="0"/>
                <a:cs typeface="Times New Roman" panose="02020603050405020304" pitchFamily="18" charset="0"/>
              </a:rPr>
              <a:t>изба</a:t>
            </a:r>
            <a:r>
              <a:rPr lang="en-US" sz="2000" dirty="0" smtClean="0">
                <a:latin typeface="Times New Roman" panose="02020603050405020304" pitchFamily="18" charset="0"/>
                <a:cs typeface="Times New Roman" panose="02020603050405020304" pitchFamily="18" charset="0"/>
              </a:rPr>
              <a:t> с </a:t>
            </a:r>
            <a:r>
              <a:rPr lang="en-US" sz="2000" dirty="0" err="1" smtClean="0">
                <a:latin typeface="Times New Roman" panose="02020603050405020304" pitchFamily="18" charset="0"/>
                <a:cs typeface="Times New Roman" panose="02020603050405020304" pitchFamily="18" charset="0"/>
              </a:rPr>
              <a:t>дровами</a:t>
            </a:r>
            <a:r>
              <a:rPr lang="en-US" sz="2000" dirty="0" smtClean="0">
                <a:latin typeface="Times New Roman" panose="02020603050405020304" pitchFamily="18" charset="0"/>
                <a:cs typeface="Times New Roman" panose="02020603050405020304" pitchFamily="18" charset="0"/>
              </a:rPr>
              <a:t>, и </a:t>
            </a:r>
            <a:r>
              <a:rPr lang="en-US" sz="2000" dirty="0" err="1" smtClean="0">
                <a:latin typeface="Times New Roman" panose="02020603050405020304" pitchFamily="18" charset="0"/>
                <a:cs typeface="Times New Roman" panose="02020603050405020304" pitchFamily="18" charset="0"/>
              </a:rPr>
              <a:t>мужик</a:t>
            </a:r>
            <a:r>
              <a:rPr lang="en-US" sz="2000" dirty="0" smtClean="0">
                <a:latin typeface="Times New Roman" panose="02020603050405020304" pitchFamily="18" charset="0"/>
                <a:cs typeface="Times New Roman" panose="02020603050405020304" pitchFamily="18" charset="0"/>
              </a:rPr>
              <a:t> в </a:t>
            </a:r>
            <a:r>
              <a:rPr lang="en-US" sz="2000" dirty="0" err="1" smtClean="0">
                <a:latin typeface="Times New Roman" panose="02020603050405020304" pitchFamily="18" charset="0"/>
                <a:cs typeface="Times New Roman" panose="02020603050405020304" pitchFamily="18" charset="0"/>
              </a:rPr>
              <a:t>лаптях</a:t>
            </a:r>
            <a:r>
              <a:rPr lang="en-US" sz="2000" dirty="0" smtClean="0">
                <a:latin typeface="Times New Roman" panose="02020603050405020304" pitchFamily="18" charset="0"/>
                <a:cs typeface="Times New Roman" panose="02020603050405020304" pitchFamily="18" charset="0"/>
              </a:rPr>
              <a:t>, а </a:t>
            </a:r>
            <a:r>
              <a:rPr lang="en-US" sz="2000" dirty="0" err="1" smtClean="0">
                <a:latin typeface="Times New Roman" panose="02020603050405020304" pitchFamily="18" charset="0"/>
                <a:cs typeface="Times New Roman" panose="02020603050405020304" pitchFamily="18" charset="0"/>
              </a:rPr>
              <a:t>спорины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все</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нет</a:t>
            </a:r>
            <a:r>
              <a:rPr lang="en-US" sz="2000" dirty="0" smtClean="0">
                <a:latin typeface="Times New Roman" panose="02020603050405020304" pitchFamily="18" charset="0"/>
                <a:cs typeface="Times New Roman" panose="02020603050405020304" pitchFamily="18" charset="0"/>
              </a:rPr>
              <a:t>.</a:t>
            </a:r>
            <a:endParaRPr lang="ru-RU" sz="2000" dirty="0" smtClean="0">
              <a:latin typeface="Times New Roman" panose="02020603050405020304" pitchFamily="18" charset="0"/>
              <a:cs typeface="Times New Roman" panose="02020603050405020304" pitchFamily="18" charset="0"/>
            </a:endParaRPr>
          </a:p>
          <a:p>
            <a:pPr>
              <a:spcBef>
                <a:spcPts val="0"/>
              </a:spcBef>
            </a:pPr>
            <a:r>
              <a:rPr lang="en-US" sz="2000" dirty="0" err="1" smtClean="0">
                <a:latin typeface="Times New Roman" panose="02020603050405020304" pitchFamily="18" charset="0"/>
                <a:cs typeface="Times New Roman" panose="02020603050405020304" pitchFamily="18" charset="0"/>
              </a:rPr>
              <a:t>Морозы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спадут</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потеплеет</a:t>
            </a:r>
            <a:r>
              <a:rPr lang="en-US" sz="2000" dirty="0" smtClean="0">
                <a:latin typeface="Times New Roman" panose="02020603050405020304" pitchFamily="18" charset="0"/>
                <a:cs typeface="Times New Roman" panose="02020603050405020304" pitchFamily="18" charset="0"/>
              </a:rPr>
              <a:t>, а с </a:t>
            </a:r>
            <a:r>
              <a:rPr lang="en-US" sz="2000" dirty="0" err="1" smtClean="0">
                <a:latin typeface="Times New Roman" panose="02020603050405020304" pitchFamily="18" charset="0"/>
                <a:cs typeface="Times New Roman" panose="02020603050405020304" pitchFamily="18" charset="0"/>
              </a:rPr>
              <a:t>потеплением</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может</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пойти</a:t>
            </a:r>
            <a:r>
              <a:rPr lang="en-US" sz="2000" dirty="0" smtClean="0">
                <a:latin typeface="Times New Roman" panose="02020603050405020304" pitchFamily="18" charset="0"/>
                <a:cs typeface="Times New Roman" panose="02020603050405020304" pitchFamily="18" charset="0"/>
              </a:rPr>
              <a:t> и </a:t>
            </a:r>
            <a:r>
              <a:rPr lang="en-US" sz="2000" dirty="0" err="1" smtClean="0">
                <a:latin typeface="Times New Roman" panose="02020603050405020304" pitchFamily="18" charset="0"/>
                <a:cs typeface="Times New Roman" panose="02020603050405020304" pitchFamily="18" charset="0"/>
              </a:rPr>
              <a:t>снег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если</a:t>
            </a:r>
            <a:r>
              <a:rPr lang="en-US" sz="2000" dirty="0" smtClean="0">
                <a:latin typeface="Times New Roman" panose="02020603050405020304" pitchFamily="18" charset="0"/>
                <a:cs typeface="Times New Roman" panose="02020603050405020304" pitchFamily="18" charset="0"/>
              </a:rPr>
              <a:t>:</a:t>
            </a:r>
            <a:br>
              <a:rPr lang="en-US" sz="2000" dirty="0" smtClean="0">
                <a:latin typeface="Times New Roman" panose="02020603050405020304" pitchFamily="18" charset="0"/>
                <a:cs typeface="Times New Roman" panose="02020603050405020304" pitchFamily="18" charset="0"/>
              </a:rPr>
            </a:br>
            <a:r>
              <a:rPr lang="en-US" sz="2000" dirty="0" err="1" smtClean="0">
                <a:latin typeface="Times New Roman" panose="02020603050405020304" pitchFamily="18" charset="0"/>
                <a:cs typeface="Times New Roman" panose="02020603050405020304" pitchFamily="18" charset="0"/>
              </a:rPr>
              <a:t>Домовой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паук</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вечером</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спустится</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на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паутине</a:t>
            </a:r>
            <a:r>
              <a:rPr lang="en-US" sz="2000" dirty="0" smtClean="0">
                <a:latin typeface="Times New Roman" panose="02020603050405020304" pitchFamily="18" charset="0"/>
                <a:cs typeface="Times New Roman" panose="02020603050405020304" pitchFamily="18" charset="0"/>
              </a:rPr>
              <a:t> к </a:t>
            </a:r>
            <a:r>
              <a:rPr lang="en-US" sz="2000" dirty="0" err="1" smtClean="0">
                <a:latin typeface="Times New Roman" panose="02020603050405020304" pitchFamily="18" charset="0"/>
                <a:cs typeface="Times New Roman" panose="02020603050405020304" pitchFamily="18" charset="0"/>
              </a:rPr>
              <a:t>полу</a:t>
            </a:r>
            <a:r>
              <a:rPr lang="en-US" sz="2000" dirty="0" smtClean="0">
                <a:latin typeface="Times New Roman" panose="02020603050405020304" pitchFamily="18" charset="0"/>
                <a:cs typeface="Times New Roman" panose="02020603050405020304" pitchFamily="18" charset="0"/>
              </a:rPr>
              <a:t>;</a:t>
            </a:r>
            <a:br>
              <a:rPr lang="en-US" sz="2000" dirty="0" smtClean="0">
                <a:latin typeface="Times New Roman" panose="02020603050405020304" pitchFamily="18" charset="0"/>
                <a:cs typeface="Times New Roman" panose="02020603050405020304" pitchFamily="18" charset="0"/>
              </a:rPr>
            </a:br>
            <a:r>
              <a:rPr lang="en-US" sz="2000" dirty="0" err="1" smtClean="0">
                <a:latin typeface="Times New Roman" panose="02020603050405020304" pitchFamily="18" charset="0"/>
                <a:cs typeface="Times New Roman" panose="02020603050405020304" pitchFamily="18" charset="0"/>
              </a:rPr>
              <a:t>Ночь</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раньше</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обычного</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не</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вовремя</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запоет</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петух</a:t>
            </a:r>
            <a:r>
              <a:rPr lang="en-US" sz="2000" dirty="0" smtClean="0">
                <a:latin typeface="Times New Roman" panose="02020603050405020304" pitchFamily="18" charset="0"/>
                <a:cs typeface="Times New Roman" panose="02020603050405020304" pitchFamily="18" charset="0"/>
              </a:rPr>
              <a:t>;</a:t>
            </a:r>
            <a:br>
              <a:rPr lang="en-US" sz="2000" dirty="0" smtClean="0">
                <a:latin typeface="Times New Roman" panose="02020603050405020304" pitchFamily="18" charset="0"/>
                <a:cs typeface="Times New Roman" panose="02020603050405020304" pitchFamily="18" charset="0"/>
              </a:rPr>
            </a:br>
            <a:r>
              <a:rPr lang="en-US" sz="2000" dirty="0" err="1" smtClean="0">
                <a:latin typeface="Times New Roman" panose="02020603050405020304" pitchFamily="18" charset="0"/>
                <a:cs typeface="Times New Roman" panose="02020603050405020304" pitchFamily="18" charset="0"/>
              </a:rPr>
              <a:t>Облака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идут</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против</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ветра</a:t>
            </a:r>
            <a:r>
              <a:rPr lang="en-US" sz="2000" dirty="0" smtClean="0">
                <a:latin typeface="Times New Roman" panose="02020603050405020304" pitchFamily="18" charset="0"/>
                <a:cs typeface="Times New Roman" panose="02020603050405020304" pitchFamily="18" charset="0"/>
              </a:rPr>
              <a:t> — к </a:t>
            </a:r>
            <a:r>
              <a:rPr lang="en-US" sz="2000" dirty="0" err="1" smtClean="0">
                <a:latin typeface="Times New Roman" panose="02020603050405020304" pitchFamily="18" charset="0"/>
                <a:cs typeface="Times New Roman" panose="02020603050405020304" pitchFamily="18" charset="0"/>
              </a:rPr>
              <a:t>снегу</a:t>
            </a:r>
            <a:r>
              <a:rPr lang="en-US" sz="2000" dirty="0" smtClean="0">
                <a:latin typeface="Times New Roman" panose="02020603050405020304" pitchFamily="18" charset="0"/>
                <a:cs typeface="Times New Roman" panose="02020603050405020304" pitchFamily="18" charset="0"/>
              </a:rPr>
              <a:t>;</a:t>
            </a:r>
            <a:br>
              <a:rPr lang="en-US" sz="2000" dirty="0" smtClean="0">
                <a:latin typeface="Times New Roman" panose="02020603050405020304" pitchFamily="18" charset="0"/>
                <a:cs typeface="Times New Roman" panose="02020603050405020304" pitchFamily="18" charset="0"/>
              </a:rPr>
            </a:br>
            <a:r>
              <a:rPr lang="en-US" sz="2000" dirty="0" err="1" smtClean="0">
                <a:latin typeface="Times New Roman" panose="02020603050405020304" pitchFamily="18" charset="0"/>
                <a:cs typeface="Times New Roman" panose="02020603050405020304" pitchFamily="18" charset="0"/>
              </a:rPr>
              <a:t>Появившиеся</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на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замерзших</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окнах</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проталины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сквозь</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которые</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отчетливо</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видны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на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улице</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дома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дальнего</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плана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свидетельствуют</a:t>
            </a:r>
            <a:r>
              <a:rPr lang="en-US" sz="2000" dirty="0" smtClean="0">
                <a:latin typeface="Times New Roman" panose="02020603050405020304" pitchFamily="18" charset="0"/>
                <a:cs typeface="Times New Roman" panose="02020603050405020304" pitchFamily="18" charset="0"/>
              </a:rPr>
              <a:t> о </a:t>
            </a:r>
            <a:r>
              <a:rPr lang="en-US" sz="2000" dirty="0" err="1" smtClean="0">
                <a:latin typeface="Times New Roman" panose="02020603050405020304" pitchFamily="18" charset="0"/>
                <a:cs typeface="Times New Roman" panose="02020603050405020304" pitchFamily="18" charset="0"/>
              </a:rPr>
              <a:t>приближении</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потепления</a:t>
            </a:r>
            <a:r>
              <a:rPr lang="en-US" sz="2000" dirty="0" smtClean="0">
                <a:latin typeface="Times New Roman" panose="02020603050405020304" pitchFamily="18" charset="0"/>
                <a:cs typeface="Times New Roman" panose="02020603050405020304" pitchFamily="18" charset="0"/>
              </a:rPr>
              <a:t> (в </a:t>
            </a:r>
            <a:r>
              <a:rPr lang="en-US" sz="2000" dirty="0" err="1" smtClean="0">
                <a:latin typeface="Times New Roman" panose="02020603050405020304" pitchFamily="18" charset="0"/>
                <a:cs typeface="Times New Roman" panose="02020603050405020304" pitchFamily="18" charset="0"/>
              </a:rPr>
              <a:t>январе</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рамы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или</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оконницы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отпотевают</a:t>
            </a:r>
            <a:r>
              <a:rPr lang="en-US" sz="2000" dirty="0" smtClean="0">
                <a:latin typeface="Times New Roman" panose="02020603050405020304" pitchFamily="18" charset="0"/>
                <a:cs typeface="Times New Roman" panose="02020603050405020304" pitchFamily="18" charset="0"/>
              </a:rPr>
              <a:t>, у </a:t>
            </a:r>
            <a:r>
              <a:rPr lang="en-US" sz="2000" dirty="0" err="1" smtClean="0">
                <a:latin typeface="Times New Roman" panose="02020603050405020304" pitchFamily="18" charset="0"/>
                <a:cs typeface="Times New Roman" panose="02020603050405020304" pitchFamily="18" charset="0"/>
              </a:rPr>
              <a:t>окон</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заскрипят</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ставни</a:t>
            </a:r>
            <a:r>
              <a:rPr lang="en-US" sz="2000" dirty="0" smtClean="0">
                <a:latin typeface="Times New Roman" panose="02020603050405020304" pitchFamily="18" charset="0"/>
                <a:cs typeface="Times New Roman" panose="02020603050405020304" pitchFamily="18" charset="0"/>
              </a:rPr>
              <a:t>.</a:t>
            </a:r>
            <a:endParaRPr lang="ru-RU" sz="2000" dirty="0" smtClean="0">
              <a:latin typeface="Times New Roman" panose="02020603050405020304" pitchFamily="18" charset="0"/>
              <a:cs typeface="Times New Roman" panose="02020603050405020304" pitchFamily="18" charset="0"/>
            </a:endParaRPr>
          </a:p>
          <a:p>
            <a:pPr>
              <a:spcBef>
                <a:spcPts val="0"/>
              </a:spcBef>
            </a:pPr>
            <a:r>
              <a:rPr lang="en-US" sz="2000" dirty="0" err="1" smtClean="0">
                <a:latin typeface="Times New Roman" panose="02020603050405020304" pitchFamily="18" charset="0"/>
                <a:cs typeface="Times New Roman" panose="02020603050405020304" pitchFamily="18" charset="0"/>
              </a:rPr>
              <a:t>Вороны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устроили</a:t>
            </a:r>
            <a:r>
              <a:rPr lang="en-US" sz="2000" dirty="0" smtClean="0">
                <a:latin typeface="Times New Roman" panose="02020603050405020304" pitchFamily="18" charset="0"/>
                <a:cs typeface="Times New Roman" panose="02020603050405020304" pitchFamily="18" charset="0"/>
              </a:rPr>
              <a:t> в </a:t>
            </a:r>
            <a:r>
              <a:rPr lang="en-US" sz="2000" dirty="0" err="1" smtClean="0">
                <a:latin typeface="Times New Roman" panose="02020603050405020304" pitchFamily="18" charset="0"/>
                <a:cs typeface="Times New Roman" panose="02020603050405020304" pitchFamily="18" charset="0"/>
              </a:rPr>
              <a:t>небе</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хоровод</a:t>
            </a:r>
            <a:r>
              <a:rPr lang="en-US" sz="2000" dirty="0" smtClean="0">
                <a:latin typeface="Times New Roman" panose="02020603050405020304" pitchFamily="18" charset="0"/>
                <a:cs typeface="Times New Roman" panose="02020603050405020304" pitchFamily="18" charset="0"/>
              </a:rPr>
              <a:t> — к </a:t>
            </a:r>
            <a:r>
              <a:rPr lang="en-US" sz="2000" dirty="0" err="1" smtClean="0">
                <a:latin typeface="Times New Roman" panose="02020603050405020304" pitchFamily="18" charset="0"/>
                <a:cs typeface="Times New Roman" panose="02020603050405020304" pitchFamily="18" charset="0"/>
              </a:rPr>
              <a:t>снегопаду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на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земле</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сидят</a:t>
            </a:r>
            <a:r>
              <a:rPr lang="en-US" sz="2000" dirty="0" smtClean="0">
                <a:latin typeface="Times New Roman" panose="02020603050405020304" pitchFamily="18" charset="0"/>
                <a:cs typeface="Times New Roman" panose="02020603050405020304" pitchFamily="18" charset="0"/>
              </a:rPr>
              <a:t> — к </a:t>
            </a:r>
            <a:r>
              <a:rPr lang="en-US" sz="2000" dirty="0" err="1" smtClean="0">
                <a:latin typeface="Times New Roman" panose="02020603050405020304" pitchFamily="18" charset="0"/>
                <a:cs typeface="Times New Roman" panose="02020603050405020304" pitchFamily="18" charset="0"/>
              </a:rPr>
              <a:t>оттепели</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расселись</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на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нижних</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ветках</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деревьев</a:t>
            </a:r>
            <a:r>
              <a:rPr lang="en-US" sz="2000" dirty="0" smtClean="0">
                <a:latin typeface="Times New Roman" panose="02020603050405020304" pitchFamily="18" charset="0"/>
                <a:cs typeface="Times New Roman" panose="02020603050405020304" pitchFamily="18" charset="0"/>
              </a:rPr>
              <a:t> — к </a:t>
            </a:r>
            <a:r>
              <a:rPr lang="en-US" sz="2000" dirty="0" err="1" smtClean="0">
                <a:latin typeface="Times New Roman" panose="02020603050405020304" pitchFamily="18" charset="0"/>
                <a:cs typeface="Times New Roman" panose="02020603050405020304" pitchFamily="18" charset="0"/>
              </a:rPr>
              <a:t>ветру</a:t>
            </a:r>
            <a:r>
              <a:rPr lang="en-US" sz="2000" dirty="0" smtClean="0">
                <a:latin typeface="Times New Roman" panose="02020603050405020304" pitchFamily="18" charset="0"/>
                <a:cs typeface="Times New Roman" panose="02020603050405020304" pitchFamily="18" charset="0"/>
              </a:rPr>
              <a:t>,</a:t>
            </a:r>
            <a:br>
              <a:rPr lang="en-US" sz="2000" dirty="0" smtClean="0">
                <a:latin typeface="Times New Roman" panose="02020603050405020304" pitchFamily="18" charset="0"/>
                <a:cs typeface="Times New Roman" panose="02020603050405020304" pitchFamily="18" charset="0"/>
              </a:rPr>
            </a:br>
            <a:r>
              <a:rPr lang="en-US" sz="2000" dirty="0" err="1" smtClean="0">
                <a:latin typeface="Times New Roman" panose="02020603050405020304" pitchFamily="18" charset="0"/>
                <a:cs typeface="Times New Roman" panose="02020603050405020304" pitchFamily="18" charset="0"/>
              </a:rPr>
              <a:t>Если</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зимой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воробьи</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начинают</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гнезда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вить</a:t>
            </a: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через</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два-три</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дня</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будет</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большой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мороз</a:t>
            </a:r>
            <a:r>
              <a:rPr lang="en-US" sz="2000" dirty="0" smtClean="0">
                <a:latin typeface="Times New Roman" panose="02020603050405020304" pitchFamily="18" charset="0"/>
                <a:cs typeface="Times New Roman" panose="02020603050405020304" pitchFamily="18" charset="0"/>
              </a:rPr>
              <a:t>;</a:t>
            </a:r>
            <a:br>
              <a:rPr lang="en-US" sz="2000" dirty="0" smtClean="0">
                <a:latin typeface="Times New Roman" panose="02020603050405020304" pitchFamily="18" charset="0"/>
                <a:cs typeface="Times New Roman" panose="02020603050405020304" pitchFamily="18" charset="0"/>
              </a:rPr>
            </a:br>
            <a:r>
              <a:rPr lang="en-US" sz="2000" dirty="0" err="1" smtClean="0">
                <a:latin typeface="Times New Roman" panose="02020603050405020304" pitchFamily="18" charset="0"/>
                <a:cs typeface="Times New Roman" panose="02020603050405020304" pitchFamily="18" charset="0"/>
              </a:rPr>
              <a:t>Если</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мухи</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проснулись</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среди</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зимы</a:t>
            </a:r>
            <a:r>
              <a:rPr lang="en-US" sz="2000" dirty="0" smtClean="0">
                <a:latin typeface="Times New Roman" panose="02020603050405020304" pitchFamily="18" charset="0"/>
                <a:cs typeface="Times New Roman" panose="02020603050405020304" pitchFamily="18" charset="0"/>
              </a:rPr>
              <a:t> — к </a:t>
            </a:r>
            <a:r>
              <a:rPr lang="en-US" sz="2000" dirty="0" err="1" smtClean="0">
                <a:latin typeface="Times New Roman" panose="02020603050405020304" pitchFamily="18" charset="0"/>
                <a:cs typeface="Times New Roman" panose="02020603050405020304" pitchFamily="18" charset="0"/>
              </a:rPr>
              <a:t>продолжительной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оттепели</a:t>
            </a:r>
            <a:r>
              <a:rPr lang="en-US" sz="2000" dirty="0" smtClean="0">
                <a:latin typeface="Times New Roman" panose="02020603050405020304" pitchFamily="18" charset="0"/>
                <a:cs typeface="Times New Roman" panose="02020603050405020304" pitchFamily="18" charset="0"/>
              </a:rPr>
              <a:t>;</a:t>
            </a:r>
            <a:br>
              <a:rPr lang="en-US" sz="2000" dirty="0" smtClean="0">
                <a:latin typeface="Times New Roman" panose="02020603050405020304" pitchFamily="18" charset="0"/>
                <a:cs typeface="Times New Roman" panose="02020603050405020304" pitchFamily="18" charset="0"/>
              </a:rPr>
            </a:br>
            <a:r>
              <a:rPr lang="en-US" sz="2000" dirty="0" err="1" smtClean="0">
                <a:latin typeface="Times New Roman" panose="02020603050405020304" pitchFamily="18" charset="0"/>
                <a:cs typeface="Times New Roman" panose="02020603050405020304" pitchFamily="18" charset="0"/>
              </a:rPr>
              <a:t>Курица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то</a:t>
            </a:r>
            <a:r>
              <a:rPr lang="en-US" sz="2000" dirty="0" smtClean="0">
                <a:latin typeface="Times New Roman" panose="02020603050405020304" pitchFamily="18" charset="0"/>
                <a:cs typeface="Times New Roman" panose="02020603050405020304" pitchFamily="18" charset="0"/>
              </a:rPr>
              <a:t> и </a:t>
            </a:r>
            <a:r>
              <a:rPr lang="en-US" sz="2000" dirty="0" err="1" smtClean="0">
                <a:latin typeface="Times New Roman" panose="02020603050405020304" pitchFamily="18" charset="0"/>
                <a:cs typeface="Times New Roman" panose="02020603050405020304" pitchFamily="18" charset="0"/>
              </a:rPr>
              <a:t>дело</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ощипывается</a:t>
            </a:r>
            <a:r>
              <a:rPr lang="en-US" sz="2000" dirty="0" smtClean="0">
                <a:latin typeface="Times New Roman" panose="02020603050405020304" pitchFamily="18" charset="0"/>
                <a:cs typeface="Times New Roman" panose="02020603050405020304" pitchFamily="18" charset="0"/>
              </a:rPr>
              <a:t> — к </a:t>
            </a:r>
            <a:r>
              <a:rPr lang="en-US" sz="2000" dirty="0" err="1" smtClean="0">
                <a:latin typeface="Times New Roman" panose="02020603050405020304" pitchFamily="18" charset="0"/>
                <a:cs typeface="Times New Roman" panose="02020603050405020304" pitchFamily="18" charset="0"/>
              </a:rPr>
              <a:t>снегопаду</a:t>
            </a:r>
            <a:r>
              <a:rPr lang="en-US" sz="2000" dirty="0" smtClean="0">
                <a:latin typeface="Times New Roman" panose="02020603050405020304" pitchFamily="18" charset="0"/>
                <a:cs typeface="Times New Roman" panose="02020603050405020304" pitchFamily="18" charset="0"/>
              </a:rPr>
              <a:t>;</a:t>
            </a:r>
            <a:br>
              <a:rPr lang="en-US" sz="2000" dirty="0" smtClean="0">
                <a:latin typeface="Times New Roman" panose="02020603050405020304" pitchFamily="18" charset="0"/>
                <a:cs typeface="Times New Roman" panose="02020603050405020304" pitchFamily="18" charset="0"/>
              </a:rPr>
            </a:br>
            <a:r>
              <a:rPr lang="en-US" sz="2000" dirty="0" err="1" smtClean="0">
                <a:latin typeface="Times New Roman" panose="02020603050405020304" pitchFamily="18" charset="0"/>
                <a:cs typeface="Times New Roman" panose="02020603050405020304" pitchFamily="18" charset="0"/>
              </a:rPr>
              <a:t>Садится</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ворона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всегда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клювом</a:t>
            </a:r>
            <a:r>
              <a:rPr lang="en-US" sz="2000" dirty="0" smtClean="0">
                <a:latin typeface="Times New Roman" panose="02020603050405020304" pitchFamily="18" charset="0"/>
                <a:cs typeface="Times New Roman" panose="02020603050405020304" pitchFamily="18" charset="0"/>
              </a:rPr>
              <a:t> к </a:t>
            </a:r>
            <a:r>
              <a:rPr lang="en-US" sz="2000" dirty="0" err="1" smtClean="0">
                <a:latin typeface="Times New Roman" panose="02020603050405020304" pitchFamily="18" charset="0"/>
                <a:cs typeface="Times New Roman" panose="02020603050405020304" pitchFamily="18" charset="0"/>
              </a:rPr>
              <a:t>ветру</a:t>
            </a:r>
            <a:r>
              <a:rPr lang="en-US" sz="2000" dirty="0" smtClean="0">
                <a:latin typeface="Times New Roman" panose="02020603050405020304" pitchFamily="18" charset="0"/>
                <a:cs typeface="Times New Roman" panose="02020603050405020304" pitchFamily="18" charset="0"/>
              </a:rPr>
              <a:t>.</a:t>
            </a:r>
            <a:endParaRPr lang="ru-RU" sz="2000" dirty="0" smtClean="0">
              <a:latin typeface="Times New Roman" panose="02020603050405020304" pitchFamily="18" charset="0"/>
              <a:cs typeface="Times New Roman" panose="02020603050405020304" pitchFamily="18" charset="0"/>
            </a:endParaRPr>
          </a:p>
          <a:p>
            <a:pPr>
              <a:spcBef>
                <a:spcPts val="0"/>
              </a:spcBef>
            </a:pPr>
            <a:endParaRPr lang="ru-RU"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857250" y="854302"/>
            <a:ext cx="5915025" cy="466927"/>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Поговорки</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12768" y="1087765"/>
            <a:ext cx="1645594" cy="1380395"/>
          </a:xfrm>
          <a:prstGeom prst="rect">
            <a:avLst/>
          </a:prstGeom>
        </p:spPr>
      </p:pic>
    </p:spTree>
    <p:extLst>
      <p:ext uri="{BB962C8B-B14F-4D97-AF65-F5344CB8AC3E}">
        <p14:creationId xmlns:p14="http://schemas.microsoft.com/office/powerpoint/2010/main" val="10682687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1513581" y="867382"/>
            <a:ext cx="5081772" cy="8171234"/>
          </a:xfrm>
          <a:prstGeom prst="rect">
            <a:avLst/>
          </a:prstGeom>
        </p:spPr>
        <p:txBody>
          <a:bodyPr vert="horz" lIns="91440" tIns="45720" rIns="91440" bIns="45720" rtlCol="0">
            <a:normAutofit fontScale="2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ru-RU" sz="8000" dirty="0" smtClean="0">
                <a:latin typeface="Times New Roman" panose="02020603050405020304" pitchFamily="18" charset="0"/>
                <a:cs typeface="Times New Roman" panose="02020603050405020304" pitchFamily="18" charset="0"/>
              </a:rPr>
              <a:t>Июнь - месяц лучистого солнца, самых длинных дней и белых ночей, светлейший месяц года.</a:t>
            </a:r>
            <a:br>
              <a:rPr lang="ru-RU" sz="8000" dirty="0" smtClean="0">
                <a:latin typeface="Times New Roman" panose="02020603050405020304" pitchFamily="18" charset="0"/>
                <a:cs typeface="Times New Roman" panose="02020603050405020304" pitchFamily="18" charset="0"/>
              </a:rPr>
            </a:br>
            <a:r>
              <a:rPr lang="en-US" sz="8000" dirty="0" err="1" smtClean="0">
                <a:latin typeface="Times New Roman" panose="02020603050405020304" pitchFamily="18" charset="0"/>
                <a:cs typeface="Times New Roman" panose="02020603050405020304" pitchFamily="18" charset="0"/>
              </a:rPr>
              <a:t>Кукушка</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принесла</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весточку</a:t>
            </a:r>
            <a:r>
              <a:rPr lang="en-US" sz="8000" dirty="0" smtClean="0">
                <a:latin typeface="Times New Roman" panose="02020603050405020304" pitchFamily="18" charset="0"/>
                <a:cs typeface="Times New Roman" panose="02020603050405020304" pitchFamily="18" charset="0"/>
              </a:rPr>
              <a:t> о </a:t>
            </a:r>
            <a:r>
              <a:rPr lang="en-US" sz="8000" dirty="0" err="1" smtClean="0">
                <a:latin typeface="Times New Roman" panose="02020603050405020304" pitchFamily="18" charset="0"/>
                <a:cs typeface="Times New Roman" panose="02020603050405020304" pitchFamily="18" charset="0"/>
              </a:rPr>
              <a:t>лете</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ласточка</a:t>
            </a:r>
            <a:r>
              <a:rPr lang="en-US" sz="8000" dirty="0" smtClean="0">
                <a:latin typeface="Times New Roman" panose="02020603050405020304" pitchFamily="18" charset="0"/>
                <a:cs typeface="Times New Roman" panose="02020603050405020304" pitchFamily="18" charset="0"/>
              </a:rPr>
              <a:t> - </a:t>
            </a:r>
            <a:r>
              <a:rPr lang="en-US" sz="8000" dirty="0" err="1" smtClean="0">
                <a:latin typeface="Times New Roman" panose="02020603050405020304" pitchFamily="18" charset="0"/>
                <a:cs typeface="Times New Roman" panose="02020603050405020304" pitchFamily="18" charset="0"/>
              </a:rPr>
              <a:t>теплые</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дни</a:t>
            </a:r>
            <a:r>
              <a:rPr lang="en-US" sz="8000" dirty="0" smtClean="0">
                <a:latin typeface="Times New Roman" panose="02020603050405020304" pitchFamily="18" charset="0"/>
                <a:cs typeface="Times New Roman" panose="02020603050405020304" pitchFamily="18" charset="0"/>
              </a:rPr>
              <a:t>.</a:t>
            </a:r>
            <a:endParaRPr lang="ru-RU" sz="8000" dirty="0" smtClean="0">
              <a:latin typeface="Times New Roman" panose="02020603050405020304" pitchFamily="18" charset="0"/>
              <a:cs typeface="Times New Roman" panose="02020603050405020304" pitchFamily="18" charset="0"/>
            </a:endParaRPr>
          </a:p>
          <a:p>
            <a:r>
              <a:rPr lang="ru-RU" sz="8000" dirty="0" smtClean="0">
                <a:latin typeface="Times New Roman" panose="02020603050405020304" pitchFamily="18" charset="0"/>
                <a:cs typeface="Times New Roman" panose="02020603050405020304" pitchFamily="18" charset="0"/>
              </a:rPr>
              <a:t>Июнь – первый месяц долгожданного лета. Июнь растит урожай на весь год, но сам по себе это месяц голодный - еще мало что поспело. Называют так месяц этот за цветы, краски и яркие зори. В народе зовут </a:t>
            </a:r>
            <a:r>
              <a:rPr lang="ru-RU" sz="8000" dirty="0" err="1" smtClean="0">
                <a:latin typeface="Times New Roman" panose="02020603050405020304" pitchFamily="18" charset="0"/>
                <a:cs typeface="Times New Roman" panose="02020603050405020304" pitchFamily="18" charset="0"/>
              </a:rPr>
              <a:t>хлеборостом</a:t>
            </a:r>
            <a:r>
              <a:rPr lang="ru-RU" sz="8000" dirty="0" smtClean="0">
                <a:latin typeface="Times New Roman" panose="02020603050405020304" pitchFamily="18" charset="0"/>
                <a:cs typeface="Times New Roman" panose="02020603050405020304" pitchFamily="18" charset="0"/>
              </a:rPr>
              <a:t>.</a:t>
            </a:r>
            <a:r>
              <a:rPr lang="en-US" sz="8000" dirty="0" smtClean="0">
                <a:latin typeface="Times New Roman" panose="02020603050405020304" pitchFamily="18" charset="0"/>
                <a:cs typeface="Times New Roman" panose="02020603050405020304" pitchFamily="18" charset="0"/>
              </a:rPr>
              <a:t/>
            </a:r>
            <a:br>
              <a:rPr lang="en-US" sz="8000" dirty="0" smtClean="0">
                <a:latin typeface="Times New Roman" panose="02020603050405020304" pitchFamily="18" charset="0"/>
                <a:cs typeface="Times New Roman" panose="02020603050405020304" pitchFamily="18" charset="0"/>
              </a:rPr>
            </a:br>
            <a:r>
              <a:rPr lang="en-US" sz="8000" dirty="0" smtClean="0">
                <a:latin typeface="Times New Roman" panose="02020603050405020304" pitchFamily="18" charset="0"/>
                <a:cs typeface="Times New Roman" panose="02020603050405020304" pitchFamily="18" charset="0"/>
              </a:rPr>
              <a:t>«В </a:t>
            </a:r>
            <a:r>
              <a:rPr lang="en-US" sz="8000" dirty="0" err="1" smtClean="0">
                <a:latin typeface="Times New Roman" panose="02020603050405020304" pitchFamily="18" charset="0"/>
                <a:cs typeface="Times New Roman" panose="02020603050405020304" pitchFamily="18" charset="0"/>
              </a:rPr>
              <a:t>вёдренный</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день</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не</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бегут</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от</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дела</a:t>
            </a:r>
            <a:r>
              <a:rPr lang="en-US" sz="8000" dirty="0" smtClean="0">
                <a:latin typeface="Times New Roman" panose="02020603050405020304" pitchFamily="18" charset="0"/>
                <a:cs typeface="Times New Roman" panose="02020603050405020304" pitchFamily="18" charset="0"/>
              </a:rPr>
              <a:t> в </a:t>
            </a:r>
            <a:r>
              <a:rPr lang="en-US" sz="8000" dirty="0" err="1" smtClean="0">
                <a:latin typeface="Times New Roman" panose="02020603050405020304" pitchFamily="18" charset="0"/>
                <a:cs typeface="Times New Roman" panose="02020603050405020304" pitchFamily="18" charset="0"/>
              </a:rPr>
              <a:t>тень</a:t>
            </a:r>
            <a:r>
              <a:rPr lang="en-US" sz="8000" dirty="0" smtClean="0">
                <a:latin typeface="Times New Roman" panose="02020603050405020304" pitchFamily="18" charset="0"/>
                <a:cs typeface="Times New Roman" panose="02020603050405020304" pitchFamily="18" charset="0"/>
              </a:rPr>
              <a:t>».</a:t>
            </a:r>
            <a:br>
              <a:rPr lang="en-US" sz="8000" dirty="0" smtClean="0">
                <a:latin typeface="Times New Roman" panose="02020603050405020304" pitchFamily="18" charset="0"/>
                <a:cs typeface="Times New Roman" panose="02020603050405020304" pitchFamily="18" charset="0"/>
              </a:rPr>
            </a:br>
            <a:r>
              <a:rPr lang="en-US" sz="8000" dirty="0" err="1" smtClean="0">
                <a:latin typeface="Times New Roman" panose="02020603050405020304" pitchFamily="18" charset="0"/>
                <a:cs typeface="Times New Roman" panose="02020603050405020304" pitchFamily="18" charset="0"/>
              </a:rPr>
              <a:t>Лето</a:t>
            </a:r>
            <a:r>
              <a:rPr lang="en-US" sz="8000" dirty="0" smtClean="0">
                <a:latin typeface="Times New Roman" panose="02020603050405020304" pitchFamily="18" charset="0"/>
                <a:cs typeface="Times New Roman" panose="02020603050405020304" pitchFamily="18" charset="0"/>
              </a:rPr>
              <a:t> - </a:t>
            </a:r>
            <a:r>
              <a:rPr lang="en-US" sz="8000" dirty="0" err="1" smtClean="0">
                <a:latin typeface="Times New Roman" panose="02020603050405020304" pitchFamily="18" charset="0"/>
                <a:cs typeface="Times New Roman" panose="02020603050405020304" pitchFamily="18" charset="0"/>
              </a:rPr>
              <a:t>отрадная</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пора</a:t>
            </a:r>
            <a:r>
              <a:rPr lang="en-US" sz="8000" dirty="0" smtClean="0">
                <a:latin typeface="Times New Roman" panose="02020603050405020304" pitchFamily="18" charset="0"/>
                <a:cs typeface="Times New Roman" panose="02020603050405020304" pitchFamily="18" charset="0"/>
              </a:rPr>
              <a:t>, с </a:t>
            </a:r>
            <a:r>
              <a:rPr lang="en-US" sz="8000" dirty="0" err="1" smtClean="0">
                <a:latin typeface="Times New Roman" panose="02020603050405020304" pitchFamily="18" charset="0"/>
                <a:cs typeface="Times New Roman" panose="02020603050405020304" pitchFamily="18" charset="0"/>
              </a:rPr>
              <a:t>курами</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ложись</a:t>
            </a:r>
            <a:r>
              <a:rPr lang="en-US" sz="8000" dirty="0" smtClean="0">
                <a:latin typeface="Times New Roman" panose="02020603050405020304" pitchFamily="18" charset="0"/>
                <a:cs typeface="Times New Roman" panose="02020603050405020304" pitchFamily="18" charset="0"/>
              </a:rPr>
              <a:t>, а с </a:t>
            </a:r>
            <a:r>
              <a:rPr lang="en-US" sz="8000" dirty="0" err="1" smtClean="0">
                <a:latin typeface="Times New Roman" panose="02020603050405020304" pitchFamily="18" charset="0"/>
                <a:cs typeface="Times New Roman" panose="02020603050405020304" pitchFamily="18" charset="0"/>
              </a:rPr>
              <a:t>петухами</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на</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работу</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вставай</a:t>
            </a:r>
            <a:r>
              <a:rPr lang="en-US" sz="8000" dirty="0" smtClean="0">
                <a:latin typeface="Times New Roman" panose="02020603050405020304" pitchFamily="18" charset="0"/>
                <a:cs typeface="Times New Roman" panose="02020603050405020304" pitchFamily="18" charset="0"/>
              </a:rPr>
              <a:t> и </a:t>
            </a:r>
            <a:r>
              <a:rPr lang="en-US" sz="8000" dirty="0" err="1" smtClean="0">
                <a:latin typeface="Times New Roman" panose="02020603050405020304" pitchFamily="18" charset="0"/>
                <a:cs typeface="Times New Roman" panose="02020603050405020304" pitchFamily="18" charset="0"/>
              </a:rPr>
              <a:t>помни</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Зима</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спросит</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что</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твое</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лето</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приносит</a:t>
            </a:r>
            <a:r>
              <a:rPr lang="en-US" sz="8000" dirty="0" smtClean="0">
                <a:latin typeface="Times New Roman" panose="02020603050405020304" pitchFamily="18" charset="0"/>
                <a:cs typeface="Times New Roman" panose="02020603050405020304" pitchFamily="18" charset="0"/>
              </a:rPr>
              <a:t>».</a:t>
            </a:r>
            <a:br>
              <a:rPr lang="en-US" sz="8000" dirty="0" smtClean="0">
                <a:latin typeface="Times New Roman" panose="02020603050405020304" pitchFamily="18" charset="0"/>
                <a:cs typeface="Times New Roman" panose="02020603050405020304" pitchFamily="18" charset="0"/>
              </a:rPr>
            </a:br>
            <a:r>
              <a:rPr lang="en-US" sz="8000" dirty="0" smtClean="0">
                <a:latin typeface="Times New Roman" panose="02020603050405020304" pitchFamily="18" charset="0"/>
                <a:cs typeface="Times New Roman" panose="02020603050405020304" pitchFamily="18" charset="0"/>
              </a:rPr>
              <a:t>«</a:t>
            </a:r>
            <a:r>
              <a:rPr lang="en-US" sz="8000" dirty="0" err="1" smtClean="0">
                <a:latin typeface="Times New Roman" panose="02020603050405020304" pitchFamily="18" charset="0"/>
                <a:cs typeface="Times New Roman" panose="02020603050405020304" pitchFamily="18" charset="0"/>
              </a:rPr>
              <a:t>Что</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по</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лету</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расстроишь</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годом</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не</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соберешь</a:t>
            </a:r>
            <a:r>
              <a:rPr lang="en-US" sz="8000" dirty="0" smtClean="0">
                <a:latin typeface="Times New Roman" panose="02020603050405020304" pitchFamily="18" charset="0"/>
                <a:cs typeface="Times New Roman" panose="02020603050405020304" pitchFamily="18" charset="0"/>
              </a:rPr>
              <a:t>».</a:t>
            </a:r>
            <a:br>
              <a:rPr lang="en-US" sz="8000" dirty="0" smtClean="0">
                <a:latin typeface="Times New Roman" panose="02020603050405020304" pitchFamily="18" charset="0"/>
                <a:cs typeface="Times New Roman" panose="02020603050405020304" pitchFamily="18" charset="0"/>
              </a:rPr>
            </a:br>
            <a:r>
              <a:rPr lang="en-US" sz="8000" dirty="0" smtClean="0">
                <a:latin typeface="Times New Roman" panose="02020603050405020304" pitchFamily="18" charset="0"/>
                <a:cs typeface="Times New Roman" panose="02020603050405020304" pitchFamily="18" charset="0"/>
              </a:rPr>
              <a:t>«</a:t>
            </a:r>
            <a:r>
              <a:rPr lang="en-US" sz="8000" dirty="0" err="1" smtClean="0">
                <a:latin typeface="Times New Roman" panose="02020603050405020304" pitchFamily="18" charset="0"/>
                <a:cs typeface="Times New Roman" panose="02020603050405020304" pitchFamily="18" charset="0"/>
              </a:rPr>
              <a:t>Пришел</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июнь</a:t>
            </a:r>
            <a:r>
              <a:rPr lang="en-US" sz="8000" dirty="0" smtClean="0">
                <a:latin typeface="Times New Roman" panose="02020603050405020304" pitchFamily="18" charset="0"/>
                <a:cs typeface="Times New Roman" panose="02020603050405020304" pitchFamily="18" charset="0"/>
              </a:rPr>
              <a:t> - </a:t>
            </a:r>
            <a:r>
              <a:rPr lang="en-US" sz="8000" dirty="0" err="1" smtClean="0">
                <a:latin typeface="Times New Roman" panose="02020603050405020304" pitchFamily="18" charset="0"/>
                <a:cs typeface="Times New Roman" panose="02020603050405020304" pitchFamily="18" charset="0"/>
              </a:rPr>
              <a:t>разноцвет</a:t>
            </a:r>
            <a:r>
              <a:rPr lang="en-US" sz="8000" dirty="0" smtClean="0">
                <a:latin typeface="Times New Roman" panose="02020603050405020304" pitchFamily="18" charset="0"/>
                <a:cs typeface="Times New Roman" panose="02020603050405020304" pitchFamily="18" charset="0"/>
              </a:rPr>
              <a:t> - </a:t>
            </a:r>
            <a:r>
              <a:rPr lang="en-US" sz="8000" dirty="0" err="1" smtClean="0">
                <a:latin typeface="Times New Roman" panose="02020603050405020304" pitchFamily="18" charset="0"/>
                <a:cs typeface="Times New Roman" panose="02020603050405020304" pitchFamily="18" charset="0"/>
              </a:rPr>
              <a:t>от</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работы</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отбоя</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нет</a:t>
            </a:r>
            <a:r>
              <a:rPr lang="en-US" sz="8000" dirty="0" smtClean="0">
                <a:latin typeface="Times New Roman" panose="02020603050405020304" pitchFamily="18" charset="0"/>
                <a:cs typeface="Times New Roman" panose="02020603050405020304" pitchFamily="18" charset="0"/>
              </a:rPr>
              <a:t>»;</a:t>
            </a:r>
            <a:endParaRPr lang="ru-RU" sz="8000" dirty="0" smtClean="0">
              <a:latin typeface="Times New Roman" panose="02020603050405020304" pitchFamily="18" charset="0"/>
              <a:cs typeface="Times New Roman" panose="02020603050405020304" pitchFamily="18" charset="0"/>
            </a:endParaRPr>
          </a:p>
          <a:p>
            <a:r>
              <a:rPr lang="ru-RU" sz="8000" dirty="0" smtClean="0">
                <a:latin typeface="Times New Roman" panose="02020603050405020304" pitchFamily="18" charset="0"/>
                <a:cs typeface="Times New Roman" panose="02020603050405020304" pitchFamily="18" charset="0"/>
              </a:rPr>
              <a:t>«Гром гремит долго - к ненастью, отрывисто - будет ясно»;</a:t>
            </a:r>
            <a:br>
              <a:rPr lang="ru-RU" sz="8000" dirty="0" smtClean="0">
                <a:latin typeface="Times New Roman" panose="02020603050405020304" pitchFamily="18" charset="0"/>
                <a:cs typeface="Times New Roman" panose="02020603050405020304" pitchFamily="18" charset="0"/>
              </a:rPr>
            </a:br>
            <a:r>
              <a:rPr lang="ru-RU" sz="8000" dirty="0" smtClean="0">
                <a:latin typeface="Times New Roman" panose="02020603050405020304" pitchFamily="18" charset="0"/>
                <a:cs typeface="Times New Roman" panose="02020603050405020304" pitchFamily="18" charset="0"/>
              </a:rPr>
              <a:t>«В жатву лентяй женится, а зуда замуж идет»;</a:t>
            </a:r>
            <a:br>
              <a:rPr lang="ru-RU" sz="8000" dirty="0" smtClean="0">
                <a:latin typeface="Times New Roman" panose="02020603050405020304" pitchFamily="18" charset="0"/>
                <a:cs typeface="Times New Roman" panose="02020603050405020304" pitchFamily="18" charset="0"/>
              </a:rPr>
            </a:br>
            <a:r>
              <a:rPr lang="ru-RU" sz="8000" dirty="0" smtClean="0">
                <a:latin typeface="Times New Roman" panose="02020603050405020304" pitchFamily="18" charset="0"/>
                <a:cs typeface="Times New Roman" panose="02020603050405020304" pitchFamily="18" charset="0"/>
              </a:rPr>
              <a:t>«Июль косит и жнет, долго спать не дает»;</a:t>
            </a:r>
            <a:br>
              <a:rPr lang="ru-RU" sz="8000" dirty="0" smtClean="0">
                <a:latin typeface="Times New Roman" panose="02020603050405020304" pitchFamily="18" charset="0"/>
                <a:cs typeface="Times New Roman" panose="02020603050405020304" pitchFamily="18" charset="0"/>
              </a:rPr>
            </a:br>
            <a:r>
              <a:rPr lang="ru-RU" sz="8000" dirty="0" smtClean="0">
                <a:latin typeface="Times New Roman" panose="02020603050405020304" pitchFamily="18" charset="0"/>
                <a:cs typeface="Times New Roman" panose="02020603050405020304" pitchFamily="18" charset="0"/>
              </a:rPr>
              <a:t>«В июле в поле густо, а в амбаре </a:t>
            </a:r>
            <a:r>
              <a:rPr lang="en-US" sz="8000" dirty="0" smtClean="0">
                <a:latin typeface="Times New Roman" panose="02020603050405020304" pitchFamily="18" charset="0"/>
                <a:cs typeface="Times New Roman" panose="02020603050405020304" pitchFamily="18" charset="0"/>
              </a:rPr>
              <a:t>e</a:t>
            </a:r>
            <a:r>
              <a:rPr lang="ru-RU" sz="8000" dirty="0" err="1" smtClean="0">
                <a:latin typeface="Times New Roman" panose="02020603050405020304" pitchFamily="18" charset="0"/>
                <a:cs typeface="Times New Roman" panose="02020603050405020304" pitchFamily="18" charset="0"/>
              </a:rPr>
              <a:t>щё</a:t>
            </a:r>
            <a:r>
              <a:rPr lang="ru-RU" sz="8000" dirty="0" smtClean="0">
                <a:latin typeface="Times New Roman" panose="02020603050405020304" pitchFamily="18" charset="0"/>
                <a:cs typeface="Times New Roman" panose="02020603050405020304" pitchFamily="18" charset="0"/>
              </a:rPr>
              <a:t> пусто»;</a:t>
            </a:r>
            <a:br>
              <a:rPr lang="ru-RU" sz="8000" dirty="0" smtClean="0">
                <a:latin typeface="Times New Roman" panose="02020603050405020304" pitchFamily="18" charset="0"/>
                <a:cs typeface="Times New Roman" panose="02020603050405020304" pitchFamily="18" charset="0"/>
              </a:rPr>
            </a:br>
            <a:r>
              <a:rPr lang="ru-RU" sz="8000" dirty="0" smtClean="0">
                <a:latin typeface="Times New Roman" panose="02020603050405020304" pitchFamily="18" charset="0"/>
                <a:cs typeface="Times New Roman" panose="02020603050405020304" pitchFamily="18" charset="0"/>
              </a:rPr>
              <a:t>«Гром гремит долго - к ненастью, отрывисто - будет ясно»;</a:t>
            </a:r>
            <a:r>
              <a:rPr lang="en-US" sz="8000" dirty="0" smtClean="0">
                <a:latin typeface="Times New Roman" panose="02020603050405020304" pitchFamily="18" charset="0"/>
                <a:cs typeface="Times New Roman" panose="02020603050405020304" pitchFamily="18" charset="0"/>
              </a:rPr>
              <a:t> </a:t>
            </a:r>
            <a:r>
              <a:rPr lang="ru-RU" sz="8000" dirty="0" smtClean="0">
                <a:latin typeface="Times New Roman" panose="02020603050405020304" pitchFamily="18" charset="0"/>
                <a:cs typeface="Times New Roman" panose="02020603050405020304" pitchFamily="18" charset="0"/>
              </a:rPr>
              <a:t/>
            </a:r>
            <a:br>
              <a:rPr lang="ru-RU" sz="8000" dirty="0" smtClean="0">
                <a:latin typeface="Times New Roman" panose="02020603050405020304" pitchFamily="18" charset="0"/>
                <a:cs typeface="Times New Roman" panose="02020603050405020304" pitchFamily="18" charset="0"/>
              </a:rPr>
            </a:br>
            <a:r>
              <a:rPr lang="ru-RU" sz="8000" dirty="0" smtClean="0">
                <a:latin typeface="Times New Roman" panose="02020603050405020304" pitchFamily="18" charset="0"/>
                <a:cs typeface="Times New Roman" panose="02020603050405020304" pitchFamily="18" charset="0"/>
              </a:rPr>
              <a:t>«В июле много щавеля – жди теплой зимы».;</a:t>
            </a:r>
            <a:br>
              <a:rPr lang="ru-RU" sz="8000" dirty="0" smtClean="0">
                <a:latin typeface="Times New Roman" panose="02020603050405020304" pitchFamily="18" charset="0"/>
                <a:cs typeface="Times New Roman" panose="02020603050405020304" pitchFamily="18" charset="0"/>
              </a:rPr>
            </a:br>
            <a:r>
              <a:rPr lang="ru-RU" sz="8000" dirty="0" smtClean="0">
                <a:latin typeface="Times New Roman" panose="02020603050405020304" pitchFamily="18" charset="0"/>
                <a:cs typeface="Times New Roman" panose="02020603050405020304" pitchFamily="18" charset="0"/>
              </a:rPr>
              <a:t>«Если в цвету трава - косить пора»;</a:t>
            </a:r>
            <a:r>
              <a:rPr lang="en-US" sz="8000" dirty="0" smtClean="0">
                <a:latin typeface="Times New Roman" panose="02020603050405020304" pitchFamily="18" charset="0"/>
                <a:cs typeface="Times New Roman" panose="02020603050405020304" pitchFamily="18" charset="0"/>
              </a:rPr>
              <a:t> </a:t>
            </a:r>
            <a:r>
              <a:rPr lang="ru-RU" sz="8000" dirty="0" smtClean="0">
                <a:latin typeface="Times New Roman" panose="02020603050405020304" pitchFamily="18" charset="0"/>
                <a:cs typeface="Times New Roman" panose="02020603050405020304" pitchFamily="18" charset="0"/>
              </a:rPr>
              <a:t/>
            </a:r>
            <a:br>
              <a:rPr lang="ru-RU" sz="8000" dirty="0" smtClean="0">
                <a:latin typeface="Times New Roman" panose="02020603050405020304" pitchFamily="18" charset="0"/>
                <a:cs typeface="Times New Roman" panose="02020603050405020304" pitchFamily="18" charset="0"/>
              </a:rPr>
            </a:br>
            <a:r>
              <a:rPr lang="ru-RU" sz="8000" dirty="0" smtClean="0">
                <a:latin typeface="Times New Roman" panose="02020603050405020304" pitchFamily="18" charset="0"/>
                <a:cs typeface="Times New Roman" panose="02020603050405020304" pitchFamily="18" charset="0"/>
              </a:rPr>
              <a:t>«Если в июле много осота – ждите холодной зимы»;</a:t>
            </a:r>
            <a:br>
              <a:rPr lang="ru-RU" sz="8000" dirty="0" smtClean="0">
                <a:latin typeface="Times New Roman" panose="02020603050405020304" pitchFamily="18" charset="0"/>
                <a:cs typeface="Times New Roman" panose="02020603050405020304" pitchFamily="18" charset="0"/>
              </a:rPr>
            </a:br>
            <a:r>
              <a:rPr lang="ru-RU" sz="8000" dirty="0" smtClean="0">
                <a:latin typeface="Times New Roman" panose="02020603050405020304" pitchFamily="18" charset="0"/>
                <a:cs typeface="Times New Roman" panose="02020603050405020304" pitchFamily="18" charset="0"/>
              </a:rPr>
              <a:t>«Сухая трава утром - к ночи ожидай дождя»;</a:t>
            </a:r>
            <a:br>
              <a:rPr lang="ru-RU" sz="8000" dirty="0" smtClean="0">
                <a:latin typeface="Times New Roman" panose="02020603050405020304" pitchFamily="18" charset="0"/>
                <a:cs typeface="Times New Roman" panose="02020603050405020304" pitchFamily="18" charset="0"/>
              </a:rPr>
            </a:br>
            <a:r>
              <a:rPr lang="ru-RU" sz="8000" dirty="0" smtClean="0">
                <a:latin typeface="Times New Roman" panose="02020603050405020304" pitchFamily="18" charset="0"/>
                <a:cs typeface="Times New Roman" panose="02020603050405020304" pitchFamily="18" charset="0"/>
              </a:rPr>
              <a:t>Перед плохой погодой усиливаются запахи от застойной воды в прудах.</a:t>
            </a:r>
            <a:br>
              <a:rPr lang="ru-RU" sz="8000" dirty="0" smtClean="0">
                <a:latin typeface="Times New Roman" panose="02020603050405020304" pitchFamily="18" charset="0"/>
                <a:cs typeface="Times New Roman" panose="02020603050405020304" pitchFamily="18" charset="0"/>
              </a:rPr>
            </a:br>
            <a:r>
              <a:rPr lang="en-US" sz="8000" dirty="0" smtClean="0">
                <a:latin typeface="Times New Roman" panose="02020603050405020304" pitchFamily="18" charset="0"/>
                <a:cs typeface="Times New Roman" panose="02020603050405020304" pitchFamily="18" charset="0"/>
              </a:rPr>
              <a:t>«</a:t>
            </a:r>
            <a:r>
              <a:rPr lang="en-US" sz="8000" dirty="0" err="1" smtClean="0">
                <a:latin typeface="Times New Roman" panose="02020603050405020304" pitchFamily="18" charset="0"/>
                <a:cs typeface="Times New Roman" panose="02020603050405020304" pitchFamily="18" charset="0"/>
              </a:rPr>
              <a:t>Утренний</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туман</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над</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водой</a:t>
            </a:r>
            <a:r>
              <a:rPr lang="en-US" sz="8000" dirty="0" smtClean="0">
                <a:latin typeface="Times New Roman" panose="02020603050405020304" pitchFamily="18" charset="0"/>
                <a:cs typeface="Times New Roman" panose="02020603050405020304" pitchFamily="18" charset="0"/>
              </a:rPr>
              <a:t> - </a:t>
            </a:r>
            <a:r>
              <a:rPr lang="en-US" sz="8000" dirty="0" err="1" smtClean="0">
                <a:latin typeface="Times New Roman" panose="02020603050405020304" pitchFamily="18" charset="0"/>
                <a:cs typeface="Times New Roman" panose="02020603050405020304" pitchFamily="18" charset="0"/>
              </a:rPr>
              <a:t>хорошая</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погода</a:t>
            </a:r>
            <a:r>
              <a:rPr lang="en-US" sz="8000" dirty="0" smtClean="0">
                <a:latin typeface="Times New Roman" panose="02020603050405020304" pitchFamily="18" charset="0"/>
                <a:cs typeface="Times New Roman" panose="02020603050405020304" pitchFamily="18" charset="0"/>
              </a:rPr>
              <a:t>»;</a:t>
            </a:r>
            <a:br>
              <a:rPr lang="en-US" sz="8000" dirty="0" smtClean="0">
                <a:latin typeface="Times New Roman" panose="02020603050405020304" pitchFamily="18" charset="0"/>
                <a:cs typeface="Times New Roman" panose="02020603050405020304" pitchFamily="18" charset="0"/>
              </a:rPr>
            </a:br>
            <a:r>
              <a:rPr lang="en-US" sz="8000" dirty="0" smtClean="0">
                <a:latin typeface="Times New Roman" panose="02020603050405020304" pitchFamily="18" charset="0"/>
                <a:cs typeface="Times New Roman" panose="02020603050405020304" pitchFamily="18" charset="0"/>
              </a:rPr>
              <a:t>«</a:t>
            </a:r>
            <a:r>
              <a:rPr lang="en-US" sz="8000" dirty="0" err="1" smtClean="0">
                <a:latin typeface="Times New Roman" panose="02020603050405020304" pitchFamily="18" charset="0"/>
                <a:cs typeface="Times New Roman" panose="02020603050405020304" pitchFamily="18" charset="0"/>
              </a:rPr>
              <a:t>Если</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июль</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жаркий</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то</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декабрь</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будет</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морозный</a:t>
            </a:r>
            <a:r>
              <a:rPr lang="en-US" sz="8000" dirty="0" smtClean="0">
                <a:latin typeface="Times New Roman" panose="02020603050405020304" pitchFamily="18" charset="0"/>
                <a:cs typeface="Times New Roman" panose="02020603050405020304" pitchFamily="18" charset="0"/>
              </a:rPr>
              <a:t>».</a:t>
            </a:r>
            <a:endParaRPr lang="ru-RU" sz="8000" dirty="0" smtClean="0">
              <a:latin typeface="Times New Roman" panose="02020603050405020304" pitchFamily="18" charset="0"/>
              <a:cs typeface="Times New Roman" panose="02020603050405020304" pitchFamily="18" charset="0"/>
            </a:endParaRPr>
          </a:p>
          <a:p>
            <a:r>
              <a:rPr lang="ru-RU" dirty="0" smtClean="0"/>
              <a:t/>
            </a:r>
            <a:br>
              <a:rPr lang="ru-RU" dirty="0" smtClean="0"/>
            </a:br>
            <a:endParaRPr lang="ru-RU"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942975" y="368186"/>
            <a:ext cx="5915025" cy="466927"/>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Приметы</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36765" y="1135075"/>
            <a:ext cx="1510863" cy="1267377"/>
          </a:xfrm>
          <a:prstGeom prst="rect">
            <a:avLst/>
          </a:prstGeom>
        </p:spPr>
      </p:pic>
    </p:spTree>
    <p:extLst>
      <p:ext uri="{BB962C8B-B14F-4D97-AF65-F5344CB8AC3E}">
        <p14:creationId xmlns:p14="http://schemas.microsoft.com/office/powerpoint/2010/main" val="6770609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679" y="2754448"/>
            <a:ext cx="5570252" cy="5570252"/>
          </a:xfrm>
          <a:prstGeom prst="rect">
            <a:avLst/>
          </a:prstGeom>
        </p:spPr>
      </p:pic>
      <p:sp>
        <p:nvSpPr>
          <p:cNvPr id="6" name="Подзаголовок 2"/>
          <p:cNvSpPr txBox="1">
            <a:spLocks/>
          </p:cNvSpPr>
          <p:nvPr/>
        </p:nvSpPr>
        <p:spPr>
          <a:xfrm>
            <a:off x="1200150" y="769528"/>
            <a:ext cx="5143500" cy="2391656"/>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ru-RU" sz="4400" b="1" dirty="0" smtClean="0">
                <a:solidFill>
                  <a:schemeClr val="accent6">
                    <a:lumMod val="75000"/>
                  </a:schemeClr>
                </a:solidFill>
                <a:latin typeface="Times New Roman" panose="02020603050405020304" pitchFamily="18" charset="0"/>
                <a:cs typeface="Times New Roman" panose="02020603050405020304" pitchFamily="18" charset="0"/>
              </a:rPr>
              <a:t>Экологические загадки</a:t>
            </a:r>
            <a:endParaRPr lang="ru-RU" sz="4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a:stretch>
            <a:fillRect/>
          </a:stretch>
        </p:blipFill>
        <p:spPr>
          <a:xfrm>
            <a:off x="-15808" y="1081553"/>
            <a:ext cx="2431915" cy="2039995"/>
          </a:xfrm>
          <a:prstGeom prst="rect">
            <a:avLst/>
          </a:prstGeom>
        </p:spPr>
      </p:pic>
      <p:pic>
        <p:nvPicPr>
          <p:cNvPr id="9" name="Рисунок 8"/>
          <p:cNvPicPr>
            <a:picLocks noChangeAspect="1"/>
          </p:cNvPicPr>
          <p:nvPr/>
        </p:nvPicPr>
        <p:blipFill>
          <a:blip r:embed="rId5"/>
          <a:stretch>
            <a:fillRect/>
          </a:stretch>
        </p:blipFill>
        <p:spPr>
          <a:xfrm>
            <a:off x="-668437" y="6054095"/>
            <a:ext cx="3737172" cy="4163929"/>
          </a:xfrm>
          <a:prstGeom prst="rect">
            <a:avLst/>
          </a:prstGeom>
        </p:spPr>
      </p:pic>
    </p:spTree>
    <p:extLst>
      <p:ext uri="{BB962C8B-B14F-4D97-AF65-F5344CB8AC3E}">
        <p14:creationId xmlns:p14="http://schemas.microsoft.com/office/powerpoint/2010/main" val="2296757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2003898" y="992221"/>
            <a:ext cx="4382615" cy="8443609"/>
          </a:xfrm>
          <a:prstGeom prst="rect">
            <a:avLst/>
          </a:prstGeom>
        </p:spPr>
        <p:txBody>
          <a:bodyPr vert="horz" lIns="91440" tIns="45720" rIns="91440" bIns="45720" rtlCol="0">
            <a:normAutofit fontScale="77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pPr>
            <a:r>
              <a:rPr lang="ru-RU" sz="2900" smtClean="0">
                <a:solidFill>
                  <a:srgbClr val="000000"/>
                </a:solidFill>
                <a:latin typeface="Times New Roman" panose="02020603050405020304" pitchFamily="18" charset="0"/>
                <a:ea typeface="SimSun" panose="02010600030101010101" pitchFamily="2" charset="-122"/>
              </a:rPr>
              <a:t>Что за чудо-красота!</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Расписные ворота</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Показались на пути!</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В них ни въехать,</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Ни войти.</a:t>
            </a:r>
            <a:endParaRPr lang="ru-RU" sz="2900" smtClean="0">
              <a:latin typeface="Times New Roman" panose="02020603050405020304" pitchFamily="18" charset="0"/>
              <a:ea typeface="SimSun" panose="02010600030101010101" pitchFamily="2" charset="-122"/>
            </a:endParaRPr>
          </a:p>
          <a:p>
            <a:pPr>
              <a:spcBef>
                <a:spcPts val="0"/>
              </a:spcBef>
            </a:pPr>
            <a:r>
              <a:rPr lang="ru-RU" sz="2900" i="1" smtClean="0">
                <a:solidFill>
                  <a:srgbClr val="000000"/>
                </a:solidFill>
                <a:latin typeface="Times New Roman" panose="02020603050405020304" pitchFamily="18" charset="0"/>
                <a:ea typeface="SimSun" panose="02010600030101010101" pitchFamily="2" charset="-122"/>
              </a:rPr>
              <a:t>Ответ (Радуга)</a:t>
            </a:r>
            <a:endParaRPr lang="ru-RU" sz="2900" smtClean="0">
              <a:latin typeface="Times New Roman" panose="02020603050405020304" pitchFamily="18" charset="0"/>
              <a:ea typeface="SimSun" panose="02010600030101010101" pitchFamily="2" charset="-122"/>
            </a:endParaRPr>
          </a:p>
          <a:p>
            <a:pPr>
              <a:spcBef>
                <a:spcPts val="0"/>
              </a:spcBef>
            </a:pPr>
            <a:r>
              <a:rPr lang="en-US" sz="2900" smtClean="0">
                <a:solidFill>
                  <a:srgbClr val="000000"/>
                </a:solidFill>
                <a:latin typeface="Times New Roman" panose="02020603050405020304" pitchFamily="18" charset="0"/>
                <a:ea typeface="SimSun" panose="02010600030101010101" pitchFamily="2" charset="-122"/>
              </a:rPr>
              <a:t> </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В синем небе, как по речке,</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Белые плывут овечки.</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Держат путь издалека</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Как зовут их? …</a:t>
            </a:r>
            <a:endParaRPr lang="ru-RU" sz="2900" smtClean="0">
              <a:latin typeface="Times New Roman" panose="02020603050405020304" pitchFamily="18" charset="0"/>
              <a:ea typeface="SimSun" panose="02010600030101010101" pitchFamily="2" charset="-122"/>
            </a:endParaRPr>
          </a:p>
          <a:p>
            <a:pPr>
              <a:spcBef>
                <a:spcPts val="0"/>
              </a:spcBef>
            </a:pPr>
            <a:r>
              <a:rPr lang="ru-RU" sz="2900" i="1" smtClean="0">
                <a:solidFill>
                  <a:srgbClr val="000000"/>
                </a:solidFill>
                <a:latin typeface="Times New Roman" panose="02020603050405020304" pitchFamily="18" charset="0"/>
                <a:ea typeface="SimSun" panose="02010600030101010101" pitchFamily="2" charset="-122"/>
              </a:rPr>
              <a:t>Ответ (Облака)</a:t>
            </a:r>
            <a:endParaRPr lang="ru-RU" sz="2900" smtClean="0">
              <a:latin typeface="Times New Roman" panose="02020603050405020304" pitchFamily="18" charset="0"/>
              <a:ea typeface="SimSun" panose="02010600030101010101" pitchFamily="2" charset="-122"/>
            </a:endParaRPr>
          </a:p>
          <a:p>
            <a:pPr>
              <a:spcBef>
                <a:spcPts val="0"/>
              </a:spcBef>
            </a:pPr>
            <a:r>
              <a:rPr lang="en-US" sz="2900" smtClean="0">
                <a:solidFill>
                  <a:srgbClr val="000000"/>
                </a:solidFill>
                <a:latin typeface="Times New Roman" panose="02020603050405020304" pitchFamily="18" charset="0"/>
                <a:ea typeface="SimSun" panose="02010600030101010101" pitchFamily="2" charset="-122"/>
              </a:rPr>
              <a:t> </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По небесам оравою</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Бегут мешки дырявые,</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И бывает – иногда</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Из мешков течёт вода.</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Спрячемся получше</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От дырявой …</a:t>
            </a:r>
          </a:p>
          <a:p>
            <a:pPr>
              <a:spcBef>
                <a:spcPts val="0"/>
              </a:spcBef>
            </a:pPr>
            <a:endParaRPr lang="ru-RU" sz="2900" smtClean="0">
              <a:latin typeface="Times New Roman" panose="02020603050405020304" pitchFamily="18" charset="0"/>
              <a:ea typeface="SimSun" panose="02010600030101010101" pitchFamily="2" charset="-122"/>
            </a:endParaRPr>
          </a:p>
          <a:p>
            <a:pPr>
              <a:spcBef>
                <a:spcPts val="0"/>
              </a:spcBef>
            </a:pPr>
            <a:r>
              <a:rPr lang="ru-RU" sz="2900" i="1" smtClean="0">
                <a:solidFill>
                  <a:srgbClr val="000000"/>
                </a:solidFill>
                <a:latin typeface="Times New Roman" panose="02020603050405020304" pitchFamily="18" charset="0"/>
                <a:ea typeface="SimSun" panose="02010600030101010101" pitchFamily="2" charset="-122"/>
              </a:rPr>
              <a:t>Ответ (Тучи)</a:t>
            </a: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Ты весь мир обогреваешь</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И усталости не знаешь,</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Улыбаешься в оконце,</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А зовут тебя все …</a:t>
            </a:r>
            <a:endParaRPr lang="ru-RU" sz="2900" smtClean="0">
              <a:latin typeface="Times New Roman" panose="02020603050405020304" pitchFamily="18" charset="0"/>
              <a:ea typeface="SimSun" panose="02010600030101010101" pitchFamily="2" charset="-122"/>
            </a:endParaRPr>
          </a:p>
          <a:p>
            <a:pPr>
              <a:spcBef>
                <a:spcPts val="0"/>
              </a:spcBef>
            </a:pPr>
            <a:r>
              <a:rPr lang="ru-RU" sz="2900" i="1" smtClean="0">
                <a:solidFill>
                  <a:srgbClr val="000000"/>
                </a:solidFill>
                <a:latin typeface="Times New Roman" panose="02020603050405020304" pitchFamily="18" charset="0"/>
                <a:ea typeface="SimSun" panose="02010600030101010101" pitchFamily="2" charset="-122"/>
              </a:rPr>
              <a:t>Ответ (Солнце)</a:t>
            </a:r>
            <a:endParaRPr lang="ru-RU" sz="2900" smtClean="0">
              <a:latin typeface="Times New Roman" panose="02020603050405020304" pitchFamily="18" charset="0"/>
              <a:ea typeface="SimSun" panose="02010600030101010101" pitchFamily="2" charset="-122"/>
            </a:endParaRPr>
          </a:p>
          <a:p>
            <a:pPr>
              <a:spcBef>
                <a:spcPts val="0"/>
              </a:spcBef>
            </a:pPr>
            <a:r>
              <a:rPr lang="en-US" sz="2900" smtClean="0">
                <a:solidFill>
                  <a:srgbClr val="000000"/>
                </a:solidFill>
                <a:latin typeface="Times New Roman" panose="02020603050405020304" pitchFamily="18" charset="0"/>
                <a:ea typeface="SimSun" panose="02010600030101010101" pitchFamily="2" charset="-122"/>
              </a:rPr>
              <a:t>  </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Это что за потолок?</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То он низок, то высок,</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То он сер, то беловат,</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То чуть-чуть голубоват.</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А порой такой красивый –</a:t>
            </a:r>
            <a:endParaRPr lang="ru-RU" sz="2900" smtClean="0">
              <a:latin typeface="Times New Roman" panose="02020603050405020304" pitchFamily="18" charset="0"/>
              <a:ea typeface="SimSun" panose="02010600030101010101" pitchFamily="2" charset="-122"/>
            </a:endParaRPr>
          </a:p>
          <a:p>
            <a:pPr>
              <a:spcBef>
                <a:spcPts val="0"/>
              </a:spcBef>
            </a:pPr>
            <a:r>
              <a:rPr lang="ru-RU" sz="2900" smtClean="0">
                <a:solidFill>
                  <a:srgbClr val="000000"/>
                </a:solidFill>
                <a:latin typeface="Times New Roman" panose="02020603050405020304" pitchFamily="18" charset="0"/>
                <a:ea typeface="SimSun" panose="02010600030101010101" pitchFamily="2" charset="-122"/>
              </a:rPr>
              <a:t>Кружевной и синий-синий!</a:t>
            </a:r>
            <a:endParaRPr lang="ru-RU" sz="2900" smtClean="0">
              <a:latin typeface="Times New Roman" panose="02020603050405020304" pitchFamily="18" charset="0"/>
              <a:ea typeface="SimSun" panose="02010600030101010101" pitchFamily="2" charset="-122"/>
            </a:endParaRPr>
          </a:p>
          <a:p>
            <a:pPr>
              <a:spcBef>
                <a:spcPts val="0"/>
              </a:spcBef>
            </a:pPr>
            <a:r>
              <a:rPr lang="ru-RU" sz="2900" i="1" smtClean="0">
                <a:solidFill>
                  <a:srgbClr val="000000"/>
                </a:solidFill>
                <a:latin typeface="Times New Roman" panose="02020603050405020304" pitchFamily="18" charset="0"/>
                <a:ea typeface="SimSun" panose="02010600030101010101" pitchFamily="2" charset="-122"/>
              </a:rPr>
              <a:t>Ответ (Небо)</a:t>
            </a:r>
            <a:endParaRPr lang="ru-RU" sz="2900" smtClean="0">
              <a:latin typeface="Times New Roman" panose="02020603050405020304" pitchFamily="18" charset="0"/>
              <a:ea typeface="SimSun" panose="02010600030101010101" pitchFamily="2" charset="-122"/>
            </a:endParaRPr>
          </a:p>
          <a:p>
            <a:endParaRPr lang="ru-RU" sz="2000" smtClean="0">
              <a:latin typeface="Times New Roman" panose="02020603050405020304" pitchFamily="18" charset="0"/>
              <a:ea typeface="SimSun" panose="02010600030101010101" pitchFamily="2" charset="-122"/>
            </a:endParaRPr>
          </a:p>
          <a:p>
            <a:endParaRPr lang="ru-RU" dirty="0"/>
          </a:p>
        </p:txBody>
      </p:sp>
      <p:sp>
        <p:nvSpPr>
          <p:cNvPr id="6" name="Заголовок 1"/>
          <p:cNvSpPr txBox="1">
            <a:spLocks/>
          </p:cNvSpPr>
          <p:nvPr/>
        </p:nvSpPr>
        <p:spPr>
          <a:xfrm>
            <a:off x="857250" y="285302"/>
            <a:ext cx="5915025" cy="525294"/>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Загадки о природных явлениях</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0" y="885099"/>
            <a:ext cx="2667606" cy="2237703"/>
          </a:xfrm>
          <a:prstGeom prst="rect">
            <a:avLst/>
          </a:prstGeom>
        </p:spPr>
      </p:pic>
      <p:pic>
        <p:nvPicPr>
          <p:cNvPr id="8" name="Рисунок 7"/>
          <p:cNvPicPr>
            <a:picLocks noChangeAspect="1"/>
          </p:cNvPicPr>
          <p:nvPr/>
        </p:nvPicPr>
        <p:blipFill>
          <a:blip r:embed="rId4"/>
          <a:stretch>
            <a:fillRect/>
          </a:stretch>
        </p:blipFill>
        <p:spPr>
          <a:xfrm>
            <a:off x="-506878" y="3345569"/>
            <a:ext cx="4078577" cy="5688061"/>
          </a:xfrm>
          <a:prstGeom prst="rect">
            <a:avLst/>
          </a:prstGeom>
        </p:spPr>
      </p:pic>
    </p:spTree>
    <p:extLst>
      <p:ext uri="{BB962C8B-B14F-4D97-AF65-F5344CB8AC3E}">
        <p14:creationId xmlns:p14="http://schemas.microsoft.com/office/powerpoint/2010/main" val="1317160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8" name="Подзаголовок 2"/>
          <p:cNvSpPr txBox="1">
            <a:spLocks/>
          </p:cNvSpPr>
          <p:nvPr/>
        </p:nvSpPr>
        <p:spPr>
          <a:xfrm>
            <a:off x="1439693" y="1342417"/>
            <a:ext cx="5233479" cy="826851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ru-RU" sz="2200" smtClean="0">
                <a:latin typeface="Times New Roman" panose="02020603050405020304" pitchFamily="18" charset="0"/>
                <a:cs typeface="Times New Roman" panose="02020603050405020304" pitchFamily="18" charset="0"/>
              </a:rPr>
              <a:t> </a:t>
            </a:r>
            <a:r>
              <a:rPr lang="ru-RU" sz="2000" smtClean="0">
                <a:latin typeface="Times New Roman" panose="02020603050405020304" pitchFamily="18" charset="0"/>
                <a:cs typeface="Times New Roman" panose="02020603050405020304" pitchFamily="18" charset="0"/>
              </a:rPr>
              <a:t>- Я честный, добрый и заботливый человек. Я   хочу вступить в ряды Эколят.</a:t>
            </a:r>
          </a:p>
          <a:p>
            <a:pPr algn="l"/>
            <a:r>
              <a:rPr lang="ru-RU" sz="2000" smtClean="0">
                <a:latin typeface="Times New Roman" panose="02020603050405020304" pitchFamily="18" charset="0"/>
                <a:cs typeface="Times New Roman" panose="02020603050405020304" pitchFamily="18" charset="0"/>
              </a:rPr>
              <a:t> - Я люблю всех живых существ, поэтому я обещаю всегда защищать и беречь братьев наших меньших!</a:t>
            </a:r>
          </a:p>
          <a:p>
            <a:pPr algn="l"/>
            <a:r>
              <a:rPr lang="ru-RU" sz="2000" smtClean="0">
                <a:latin typeface="Times New Roman" panose="02020603050405020304" pitchFamily="18" charset="0"/>
                <a:cs typeface="Times New Roman" panose="02020603050405020304" pitchFamily="18" charset="0"/>
              </a:rPr>
              <a:t> - Я люблю дышать чистым воздухом, поэтому я обещаю беречь зеленые насаждения, высаживать новые деревья и ухаживать за ними.</a:t>
            </a:r>
          </a:p>
          <a:p>
            <a:pPr algn="l"/>
            <a:r>
              <a:rPr lang="ru-RU" sz="2000" smtClean="0">
                <a:latin typeface="Times New Roman" panose="02020603050405020304" pitchFamily="18" charset="0"/>
                <a:cs typeface="Times New Roman" panose="02020603050405020304" pitchFamily="18" charset="0"/>
              </a:rPr>
              <a:t> - Я хочу пить чистую воду, купаться в чистых реках, морях и озерах, поэтому я обещаю беречь водоемы от загрязнений, экономить водопроводную воду.</a:t>
            </a:r>
          </a:p>
          <a:p>
            <a:pPr algn="l"/>
            <a:r>
              <a:rPr lang="ru-RU" sz="2000" smtClean="0">
                <a:latin typeface="Times New Roman" panose="02020603050405020304" pitchFamily="18" charset="0"/>
                <a:cs typeface="Times New Roman" panose="02020603050405020304" pitchFamily="18" charset="0"/>
              </a:rPr>
              <a:t> - Я люблю гулять по красивым полям и лесам, я обещаю убирать за собой мусор всегда и везде, сортировать бытовые отходы и сдавать вторсырье на переработку.</a:t>
            </a:r>
          </a:p>
          <a:p>
            <a:pPr algn="l"/>
            <a:r>
              <a:rPr lang="ru-RU" sz="2000" smtClean="0">
                <a:latin typeface="Times New Roman" panose="02020603050405020304" pitchFamily="18" charset="0"/>
                <a:cs typeface="Times New Roman" panose="02020603050405020304" pitchFamily="18" charset="0"/>
              </a:rPr>
              <a:t> - Вступая в ряды Эколят – Молодых защитников природы, я клянусь, что сделаю все возможное , чтобы стать лучшим другом Природы, надежным и верным.</a:t>
            </a:r>
          </a:p>
          <a:p>
            <a:pPr algn="l"/>
            <a:r>
              <a:rPr lang="ru-RU" sz="2000" smtClean="0">
                <a:latin typeface="Times New Roman" panose="02020603050405020304" pitchFamily="18" charset="0"/>
                <a:cs typeface="Times New Roman" panose="02020603050405020304" pitchFamily="18" charset="0"/>
              </a:rPr>
              <a:t> - Клянусь все свои знания и силы направлять на заботу о Природе, животных и растениях.</a:t>
            </a:r>
          </a:p>
          <a:p>
            <a:pPr algn="l"/>
            <a:r>
              <a:rPr lang="ru-RU" sz="2000" smtClean="0">
                <a:latin typeface="Times New Roman" panose="02020603050405020304" pitchFamily="18" charset="0"/>
                <a:cs typeface="Times New Roman" panose="02020603050405020304" pitchFamily="18" charset="0"/>
              </a:rPr>
              <a:t> - Клянусь нести о природолюбии окружающим меня людям!</a:t>
            </a:r>
          </a:p>
          <a:p>
            <a:r>
              <a:rPr lang="ru-RU" sz="2000" smtClean="0">
                <a:latin typeface="Times New Roman" panose="02020603050405020304" pitchFamily="18" charset="0"/>
                <a:cs typeface="Times New Roman" panose="02020603050405020304" pitchFamily="18" charset="0"/>
              </a:rPr>
              <a:t>Клянусь! Клянусь! Клянусь</a:t>
            </a:r>
            <a:r>
              <a:rPr lang="ru-RU" sz="2200" smtClean="0">
                <a:latin typeface="Times New Roman" panose="02020603050405020304" pitchFamily="18" charset="0"/>
                <a:cs typeface="Times New Roman" panose="02020603050405020304" pitchFamily="18" charset="0"/>
              </a:rPr>
              <a:t>!</a:t>
            </a:r>
            <a:endParaRPr lang="ru-RU" sz="2200" dirty="0" smtClean="0">
              <a:latin typeface="Times New Roman" panose="02020603050405020304" pitchFamily="18" charset="0"/>
              <a:cs typeface="Times New Roman" panose="02020603050405020304" pitchFamily="18" charset="0"/>
            </a:endParaRPr>
          </a:p>
        </p:txBody>
      </p:sp>
      <p:sp>
        <p:nvSpPr>
          <p:cNvPr id="13" name="Заголовок 1"/>
          <p:cNvSpPr txBox="1">
            <a:spLocks/>
          </p:cNvSpPr>
          <p:nvPr/>
        </p:nvSpPr>
        <p:spPr>
          <a:xfrm>
            <a:off x="1175831" y="142587"/>
            <a:ext cx="4485667" cy="966366"/>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Клятва </a:t>
            </a:r>
            <a:r>
              <a:rPr lang="ru-RU" sz="2400" b="1" dirty="0" err="1" smtClean="0">
                <a:solidFill>
                  <a:schemeClr val="accent6">
                    <a:lumMod val="75000"/>
                  </a:schemeClr>
                </a:solidFill>
                <a:latin typeface="Times New Roman" panose="02020603050405020304" pitchFamily="18" charset="0"/>
                <a:cs typeface="Times New Roman" panose="02020603050405020304" pitchFamily="18" charset="0"/>
              </a:rPr>
              <a:t>Эколят</a:t>
            </a:r>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 - молодых защитников природы</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4" name="Рисунок 13"/>
          <p:cNvPicPr>
            <a:picLocks noChangeAspect="1"/>
          </p:cNvPicPr>
          <p:nvPr/>
        </p:nvPicPr>
        <p:blipFill>
          <a:blip r:embed="rId3">
            <a:extLst>
              <a:ext uri="{BEBA8EAE-BF5A-486C-A8C5-ECC9F3942E4B}">
                <a14:imgProps xmlns:a14="http://schemas.microsoft.com/office/drawing/2010/main">
                  <a14:imgLayer r:embed="rId4">
                    <a14:imgEffect>
                      <a14:backgroundRemoval t="0" b="100000" l="262" r="100000"/>
                    </a14:imgEffect>
                  </a14:imgLayer>
                </a14:imgProps>
              </a:ext>
              <a:ext uri="{28A0092B-C50C-407E-A947-70E740481C1C}">
                <a14:useLocalDpi xmlns:a14="http://schemas.microsoft.com/office/drawing/2010/main" val="0"/>
              </a:ext>
            </a:extLst>
          </a:blip>
          <a:stretch>
            <a:fillRect/>
          </a:stretch>
        </p:blipFill>
        <p:spPr>
          <a:xfrm>
            <a:off x="-10943" y="1342417"/>
            <a:ext cx="1665861" cy="1395486"/>
          </a:xfrm>
          <a:prstGeom prst="rect">
            <a:avLst/>
          </a:prstGeom>
        </p:spPr>
      </p:pic>
    </p:spTree>
    <p:extLst>
      <p:ext uri="{BB962C8B-B14F-4D97-AF65-F5344CB8AC3E}">
        <p14:creationId xmlns:p14="http://schemas.microsoft.com/office/powerpoint/2010/main" val="5784042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58000" cy="9905999"/>
          </a:xfrm>
          <a:prstGeom prst="rect">
            <a:avLst/>
          </a:prstGeom>
        </p:spPr>
      </p:pic>
      <p:sp>
        <p:nvSpPr>
          <p:cNvPr id="5" name="Объект 2"/>
          <p:cNvSpPr txBox="1">
            <a:spLocks/>
          </p:cNvSpPr>
          <p:nvPr/>
        </p:nvSpPr>
        <p:spPr>
          <a:xfrm>
            <a:off x="2120630" y="1031133"/>
            <a:ext cx="4265883" cy="8735437"/>
          </a:xfrm>
          <a:prstGeom prst="rect">
            <a:avLst/>
          </a:prstGeom>
        </p:spPr>
        <p:txBody>
          <a:bodyPr vert="horz" lIns="91440" tIns="45720" rIns="91440" bIns="45720" rtlCol="0">
            <a:normAutofit fontScale="92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pPr>
            <a:r>
              <a:rPr lang="ru-RU" sz="2400" smtClean="0">
                <a:solidFill>
                  <a:srgbClr val="000000"/>
                </a:solidFill>
                <a:latin typeface="Times New Roman" panose="02020603050405020304" pitchFamily="18" charset="0"/>
                <a:ea typeface="SimSun" panose="02010600030101010101" pitchFamily="2" charset="-122"/>
              </a:rPr>
              <a:t>Его весной и летом</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Мы видели одетым,</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А осенью с бедняжки</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Сорвали все рубашки.</a:t>
            </a:r>
            <a:endParaRPr lang="ru-RU" sz="2000" smtClean="0">
              <a:latin typeface="Times New Roman" panose="02020603050405020304" pitchFamily="18" charset="0"/>
              <a:ea typeface="SimSun" panose="02010600030101010101" pitchFamily="2" charset="-122"/>
            </a:endParaRPr>
          </a:p>
          <a:p>
            <a:pPr>
              <a:spcBef>
                <a:spcPts val="0"/>
              </a:spcBef>
            </a:pPr>
            <a:r>
              <a:rPr lang="ru-RU" sz="2400" i="1" smtClean="0">
                <a:solidFill>
                  <a:srgbClr val="000000"/>
                </a:solidFill>
                <a:latin typeface="Times New Roman" panose="02020603050405020304" pitchFamily="18" charset="0"/>
                <a:ea typeface="SimSun" panose="02010600030101010101" pitchFamily="2" charset="-122"/>
              </a:rPr>
              <a:t>Ответ (Дерево)</a:t>
            </a:r>
            <a:endParaRPr lang="ru-RU" sz="2000" smtClean="0">
              <a:latin typeface="Times New Roman" panose="02020603050405020304" pitchFamily="18" charset="0"/>
              <a:ea typeface="SimSun" panose="02010600030101010101" pitchFamily="2" charset="-122"/>
            </a:endParaRPr>
          </a:p>
          <a:p>
            <a:pPr>
              <a:spcBef>
                <a:spcPts val="0"/>
              </a:spcBef>
            </a:pPr>
            <a:r>
              <a:rPr lang="en-US" sz="2400" smtClean="0">
                <a:solidFill>
                  <a:srgbClr val="000000"/>
                </a:solidFill>
                <a:latin typeface="Times New Roman" panose="02020603050405020304" pitchFamily="18" charset="0"/>
                <a:ea typeface="SimSun" panose="02010600030101010101" pitchFamily="2" charset="-122"/>
              </a:rPr>
              <a:t> </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Благоухает и манит,</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Цветами нежными дарит,</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Протянешь руку за плетень –</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И в ней окажется …</a:t>
            </a:r>
            <a:endParaRPr lang="ru-RU" sz="2000" smtClean="0">
              <a:latin typeface="Times New Roman" panose="02020603050405020304" pitchFamily="18" charset="0"/>
              <a:ea typeface="SimSun" panose="02010600030101010101" pitchFamily="2" charset="-122"/>
            </a:endParaRPr>
          </a:p>
          <a:p>
            <a:pPr>
              <a:spcBef>
                <a:spcPts val="0"/>
              </a:spcBef>
            </a:pPr>
            <a:r>
              <a:rPr lang="ru-RU" sz="2400" i="1" smtClean="0">
                <a:solidFill>
                  <a:srgbClr val="000000"/>
                </a:solidFill>
                <a:latin typeface="Times New Roman" panose="02020603050405020304" pitchFamily="18" charset="0"/>
                <a:ea typeface="SimSun" panose="02010600030101010101" pitchFamily="2" charset="-122"/>
              </a:rPr>
              <a:t>Ответ (Сирень)</a:t>
            </a:r>
            <a:endParaRPr lang="ru-RU" sz="2000" smtClean="0">
              <a:latin typeface="Times New Roman" panose="02020603050405020304" pitchFamily="18" charset="0"/>
              <a:ea typeface="SimSun" panose="02010600030101010101" pitchFamily="2" charset="-122"/>
            </a:endParaRPr>
          </a:p>
          <a:p>
            <a:pPr>
              <a:spcBef>
                <a:spcPts val="0"/>
              </a:spcBef>
            </a:pPr>
            <a:r>
              <a:rPr lang="en-US" sz="2400" smtClean="0">
                <a:solidFill>
                  <a:srgbClr val="000000"/>
                </a:solidFill>
                <a:latin typeface="Times New Roman" panose="02020603050405020304" pitchFamily="18" charset="0"/>
                <a:ea typeface="SimSun" panose="02010600030101010101" pitchFamily="2" charset="-122"/>
              </a:rPr>
              <a:t> </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Будто снежный шар бела,</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По весне она цвела,</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Нежный запах источала.</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А когда пора настала,</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Разом сделалась она</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Вся от ягоды черна.</a:t>
            </a:r>
            <a:endParaRPr lang="ru-RU" sz="2000" smtClean="0">
              <a:latin typeface="Times New Roman" panose="02020603050405020304" pitchFamily="18" charset="0"/>
              <a:ea typeface="SimSun" panose="02010600030101010101" pitchFamily="2" charset="-122"/>
            </a:endParaRPr>
          </a:p>
          <a:p>
            <a:pPr>
              <a:spcBef>
                <a:spcPts val="0"/>
              </a:spcBef>
            </a:pPr>
            <a:r>
              <a:rPr lang="ru-RU" sz="2400" i="1" smtClean="0">
                <a:solidFill>
                  <a:srgbClr val="000000"/>
                </a:solidFill>
                <a:latin typeface="Times New Roman" panose="02020603050405020304" pitchFamily="18" charset="0"/>
                <a:ea typeface="SimSun" panose="02010600030101010101" pitchFamily="2" charset="-122"/>
              </a:rPr>
              <a:t>Ответ (Черемуха)</a:t>
            </a:r>
            <a:endParaRPr lang="ru-RU" sz="2000" smtClean="0">
              <a:latin typeface="Times New Roman" panose="02020603050405020304" pitchFamily="18" charset="0"/>
              <a:ea typeface="SimSun" panose="02010600030101010101" pitchFamily="2" charset="-122"/>
            </a:endParaRPr>
          </a:p>
          <a:p>
            <a:pPr>
              <a:spcBef>
                <a:spcPts val="0"/>
              </a:spcBef>
            </a:pPr>
            <a:r>
              <a:rPr lang="en-US" sz="2400" smtClean="0">
                <a:solidFill>
                  <a:srgbClr val="000000"/>
                </a:solidFill>
                <a:latin typeface="Times New Roman" panose="02020603050405020304" pitchFamily="18" charset="0"/>
                <a:ea typeface="SimSun" panose="02010600030101010101" pitchFamily="2" charset="-122"/>
              </a:rPr>
              <a:t> </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Из деревьев ранним летом</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Вдруг снежинки запорхают,</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Но не радует нас это –</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Мы от этого чихаем.</a:t>
            </a:r>
            <a:endParaRPr lang="ru-RU" sz="2000" smtClean="0">
              <a:latin typeface="Times New Roman" panose="02020603050405020304" pitchFamily="18" charset="0"/>
              <a:ea typeface="SimSun" panose="02010600030101010101" pitchFamily="2" charset="-122"/>
            </a:endParaRPr>
          </a:p>
          <a:p>
            <a:pPr>
              <a:spcBef>
                <a:spcPts val="0"/>
              </a:spcBef>
            </a:pPr>
            <a:r>
              <a:rPr lang="ru-RU" sz="2400" i="1" smtClean="0">
                <a:solidFill>
                  <a:srgbClr val="000000"/>
                </a:solidFill>
                <a:latin typeface="Times New Roman" panose="02020603050405020304" pitchFamily="18" charset="0"/>
                <a:ea typeface="SimSun" panose="02010600030101010101" pitchFamily="2" charset="-122"/>
              </a:rPr>
              <a:t>Ответ (Тополь)</a:t>
            </a:r>
            <a:endParaRPr lang="ru-RU" sz="2000" smtClean="0">
              <a:latin typeface="Times New Roman" panose="02020603050405020304" pitchFamily="18" charset="0"/>
              <a:ea typeface="SimSun" panose="02010600030101010101" pitchFamily="2" charset="-122"/>
            </a:endParaRPr>
          </a:p>
          <a:p>
            <a:pPr>
              <a:spcBef>
                <a:spcPts val="0"/>
              </a:spcBef>
            </a:pPr>
            <a:r>
              <a:rPr lang="en-US" sz="2400" smtClean="0">
                <a:solidFill>
                  <a:srgbClr val="000000"/>
                </a:solidFill>
                <a:latin typeface="Times New Roman" panose="02020603050405020304" pitchFamily="18" charset="0"/>
                <a:ea typeface="SimSun" panose="02010600030101010101" pitchFamily="2" charset="-122"/>
              </a:rPr>
              <a:t> </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Я из крошки-бочки вылез,</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Корешки пустил и вырос,</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Стал высок я и могуч,</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Не боюсь ни гроз, ни туч.</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Я кормлю свиней и белок –</a:t>
            </a:r>
            <a:endParaRPr lang="ru-RU" sz="2000" smtClean="0">
              <a:latin typeface="Times New Roman" panose="02020603050405020304" pitchFamily="18" charset="0"/>
              <a:ea typeface="SimSun" panose="02010600030101010101" pitchFamily="2" charset="-122"/>
            </a:endParaRPr>
          </a:p>
          <a:p>
            <a:pPr>
              <a:spcBef>
                <a:spcPts val="0"/>
              </a:spcBef>
            </a:pPr>
            <a:r>
              <a:rPr lang="ru-RU" sz="2400" smtClean="0">
                <a:solidFill>
                  <a:srgbClr val="000000"/>
                </a:solidFill>
                <a:latin typeface="Times New Roman" panose="02020603050405020304" pitchFamily="18" charset="0"/>
                <a:ea typeface="SimSun" panose="02010600030101010101" pitchFamily="2" charset="-122"/>
              </a:rPr>
              <a:t>Ничего, что плод мой мелок.</a:t>
            </a:r>
            <a:endParaRPr lang="ru-RU" sz="2000" smtClean="0">
              <a:latin typeface="Times New Roman" panose="02020603050405020304" pitchFamily="18" charset="0"/>
              <a:ea typeface="SimSun" panose="02010600030101010101" pitchFamily="2" charset="-122"/>
            </a:endParaRPr>
          </a:p>
          <a:p>
            <a:pPr>
              <a:spcBef>
                <a:spcPts val="0"/>
              </a:spcBef>
            </a:pPr>
            <a:r>
              <a:rPr lang="ru-RU" sz="2400" i="1" smtClean="0">
                <a:solidFill>
                  <a:srgbClr val="000000"/>
                </a:solidFill>
                <a:latin typeface="Times New Roman" panose="02020603050405020304" pitchFamily="18" charset="0"/>
                <a:ea typeface="SimSun" panose="02010600030101010101" pitchFamily="2" charset="-122"/>
              </a:rPr>
              <a:t>Ответ (Дуб)</a:t>
            </a:r>
            <a:endParaRPr lang="ru-RU" sz="2000" smtClean="0">
              <a:latin typeface="Times New Roman" panose="02020603050405020304" pitchFamily="18" charset="0"/>
              <a:ea typeface="SimSun" panose="02010600030101010101" pitchFamily="2" charset="-122"/>
            </a:endParaRPr>
          </a:p>
          <a:p>
            <a:endParaRPr lang="ru-RU" dirty="0"/>
          </a:p>
        </p:txBody>
      </p:sp>
      <p:sp>
        <p:nvSpPr>
          <p:cNvPr id="6" name="Заголовок 1"/>
          <p:cNvSpPr txBox="1">
            <a:spLocks/>
          </p:cNvSpPr>
          <p:nvPr/>
        </p:nvSpPr>
        <p:spPr>
          <a:xfrm>
            <a:off x="1156376" y="129660"/>
            <a:ext cx="5915025" cy="680936"/>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Загадки о деревьях</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0" y="820236"/>
            <a:ext cx="2670279" cy="2237426"/>
          </a:xfrm>
          <a:prstGeom prst="rect">
            <a:avLst/>
          </a:prstGeom>
        </p:spPr>
      </p:pic>
      <p:pic>
        <p:nvPicPr>
          <p:cNvPr id="8" name="Рисунок 7"/>
          <p:cNvPicPr>
            <a:picLocks noChangeAspect="1"/>
          </p:cNvPicPr>
          <p:nvPr/>
        </p:nvPicPr>
        <p:blipFill>
          <a:blip r:embed="rId4"/>
          <a:stretch>
            <a:fillRect/>
          </a:stretch>
        </p:blipFill>
        <p:spPr>
          <a:xfrm flipH="1">
            <a:off x="-634712" y="3067302"/>
            <a:ext cx="3974320" cy="5341868"/>
          </a:xfrm>
          <a:prstGeom prst="rect">
            <a:avLst/>
          </a:prstGeom>
        </p:spPr>
      </p:pic>
    </p:spTree>
    <p:extLst>
      <p:ext uri="{BB962C8B-B14F-4D97-AF65-F5344CB8AC3E}">
        <p14:creationId xmlns:p14="http://schemas.microsoft.com/office/powerpoint/2010/main" val="26699056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2670279" y="1128409"/>
            <a:ext cx="3716234" cy="8307421"/>
          </a:xfrm>
          <a:prstGeom prst="rect">
            <a:avLst/>
          </a:prstGeom>
        </p:spPr>
        <p:txBody>
          <a:bodyPr vert="horz" lIns="91440" tIns="45720" rIns="91440" bIns="45720" rtlCol="0">
            <a:normAutofit fontScale="92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pPr>
            <a:r>
              <a:rPr lang="en-US" sz="2400" dirty="0" smtClean="0">
                <a:solidFill>
                  <a:srgbClr val="000000"/>
                </a:solidFill>
                <a:latin typeface="Times New Roman" panose="02020603050405020304" pitchFamily="18" charset="0"/>
                <a:ea typeface="SimSun" panose="02010600030101010101" pitchFamily="2" charset="-122"/>
              </a:rPr>
              <a:t> </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На грядке длинный и зелёный,</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А в кадке жёлтый и солёный.</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i="1" dirty="0" smtClean="0">
                <a:solidFill>
                  <a:srgbClr val="000000"/>
                </a:solidFill>
                <a:latin typeface="Times New Roman" panose="02020603050405020304" pitchFamily="18" charset="0"/>
                <a:ea typeface="SimSun" panose="02010600030101010101" pitchFamily="2" charset="-122"/>
              </a:rPr>
              <a:t>Ответ (Огурец)</a:t>
            </a:r>
            <a:endParaRPr lang="ru-RU" sz="2000" dirty="0" smtClean="0">
              <a:latin typeface="Times New Roman" panose="02020603050405020304" pitchFamily="18" charset="0"/>
              <a:ea typeface="SimSun" panose="02010600030101010101" pitchFamily="2" charset="-122"/>
            </a:endParaRPr>
          </a:p>
          <a:p>
            <a:pPr>
              <a:spcBef>
                <a:spcPts val="0"/>
              </a:spcBef>
            </a:pPr>
            <a:r>
              <a:rPr lang="en-US" sz="2400" dirty="0" smtClean="0">
                <a:solidFill>
                  <a:srgbClr val="000000"/>
                </a:solidFill>
                <a:latin typeface="Times New Roman" panose="02020603050405020304" pitchFamily="18" charset="0"/>
                <a:ea typeface="SimSun" panose="02010600030101010101" pitchFamily="2" charset="-122"/>
              </a:rPr>
              <a:t> </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Раскололся тесный домик</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На две половинки.</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И посыпались оттуда</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Бусинки-дробинки.</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i="1" dirty="0" smtClean="0">
                <a:solidFill>
                  <a:srgbClr val="000000"/>
                </a:solidFill>
                <a:latin typeface="Times New Roman" panose="02020603050405020304" pitchFamily="18" charset="0"/>
                <a:ea typeface="SimSun" panose="02010600030101010101" pitchFamily="2" charset="-122"/>
              </a:rPr>
              <a:t>Ответ (Горох)</a:t>
            </a:r>
            <a:endParaRPr lang="ru-RU" sz="2000" dirty="0" smtClean="0">
              <a:latin typeface="Times New Roman" panose="02020603050405020304" pitchFamily="18" charset="0"/>
              <a:ea typeface="SimSun" panose="02010600030101010101" pitchFamily="2" charset="-122"/>
            </a:endParaRPr>
          </a:p>
          <a:p>
            <a:pPr>
              <a:spcBef>
                <a:spcPts val="0"/>
              </a:spcBef>
            </a:pPr>
            <a:r>
              <a:rPr lang="en-US" sz="2400" dirty="0" smtClean="0">
                <a:solidFill>
                  <a:srgbClr val="000000"/>
                </a:solidFill>
                <a:latin typeface="Times New Roman" panose="02020603050405020304" pitchFamily="18" charset="0"/>
                <a:ea typeface="SimSun" panose="02010600030101010101" pitchFamily="2" charset="-122"/>
              </a:rPr>
              <a:t> </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Как на нашей грядке</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Выросли загадки</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Сочные да крупные,</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Вот такие круглые.</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Летом зеленеют,</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К осени краснеют.</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i="1" dirty="0" smtClean="0">
                <a:solidFill>
                  <a:srgbClr val="000000"/>
                </a:solidFill>
                <a:latin typeface="Times New Roman" panose="02020603050405020304" pitchFamily="18" charset="0"/>
                <a:ea typeface="SimSun" panose="02010600030101010101" pitchFamily="2" charset="-122"/>
              </a:rPr>
              <a:t>Ответ (Помидоры)</a:t>
            </a:r>
            <a:endParaRPr lang="ru-RU" sz="2000" dirty="0" smtClean="0">
              <a:latin typeface="Times New Roman" panose="02020603050405020304" pitchFamily="18" charset="0"/>
              <a:ea typeface="SimSun" panose="02010600030101010101" pitchFamily="2" charset="-122"/>
            </a:endParaRPr>
          </a:p>
          <a:p>
            <a:pPr>
              <a:spcBef>
                <a:spcPts val="0"/>
              </a:spcBef>
            </a:pPr>
            <a:r>
              <a:rPr lang="en-US" sz="2400" dirty="0" smtClean="0">
                <a:solidFill>
                  <a:srgbClr val="000000"/>
                </a:solidFill>
                <a:latin typeface="Times New Roman" panose="02020603050405020304" pitchFamily="18" charset="0"/>
                <a:ea typeface="SimSun" panose="02010600030101010101" pitchFamily="2" charset="-122"/>
              </a:rPr>
              <a:t> </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Золотая голова — велика, тяжела.</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Золотая голова — отдохнуть прилегла.</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Голова велика, только шея тонка.</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i="1" dirty="0" smtClean="0">
                <a:solidFill>
                  <a:srgbClr val="000000"/>
                </a:solidFill>
                <a:latin typeface="Times New Roman" panose="02020603050405020304" pitchFamily="18" charset="0"/>
                <a:ea typeface="SimSun" panose="02010600030101010101" pitchFamily="2" charset="-122"/>
              </a:rPr>
              <a:t>Ответ (Тыква)</a:t>
            </a:r>
            <a:endParaRPr lang="ru-RU" sz="2000" dirty="0" smtClean="0">
              <a:latin typeface="Times New Roman" panose="02020603050405020304" pitchFamily="18" charset="0"/>
              <a:ea typeface="SimSun" panose="02010600030101010101" pitchFamily="2" charset="-122"/>
            </a:endParaRPr>
          </a:p>
          <a:p>
            <a:pPr>
              <a:spcBef>
                <a:spcPts val="0"/>
              </a:spcBef>
            </a:pPr>
            <a:r>
              <a:rPr lang="en-US" sz="2400" dirty="0" smtClean="0">
                <a:solidFill>
                  <a:srgbClr val="000000"/>
                </a:solidFill>
                <a:latin typeface="Times New Roman" panose="02020603050405020304" pitchFamily="18" charset="0"/>
                <a:ea typeface="SimSun" panose="02010600030101010101" pitchFamily="2" charset="-122"/>
              </a:rPr>
              <a:t> </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Щёки розовы, нос белый,</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В темноте сижу день целый.</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А рубашка зелена,</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Вся на солнышке она.</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i="1" dirty="0" smtClean="0">
                <a:solidFill>
                  <a:srgbClr val="000000"/>
                </a:solidFill>
                <a:latin typeface="Times New Roman" panose="02020603050405020304" pitchFamily="18" charset="0"/>
                <a:ea typeface="SimSun" panose="02010600030101010101" pitchFamily="2" charset="-122"/>
              </a:rPr>
              <a:t>Ответ (Редиска)</a:t>
            </a:r>
            <a:endParaRPr lang="ru-RU" sz="2000" dirty="0" smtClean="0">
              <a:latin typeface="Times New Roman" panose="02020603050405020304" pitchFamily="18" charset="0"/>
              <a:ea typeface="SimSun" panose="02010600030101010101" pitchFamily="2" charset="-122"/>
            </a:endParaRPr>
          </a:p>
          <a:p>
            <a:endParaRPr lang="ru-RU" dirty="0"/>
          </a:p>
        </p:txBody>
      </p:sp>
      <p:sp>
        <p:nvSpPr>
          <p:cNvPr id="6" name="Заголовок 1"/>
          <p:cNvSpPr txBox="1">
            <a:spLocks/>
          </p:cNvSpPr>
          <p:nvPr/>
        </p:nvSpPr>
        <p:spPr>
          <a:xfrm>
            <a:off x="1218237" y="201082"/>
            <a:ext cx="5915025" cy="680936"/>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Загадки об овощах</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0" y="827533"/>
            <a:ext cx="2670279" cy="2237426"/>
          </a:xfrm>
          <a:prstGeom prst="rect">
            <a:avLst/>
          </a:prstGeom>
        </p:spPr>
      </p:pic>
      <p:pic>
        <p:nvPicPr>
          <p:cNvPr id="8" name="Рисунок 7"/>
          <p:cNvPicPr>
            <a:picLocks noChangeAspect="1"/>
          </p:cNvPicPr>
          <p:nvPr/>
        </p:nvPicPr>
        <p:blipFill>
          <a:blip r:embed="rId4"/>
          <a:stretch>
            <a:fillRect/>
          </a:stretch>
        </p:blipFill>
        <p:spPr>
          <a:xfrm>
            <a:off x="-855344" y="3966198"/>
            <a:ext cx="5401524" cy="4041998"/>
          </a:xfrm>
          <a:prstGeom prst="rect">
            <a:avLst/>
          </a:prstGeom>
        </p:spPr>
      </p:pic>
    </p:spTree>
    <p:extLst>
      <p:ext uri="{BB962C8B-B14F-4D97-AF65-F5344CB8AC3E}">
        <p14:creationId xmlns:p14="http://schemas.microsoft.com/office/powerpoint/2010/main" val="19088760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58000" cy="9905999"/>
          </a:xfrm>
          <a:prstGeom prst="rect">
            <a:avLst/>
          </a:prstGeom>
        </p:spPr>
      </p:pic>
      <p:sp>
        <p:nvSpPr>
          <p:cNvPr id="5" name="Объект 2"/>
          <p:cNvSpPr txBox="1">
            <a:spLocks/>
          </p:cNvSpPr>
          <p:nvPr/>
        </p:nvSpPr>
        <p:spPr>
          <a:xfrm>
            <a:off x="2436474" y="1076504"/>
            <a:ext cx="4421526" cy="8404698"/>
          </a:xfrm>
          <a:prstGeom prst="rect">
            <a:avLst/>
          </a:prstGeom>
        </p:spPr>
        <p:txBody>
          <a:bodyPr vert="horz" lIns="91440" tIns="45720" rIns="91440" bIns="45720" rtlCol="0">
            <a:normAutofit fontScale="70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ru-RU" sz="3200" dirty="0" smtClean="0">
                <a:solidFill>
                  <a:srgbClr val="000000"/>
                </a:solidFill>
                <a:latin typeface="Times New Roman" panose="02020603050405020304" pitchFamily="18" charset="0"/>
                <a:ea typeface="SimSun" panose="02010600030101010101" pitchFamily="2" charset="-122"/>
              </a:rPr>
              <a:t>Как кровь, красна.</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dirty="0" smtClean="0">
                <a:solidFill>
                  <a:srgbClr val="000000"/>
                </a:solidFill>
                <a:latin typeface="Times New Roman" panose="02020603050405020304" pitchFamily="18" charset="0"/>
                <a:ea typeface="SimSun" panose="02010600030101010101" pitchFamily="2" charset="-122"/>
              </a:rPr>
              <a:t>Как мед, вкусна.</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dirty="0" smtClean="0">
                <a:solidFill>
                  <a:srgbClr val="000000"/>
                </a:solidFill>
                <a:latin typeface="Times New Roman" panose="02020603050405020304" pitchFamily="18" charset="0"/>
                <a:ea typeface="SimSun" panose="02010600030101010101" pitchFamily="2" charset="-122"/>
              </a:rPr>
              <a:t>Как мяч, кругла,</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dirty="0" smtClean="0">
                <a:solidFill>
                  <a:srgbClr val="000000"/>
                </a:solidFill>
                <a:latin typeface="Times New Roman" panose="02020603050405020304" pitchFamily="18" charset="0"/>
                <a:ea typeface="SimSun" panose="02010600030101010101" pitchFamily="2" charset="-122"/>
              </a:rPr>
              <a:t>Мне в рот легла.</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i="1" dirty="0" smtClean="0">
                <a:solidFill>
                  <a:srgbClr val="000000"/>
                </a:solidFill>
                <a:latin typeface="Times New Roman" panose="02020603050405020304" pitchFamily="18" charset="0"/>
                <a:ea typeface="SimSun" panose="02010600030101010101" pitchFamily="2" charset="-122"/>
              </a:rPr>
              <a:t>Ответ (Вишня)</a:t>
            </a:r>
            <a:endParaRPr lang="ru-RU" sz="3200" dirty="0" smtClean="0">
              <a:latin typeface="Times New Roman" panose="02020603050405020304" pitchFamily="18" charset="0"/>
              <a:ea typeface="SimSun" panose="02010600030101010101" pitchFamily="2" charset="-122"/>
            </a:endParaRPr>
          </a:p>
          <a:p>
            <a:pPr>
              <a:spcBef>
                <a:spcPts val="0"/>
              </a:spcBef>
            </a:pPr>
            <a:r>
              <a:rPr lang="en-US" sz="3200" i="1" dirty="0" smtClean="0">
                <a:solidFill>
                  <a:srgbClr val="000000"/>
                </a:solidFill>
                <a:latin typeface="Times New Roman" panose="02020603050405020304" pitchFamily="18" charset="0"/>
                <a:ea typeface="SimSun" panose="02010600030101010101" pitchFamily="2" charset="-122"/>
              </a:rPr>
              <a:t> </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dirty="0" smtClean="0">
                <a:solidFill>
                  <a:srgbClr val="000000"/>
                </a:solidFill>
                <a:latin typeface="Times New Roman" panose="02020603050405020304" pitchFamily="18" charset="0"/>
                <a:ea typeface="SimSun" panose="02010600030101010101" pitchFamily="2" charset="-122"/>
              </a:rPr>
              <a:t>К нам приехали с бахчи</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dirty="0" smtClean="0">
                <a:solidFill>
                  <a:srgbClr val="000000"/>
                </a:solidFill>
                <a:latin typeface="Times New Roman" panose="02020603050405020304" pitchFamily="18" charset="0"/>
                <a:ea typeface="SimSun" panose="02010600030101010101" pitchFamily="2" charset="-122"/>
              </a:rPr>
              <a:t>Полосатые мячи.</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i="1" dirty="0" smtClean="0">
                <a:solidFill>
                  <a:srgbClr val="000000"/>
                </a:solidFill>
                <a:latin typeface="Times New Roman" panose="02020603050405020304" pitchFamily="18" charset="0"/>
                <a:ea typeface="SimSun" panose="02010600030101010101" pitchFamily="2" charset="-122"/>
              </a:rPr>
              <a:t>Ответ (Арбуз)</a:t>
            </a:r>
            <a:endParaRPr lang="ru-RU" sz="3200" dirty="0" smtClean="0">
              <a:latin typeface="Times New Roman" panose="02020603050405020304" pitchFamily="18" charset="0"/>
              <a:ea typeface="SimSun" panose="02010600030101010101" pitchFamily="2" charset="-122"/>
            </a:endParaRPr>
          </a:p>
          <a:p>
            <a:pPr>
              <a:spcBef>
                <a:spcPts val="0"/>
              </a:spcBef>
            </a:pPr>
            <a:r>
              <a:rPr lang="en-US" sz="3200" i="1" dirty="0" smtClean="0">
                <a:solidFill>
                  <a:srgbClr val="000000"/>
                </a:solidFill>
                <a:latin typeface="Times New Roman" panose="02020603050405020304" pitchFamily="18" charset="0"/>
                <a:ea typeface="SimSun" panose="02010600030101010101" pitchFamily="2" charset="-122"/>
              </a:rPr>
              <a:t> </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dirty="0" smtClean="0">
                <a:solidFill>
                  <a:srgbClr val="000000"/>
                </a:solidFill>
                <a:latin typeface="Times New Roman" panose="02020603050405020304" pitchFamily="18" charset="0"/>
                <a:ea typeface="SimSun" panose="02010600030101010101" pitchFamily="2" charset="-122"/>
              </a:rPr>
              <a:t>Низок да колюч,</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dirty="0" smtClean="0">
                <a:solidFill>
                  <a:srgbClr val="000000"/>
                </a:solidFill>
                <a:latin typeface="Times New Roman" panose="02020603050405020304" pitchFamily="18" charset="0"/>
                <a:ea typeface="SimSun" panose="02010600030101010101" pitchFamily="2" charset="-122"/>
              </a:rPr>
              <a:t>Сладок да пахуч,</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dirty="0" smtClean="0">
                <a:solidFill>
                  <a:srgbClr val="000000"/>
                </a:solidFill>
                <a:latin typeface="Times New Roman" panose="02020603050405020304" pitchFamily="18" charset="0"/>
                <a:ea typeface="SimSun" panose="02010600030101010101" pitchFamily="2" charset="-122"/>
              </a:rPr>
              <a:t>Ягоды сорвешь</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dirty="0" smtClean="0">
                <a:solidFill>
                  <a:srgbClr val="000000"/>
                </a:solidFill>
                <a:latin typeface="Times New Roman" panose="02020603050405020304" pitchFamily="18" charset="0"/>
                <a:ea typeface="SimSun" panose="02010600030101010101" pitchFamily="2" charset="-122"/>
              </a:rPr>
              <a:t>Всю руку обдерешь.</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i="1" dirty="0" smtClean="0">
                <a:solidFill>
                  <a:srgbClr val="000000"/>
                </a:solidFill>
                <a:latin typeface="Times New Roman" panose="02020603050405020304" pitchFamily="18" charset="0"/>
                <a:ea typeface="SimSun" panose="02010600030101010101" pitchFamily="2" charset="-122"/>
              </a:rPr>
              <a:t>Ответ (Крыжовник)</a:t>
            </a:r>
            <a:endParaRPr lang="ru-RU" sz="3200" dirty="0" smtClean="0">
              <a:latin typeface="Times New Roman" panose="02020603050405020304" pitchFamily="18" charset="0"/>
              <a:ea typeface="SimSun" panose="02010600030101010101" pitchFamily="2" charset="-122"/>
            </a:endParaRPr>
          </a:p>
          <a:p>
            <a:pPr>
              <a:spcBef>
                <a:spcPts val="0"/>
              </a:spcBef>
            </a:pPr>
            <a:r>
              <a:rPr lang="en-US" sz="3200" i="1" dirty="0" smtClean="0">
                <a:solidFill>
                  <a:srgbClr val="000000"/>
                </a:solidFill>
                <a:latin typeface="Times New Roman" panose="02020603050405020304" pitchFamily="18" charset="0"/>
                <a:ea typeface="SimSun" panose="02010600030101010101" pitchFamily="2" charset="-122"/>
              </a:rPr>
              <a:t> </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dirty="0" smtClean="0">
                <a:solidFill>
                  <a:srgbClr val="000000"/>
                </a:solidFill>
                <a:latin typeface="Times New Roman" panose="02020603050405020304" pitchFamily="18" charset="0"/>
                <a:ea typeface="SimSun" panose="02010600030101010101" pitchFamily="2" charset="-122"/>
              </a:rPr>
              <a:t>Красненькая Матрешка</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dirty="0" smtClean="0">
                <a:solidFill>
                  <a:srgbClr val="000000"/>
                </a:solidFill>
                <a:latin typeface="Times New Roman" panose="02020603050405020304" pitchFamily="18" charset="0"/>
                <a:ea typeface="SimSun" panose="02010600030101010101" pitchFamily="2" charset="-122"/>
              </a:rPr>
              <a:t>Беленькое сердечко.</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i="1" dirty="0" smtClean="0">
                <a:solidFill>
                  <a:srgbClr val="000000"/>
                </a:solidFill>
                <a:latin typeface="Times New Roman" panose="02020603050405020304" pitchFamily="18" charset="0"/>
                <a:ea typeface="SimSun" panose="02010600030101010101" pitchFamily="2" charset="-122"/>
              </a:rPr>
              <a:t>Ответ (Малина)</a:t>
            </a:r>
            <a:endParaRPr lang="ru-RU" sz="3200" dirty="0" smtClean="0">
              <a:latin typeface="Times New Roman" panose="02020603050405020304" pitchFamily="18" charset="0"/>
              <a:ea typeface="SimSun" panose="02010600030101010101" pitchFamily="2" charset="-122"/>
            </a:endParaRPr>
          </a:p>
          <a:p>
            <a:pPr>
              <a:spcBef>
                <a:spcPts val="0"/>
              </a:spcBef>
            </a:pPr>
            <a:r>
              <a:rPr lang="en-US" sz="3200" i="1" dirty="0" smtClean="0">
                <a:solidFill>
                  <a:srgbClr val="000000"/>
                </a:solidFill>
                <a:latin typeface="Times New Roman" panose="02020603050405020304" pitchFamily="18" charset="0"/>
                <a:ea typeface="SimSun" panose="02010600030101010101" pitchFamily="2" charset="-122"/>
              </a:rPr>
              <a:t> </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dirty="0" smtClean="0">
                <a:solidFill>
                  <a:srgbClr val="000000"/>
                </a:solidFill>
                <a:latin typeface="Times New Roman" panose="02020603050405020304" pitchFamily="18" charset="0"/>
                <a:ea typeface="SimSun" panose="02010600030101010101" pitchFamily="2" charset="-122"/>
              </a:rPr>
              <a:t>Две сестры летом зелены,</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dirty="0" smtClean="0">
                <a:solidFill>
                  <a:srgbClr val="000000"/>
                </a:solidFill>
                <a:latin typeface="Times New Roman" panose="02020603050405020304" pitchFamily="18" charset="0"/>
                <a:ea typeface="SimSun" panose="02010600030101010101" pitchFamily="2" charset="-122"/>
              </a:rPr>
              <a:t>К осени одна краснеет, другая чернеет.</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i="1" dirty="0" smtClean="0">
                <a:solidFill>
                  <a:srgbClr val="000000"/>
                </a:solidFill>
                <a:latin typeface="Times New Roman" panose="02020603050405020304" pitchFamily="18" charset="0"/>
                <a:ea typeface="SimSun" panose="02010600030101010101" pitchFamily="2" charset="-122"/>
              </a:rPr>
              <a:t>Ответ (Красная и черная смородины)</a:t>
            </a:r>
            <a:endParaRPr lang="ru-RU" sz="3200" dirty="0" smtClean="0">
              <a:latin typeface="Times New Roman" panose="02020603050405020304" pitchFamily="18" charset="0"/>
              <a:ea typeface="SimSun" panose="02010600030101010101" pitchFamily="2" charset="-122"/>
            </a:endParaRPr>
          </a:p>
          <a:p>
            <a:pPr>
              <a:spcBef>
                <a:spcPts val="0"/>
              </a:spcBef>
            </a:pPr>
            <a:r>
              <a:rPr lang="en-US" sz="3200" i="1" dirty="0" smtClean="0">
                <a:solidFill>
                  <a:srgbClr val="000000"/>
                </a:solidFill>
                <a:latin typeface="Times New Roman" panose="02020603050405020304" pitchFamily="18" charset="0"/>
                <a:ea typeface="SimSun" panose="02010600030101010101" pitchFamily="2" charset="-122"/>
              </a:rPr>
              <a:t> </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dirty="0" smtClean="0">
                <a:solidFill>
                  <a:srgbClr val="000000"/>
                </a:solidFill>
                <a:latin typeface="Times New Roman" panose="02020603050405020304" pitchFamily="18" charset="0"/>
                <a:ea typeface="SimSun" panose="02010600030101010101" pitchFamily="2" charset="-122"/>
              </a:rPr>
              <a:t>И красна, и кисла</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dirty="0" smtClean="0">
                <a:solidFill>
                  <a:srgbClr val="000000"/>
                </a:solidFill>
                <a:latin typeface="Times New Roman" panose="02020603050405020304" pitchFamily="18" charset="0"/>
                <a:ea typeface="SimSun" panose="02010600030101010101" pitchFamily="2" charset="-122"/>
              </a:rPr>
              <a:t>На болоте росла.</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i="1" dirty="0" smtClean="0">
                <a:solidFill>
                  <a:srgbClr val="000000"/>
                </a:solidFill>
                <a:latin typeface="Times New Roman" panose="02020603050405020304" pitchFamily="18" charset="0"/>
                <a:ea typeface="SimSun" panose="02010600030101010101" pitchFamily="2" charset="-122"/>
              </a:rPr>
              <a:t>Ответ (Клюква)</a:t>
            </a:r>
            <a:endParaRPr lang="ru-RU" sz="3200" dirty="0" smtClean="0">
              <a:latin typeface="Times New Roman" panose="02020603050405020304" pitchFamily="18" charset="0"/>
              <a:ea typeface="SimSun" panose="02010600030101010101" pitchFamily="2" charset="-122"/>
            </a:endParaRPr>
          </a:p>
          <a:p>
            <a:pPr>
              <a:spcBef>
                <a:spcPts val="0"/>
              </a:spcBef>
            </a:pPr>
            <a:r>
              <a:rPr lang="en-US" sz="3200" i="1" dirty="0" smtClean="0">
                <a:solidFill>
                  <a:srgbClr val="000000"/>
                </a:solidFill>
                <a:latin typeface="Times New Roman" panose="02020603050405020304" pitchFamily="18" charset="0"/>
                <a:ea typeface="SimSun" panose="02010600030101010101" pitchFamily="2" charset="-122"/>
              </a:rPr>
              <a:t> </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dirty="0" smtClean="0">
                <a:solidFill>
                  <a:srgbClr val="000000"/>
                </a:solidFill>
                <a:latin typeface="Times New Roman" panose="02020603050405020304" pitchFamily="18" charset="0"/>
                <a:ea typeface="SimSun" panose="02010600030101010101" pitchFamily="2" charset="-122"/>
              </a:rPr>
              <a:t>Была зелёной, маленькой,</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dirty="0" smtClean="0">
                <a:solidFill>
                  <a:srgbClr val="000000"/>
                </a:solidFill>
                <a:latin typeface="Times New Roman" panose="02020603050405020304" pitchFamily="18" charset="0"/>
                <a:ea typeface="SimSun" panose="02010600030101010101" pitchFamily="2" charset="-122"/>
              </a:rPr>
              <a:t>Потом я стала аленькой.</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dirty="0" smtClean="0">
                <a:solidFill>
                  <a:srgbClr val="000000"/>
                </a:solidFill>
                <a:latin typeface="Times New Roman" panose="02020603050405020304" pitchFamily="18" charset="0"/>
                <a:ea typeface="SimSun" panose="02010600030101010101" pitchFamily="2" charset="-122"/>
              </a:rPr>
              <a:t>На солнце почернела я,</a:t>
            </a:r>
            <a:endParaRPr lang="ru-RU" sz="3200" dirty="0" smtClean="0">
              <a:latin typeface="Times New Roman" panose="02020603050405020304" pitchFamily="18" charset="0"/>
              <a:ea typeface="SimSun" panose="02010600030101010101" pitchFamily="2" charset="-122"/>
            </a:endParaRPr>
          </a:p>
          <a:p>
            <a:pPr>
              <a:spcBef>
                <a:spcPts val="0"/>
              </a:spcBef>
            </a:pPr>
            <a:r>
              <a:rPr lang="ru-RU" sz="3200" dirty="0" smtClean="0">
                <a:solidFill>
                  <a:srgbClr val="000000"/>
                </a:solidFill>
                <a:latin typeface="Times New Roman" panose="02020603050405020304" pitchFamily="18" charset="0"/>
                <a:ea typeface="SimSun" panose="02010600030101010101" pitchFamily="2" charset="-122"/>
              </a:rPr>
              <a:t>И вот теперь я спелая.</a:t>
            </a:r>
            <a:endParaRPr lang="ru-RU" sz="3200" dirty="0" smtClean="0">
              <a:latin typeface="Times New Roman" panose="02020603050405020304" pitchFamily="18" charset="0"/>
              <a:ea typeface="SimSun" panose="02010600030101010101" pitchFamily="2" charset="-122"/>
            </a:endParaRPr>
          </a:p>
          <a:p>
            <a:pPr>
              <a:spcBef>
                <a:spcPts val="0"/>
              </a:spcBef>
            </a:pPr>
            <a:r>
              <a:rPr lang="en-US" sz="3200" i="1" dirty="0" err="1" smtClean="0">
                <a:solidFill>
                  <a:srgbClr val="000000"/>
                </a:solidFill>
                <a:latin typeface="Times New Roman" panose="02020603050405020304" pitchFamily="18" charset="0"/>
                <a:ea typeface="SimSun" panose="02010600030101010101" pitchFamily="2" charset="-122"/>
              </a:rPr>
              <a:t>Ответ</a:t>
            </a:r>
            <a:r>
              <a:rPr lang="en-US" sz="3200" i="1" dirty="0" smtClean="0">
                <a:solidFill>
                  <a:srgbClr val="000000"/>
                </a:solidFill>
                <a:latin typeface="Times New Roman" panose="02020603050405020304" pitchFamily="18" charset="0"/>
                <a:ea typeface="SimSun" panose="02010600030101010101" pitchFamily="2" charset="-122"/>
              </a:rPr>
              <a:t> (</a:t>
            </a:r>
            <a:r>
              <a:rPr lang="en-US" sz="3200" i="1" dirty="0" err="1" smtClean="0">
                <a:solidFill>
                  <a:srgbClr val="000000"/>
                </a:solidFill>
                <a:latin typeface="Times New Roman" panose="02020603050405020304" pitchFamily="18" charset="0"/>
                <a:ea typeface="SimSun" panose="02010600030101010101" pitchFamily="2" charset="-122"/>
              </a:rPr>
              <a:t>Ягода</a:t>
            </a:r>
            <a:r>
              <a:rPr lang="en-US" sz="3200" i="1" dirty="0" smtClean="0">
                <a:solidFill>
                  <a:srgbClr val="000000"/>
                </a:solidFill>
                <a:latin typeface="Times New Roman" panose="02020603050405020304" pitchFamily="18" charset="0"/>
                <a:ea typeface="SimSun" panose="02010600030101010101" pitchFamily="2" charset="-122"/>
              </a:rPr>
              <a:t>)</a:t>
            </a:r>
            <a:endParaRPr lang="ru-RU" sz="3200" dirty="0" smtClean="0">
              <a:latin typeface="Times New Roman" panose="02020603050405020304" pitchFamily="18" charset="0"/>
              <a:ea typeface="SimSun" panose="02010600030101010101" pitchFamily="2" charset="-122"/>
            </a:endParaRPr>
          </a:p>
          <a:p>
            <a:pPr>
              <a:spcBef>
                <a:spcPts val="0"/>
              </a:spcBef>
            </a:pPr>
            <a:endParaRPr lang="ru-RU" sz="3400" dirty="0"/>
          </a:p>
        </p:txBody>
      </p:sp>
      <p:sp>
        <p:nvSpPr>
          <p:cNvPr id="6" name="Заголовок 1"/>
          <p:cNvSpPr txBox="1">
            <a:spLocks/>
          </p:cNvSpPr>
          <p:nvPr/>
        </p:nvSpPr>
        <p:spPr>
          <a:xfrm>
            <a:off x="1366433" y="158862"/>
            <a:ext cx="5915025" cy="66148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Загадки о ягодах и фруктах</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0" y="857329"/>
            <a:ext cx="2670279" cy="2237426"/>
          </a:xfrm>
          <a:prstGeom prst="rect">
            <a:avLst/>
          </a:prstGeom>
        </p:spPr>
      </p:pic>
      <p:pic>
        <p:nvPicPr>
          <p:cNvPr id="8" name="Рисунок 7"/>
          <p:cNvPicPr>
            <a:picLocks noChangeAspect="1"/>
          </p:cNvPicPr>
          <p:nvPr/>
        </p:nvPicPr>
        <p:blipFill>
          <a:blip r:embed="rId4"/>
          <a:stretch>
            <a:fillRect/>
          </a:stretch>
        </p:blipFill>
        <p:spPr>
          <a:xfrm>
            <a:off x="-1229260" y="3385246"/>
            <a:ext cx="5409345" cy="6027052"/>
          </a:xfrm>
          <a:prstGeom prst="rect">
            <a:avLst/>
          </a:prstGeom>
        </p:spPr>
      </p:pic>
    </p:spTree>
    <p:extLst>
      <p:ext uri="{BB962C8B-B14F-4D97-AF65-F5344CB8AC3E}">
        <p14:creationId xmlns:p14="http://schemas.microsoft.com/office/powerpoint/2010/main" val="21290572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2" y="1"/>
            <a:ext cx="6858000" cy="9905999"/>
          </a:xfrm>
          <a:prstGeom prst="rect">
            <a:avLst/>
          </a:prstGeom>
        </p:spPr>
      </p:pic>
      <p:sp>
        <p:nvSpPr>
          <p:cNvPr id="5" name="Объект 2"/>
          <p:cNvSpPr txBox="1">
            <a:spLocks/>
          </p:cNvSpPr>
          <p:nvPr/>
        </p:nvSpPr>
        <p:spPr>
          <a:xfrm>
            <a:off x="2521886" y="1154517"/>
            <a:ext cx="4246428" cy="8268510"/>
          </a:xfrm>
          <a:prstGeom prst="rect">
            <a:avLst/>
          </a:prstGeom>
        </p:spPr>
        <p:txBody>
          <a:bodyPr vert="horz" lIns="91440" tIns="45720" rIns="91440" bIns="45720" rtlCol="0">
            <a:normAutofit fontScale="92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На клумбе у окошка</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Посажена картошка.</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Цветки её огромные</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И светлые, и тёмные.</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i="1" dirty="0" smtClean="0">
                <a:solidFill>
                  <a:srgbClr val="000000"/>
                </a:solidFill>
                <a:latin typeface="Times New Roman" panose="02020603050405020304" pitchFamily="18" charset="0"/>
                <a:ea typeface="SimSun" panose="02010600030101010101" pitchFamily="2" charset="-122"/>
              </a:rPr>
              <a:t>Ответ (Георгин)</a:t>
            </a:r>
            <a:endParaRPr lang="ru-RU" sz="2000" dirty="0" smtClean="0">
              <a:latin typeface="Times New Roman" panose="02020603050405020304" pitchFamily="18" charset="0"/>
              <a:ea typeface="SimSun" panose="02010600030101010101" pitchFamily="2" charset="-122"/>
            </a:endParaRPr>
          </a:p>
          <a:p>
            <a:pPr>
              <a:spcBef>
                <a:spcPts val="0"/>
              </a:spcBef>
            </a:pPr>
            <a:r>
              <a:rPr lang="en-US" sz="2400" i="1" dirty="0" smtClean="0">
                <a:solidFill>
                  <a:srgbClr val="000000"/>
                </a:solidFill>
                <a:latin typeface="Times New Roman" panose="02020603050405020304" pitchFamily="18" charset="0"/>
                <a:ea typeface="SimSun" panose="02010600030101010101" pitchFamily="2" charset="-122"/>
              </a:rPr>
              <a:t> </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Красивые цветочки</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Расцвели в саду,</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Запестрели красками,</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А осень на носу.</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i="1" dirty="0" smtClean="0">
                <a:solidFill>
                  <a:srgbClr val="000000"/>
                </a:solidFill>
                <a:latin typeface="Times New Roman" panose="02020603050405020304" pitchFamily="18" charset="0"/>
                <a:ea typeface="SimSun" panose="02010600030101010101" pitchFamily="2" charset="-122"/>
              </a:rPr>
              <a:t>Ответ (Астра)</a:t>
            </a:r>
            <a:endParaRPr lang="ru-RU" sz="2000" dirty="0" smtClean="0">
              <a:latin typeface="Times New Roman" panose="02020603050405020304" pitchFamily="18" charset="0"/>
              <a:ea typeface="SimSun" panose="02010600030101010101" pitchFamily="2" charset="-122"/>
            </a:endParaRPr>
          </a:p>
          <a:p>
            <a:pPr>
              <a:spcBef>
                <a:spcPts val="0"/>
              </a:spcBef>
            </a:pPr>
            <a:r>
              <a:rPr lang="en-US" sz="2400" i="1" dirty="0" smtClean="0">
                <a:solidFill>
                  <a:srgbClr val="000000"/>
                </a:solidFill>
                <a:latin typeface="Times New Roman" panose="02020603050405020304" pitchFamily="18" charset="0"/>
                <a:ea typeface="SimSun" panose="02010600030101010101" pitchFamily="2" charset="-122"/>
              </a:rPr>
              <a:t> </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На кустах в саду растёт,</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Запах сладкий, словно мёд.</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Но нередко льются слёзы</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Тех, кто рвёт их. Это…</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i="1" dirty="0" smtClean="0">
                <a:solidFill>
                  <a:srgbClr val="000000"/>
                </a:solidFill>
                <a:latin typeface="Times New Roman" panose="02020603050405020304" pitchFamily="18" charset="0"/>
                <a:ea typeface="SimSun" panose="02010600030101010101" pitchFamily="2" charset="-122"/>
              </a:rPr>
              <a:t>Ответ (Розы)</a:t>
            </a:r>
            <a:endParaRPr lang="ru-RU" sz="2000" dirty="0" smtClean="0">
              <a:latin typeface="Times New Roman" panose="02020603050405020304" pitchFamily="18" charset="0"/>
              <a:ea typeface="SimSun" panose="02010600030101010101" pitchFamily="2" charset="-122"/>
            </a:endParaRPr>
          </a:p>
          <a:p>
            <a:pPr>
              <a:spcBef>
                <a:spcPts val="0"/>
              </a:spcBef>
            </a:pPr>
            <a:r>
              <a:rPr lang="en-US" sz="2400" dirty="0" smtClean="0">
                <a:solidFill>
                  <a:srgbClr val="000000"/>
                </a:solidFill>
                <a:latin typeface="Times New Roman" panose="02020603050405020304" pitchFamily="18" charset="0"/>
                <a:ea typeface="SimSun" panose="02010600030101010101" pitchFamily="2" charset="-122"/>
              </a:rPr>
              <a:t> </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Солнце жжёт мою макушку,</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Хочет сделать погремушку.</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i="1" dirty="0" smtClean="0">
                <a:solidFill>
                  <a:srgbClr val="000000"/>
                </a:solidFill>
                <a:latin typeface="Times New Roman" panose="02020603050405020304" pitchFamily="18" charset="0"/>
                <a:ea typeface="SimSun" panose="02010600030101010101" pitchFamily="2" charset="-122"/>
              </a:rPr>
              <a:t>Ответ (Мак)</a:t>
            </a:r>
            <a:endParaRPr lang="ru-RU" sz="2000" dirty="0" smtClean="0">
              <a:latin typeface="Times New Roman" panose="02020603050405020304" pitchFamily="18" charset="0"/>
              <a:ea typeface="SimSun" panose="02010600030101010101" pitchFamily="2" charset="-122"/>
            </a:endParaRPr>
          </a:p>
          <a:p>
            <a:pPr>
              <a:spcBef>
                <a:spcPts val="0"/>
              </a:spcBef>
            </a:pPr>
            <a:r>
              <a:rPr lang="en-US" sz="2400" dirty="0" smtClean="0">
                <a:solidFill>
                  <a:srgbClr val="000000"/>
                </a:solidFill>
                <a:latin typeface="Times New Roman" panose="02020603050405020304" pitchFamily="18" charset="0"/>
                <a:ea typeface="SimSun" panose="02010600030101010101" pitchFamily="2" charset="-122"/>
              </a:rPr>
              <a:t> </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Я шариком пушистым</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Белею в поле чистом,</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А дунул ветерок —</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Остался стебелёк.</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i="1" dirty="0" smtClean="0">
                <a:solidFill>
                  <a:srgbClr val="000000"/>
                </a:solidFill>
                <a:latin typeface="Times New Roman" panose="02020603050405020304" pitchFamily="18" charset="0"/>
                <a:ea typeface="SimSun" panose="02010600030101010101" pitchFamily="2" charset="-122"/>
              </a:rPr>
              <a:t>Ответ (Одуванчик)</a:t>
            </a:r>
            <a:endParaRPr lang="ru-RU" sz="2000" dirty="0" smtClean="0">
              <a:latin typeface="Times New Roman" panose="02020603050405020304" pitchFamily="18" charset="0"/>
              <a:ea typeface="SimSun" panose="02010600030101010101" pitchFamily="2" charset="-122"/>
            </a:endParaRPr>
          </a:p>
          <a:p>
            <a:pPr>
              <a:spcBef>
                <a:spcPts val="0"/>
              </a:spcBef>
            </a:pPr>
            <a:r>
              <a:rPr lang="en-US" sz="2400" i="1" dirty="0" smtClean="0">
                <a:solidFill>
                  <a:srgbClr val="000000"/>
                </a:solidFill>
                <a:latin typeface="Times New Roman" panose="02020603050405020304" pitchFamily="18" charset="0"/>
                <a:ea typeface="SimSun" panose="02010600030101010101" pitchFamily="2" charset="-122"/>
              </a:rPr>
              <a:t> </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Пробивается росток,</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Удивительный цветок.</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Из-под снега вырастает,</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Солнце глянет — расцветает.</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i="1" dirty="0" smtClean="0">
                <a:solidFill>
                  <a:srgbClr val="000000"/>
                </a:solidFill>
                <a:latin typeface="Times New Roman" panose="02020603050405020304" pitchFamily="18" charset="0"/>
                <a:ea typeface="SimSun" panose="02010600030101010101" pitchFamily="2" charset="-122"/>
              </a:rPr>
              <a:t>Ответ (Подснежник)</a:t>
            </a:r>
            <a:endParaRPr lang="ru-RU" sz="2000" dirty="0" smtClean="0">
              <a:latin typeface="Times New Roman" panose="02020603050405020304" pitchFamily="18" charset="0"/>
              <a:ea typeface="SimSun" panose="02010600030101010101" pitchFamily="2" charset="-122"/>
            </a:endParaRPr>
          </a:p>
          <a:p>
            <a:endParaRPr lang="ru-RU" dirty="0"/>
          </a:p>
        </p:txBody>
      </p:sp>
      <p:sp>
        <p:nvSpPr>
          <p:cNvPr id="6" name="Заголовок 1"/>
          <p:cNvSpPr txBox="1">
            <a:spLocks/>
          </p:cNvSpPr>
          <p:nvPr/>
        </p:nvSpPr>
        <p:spPr>
          <a:xfrm>
            <a:off x="1305786" y="249719"/>
            <a:ext cx="5915025" cy="661481"/>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Загадки о цветах</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7922" y="970841"/>
            <a:ext cx="2670279" cy="2237426"/>
          </a:xfrm>
          <a:prstGeom prst="rect">
            <a:avLst/>
          </a:prstGeom>
        </p:spPr>
      </p:pic>
      <p:pic>
        <p:nvPicPr>
          <p:cNvPr id="8" name="Рисунок 7"/>
          <p:cNvPicPr>
            <a:picLocks noChangeAspect="1"/>
          </p:cNvPicPr>
          <p:nvPr/>
        </p:nvPicPr>
        <p:blipFill>
          <a:blip r:embed="rId4"/>
          <a:stretch>
            <a:fillRect/>
          </a:stretch>
        </p:blipFill>
        <p:spPr>
          <a:xfrm>
            <a:off x="-349720" y="3067476"/>
            <a:ext cx="4078577" cy="5688061"/>
          </a:xfrm>
          <a:prstGeom prst="rect">
            <a:avLst/>
          </a:prstGeom>
        </p:spPr>
      </p:pic>
    </p:spTree>
    <p:extLst>
      <p:ext uri="{BB962C8B-B14F-4D97-AF65-F5344CB8AC3E}">
        <p14:creationId xmlns:p14="http://schemas.microsoft.com/office/powerpoint/2010/main" val="41031641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2431915" y="1167319"/>
            <a:ext cx="3954598" cy="8443609"/>
          </a:xfrm>
          <a:prstGeom prst="rect">
            <a:avLst/>
          </a:prstGeom>
        </p:spPr>
        <p:txBody>
          <a:bodyPr vert="horz" lIns="91440" tIns="45720" rIns="91440" bIns="45720" rtlCol="0">
            <a:normAutofit fontScale="92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У кого одна нога,</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Да и та без сапога.</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i="1" dirty="0" smtClean="0">
                <a:solidFill>
                  <a:srgbClr val="000000"/>
                </a:solidFill>
                <a:latin typeface="Times New Roman" panose="02020603050405020304" pitchFamily="18" charset="0"/>
                <a:ea typeface="SimSun" panose="02010600030101010101" pitchFamily="2" charset="-122"/>
              </a:rPr>
              <a:t>Ответ (Гриб)</a:t>
            </a:r>
            <a:endParaRPr lang="ru-RU" sz="2000" dirty="0" smtClean="0">
              <a:latin typeface="Times New Roman" panose="02020603050405020304" pitchFamily="18" charset="0"/>
              <a:ea typeface="SimSun" panose="02010600030101010101" pitchFamily="2" charset="-122"/>
            </a:endParaRPr>
          </a:p>
          <a:p>
            <a:pPr>
              <a:spcBef>
                <a:spcPts val="0"/>
              </a:spcBef>
            </a:pPr>
            <a:r>
              <a:rPr lang="en-US" sz="2400" dirty="0" smtClean="0">
                <a:solidFill>
                  <a:srgbClr val="000000"/>
                </a:solidFill>
                <a:latin typeface="Times New Roman" panose="02020603050405020304" pitchFamily="18" charset="0"/>
                <a:ea typeface="SimSun" panose="02010600030101010101" pitchFamily="2" charset="-122"/>
              </a:rPr>
              <a:t> </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Глубоко был спрятан он,</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Раз-два-три — и вышел вон,</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И стоит он на виду.</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Белый, я тебя найду.</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i="1" dirty="0" smtClean="0">
                <a:solidFill>
                  <a:srgbClr val="000000"/>
                </a:solidFill>
                <a:latin typeface="Times New Roman" panose="02020603050405020304" pitchFamily="18" charset="0"/>
                <a:ea typeface="SimSun" panose="02010600030101010101" pitchFamily="2" charset="-122"/>
              </a:rPr>
              <a:t>Ответ (Боровик)</a:t>
            </a:r>
            <a:endParaRPr lang="ru-RU" sz="2000" dirty="0" smtClean="0">
              <a:latin typeface="Times New Roman" panose="02020603050405020304" pitchFamily="18" charset="0"/>
              <a:ea typeface="SimSun" panose="02010600030101010101" pitchFamily="2" charset="-122"/>
            </a:endParaRPr>
          </a:p>
          <a:p>
            <a:pPr>
              <a:spcBef>
                <a:spcPts val="0"/>
              </a:spcBef>
            </a:pPr>
            <a:r>
              <a:rPr lang="en-US" sz="2400" dirty="0" smtClean="0">
                <a:solidFill>
                  <a:srgbClr val="000000"/>
                </a:solidFill>
                <a:latin typeface="Times New Roman" panose="02020603050405020304" pitchFamily="18" charset="0"/>
                <a:ea typeface="SimSun" panose="02010600030101010101" pitchFamily="2" charset="-122"/>
              </a:rPr>
              <a:t> </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Зашёл мужик в сосняк,</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Нашёл слизняк,</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Бросить — жалко,</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Съесть — сыро.</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i="1" dirty="0" smtClean="0">
                <a:solidFill>
                  <a:srgbClr val="000000"/>
                </a:solidFill>
                <a:latin typeface="Times New Roman" panose="02020603050405020304" pitchFamily="18" charset="0"/>
                <a:ea typeface="SimSun" panose="02010600030101010101" pitchFamily="2" charset="-122"/>
              </a:rPr>
              <a:t>Ответ (Груздь)</a:t>
            </a:r>
            <a:endParaRPr lang="ru-RU" sz="2000" dirty="0" smtClean="0">
              <a:latin typeface="Times New Roman" panose="02020603050405020304" pitchFamily="18" charset="0"/>
              <a:ea typeface="SimSun" panose="02010600030101010101" pitchFamily="2" charset="-122"/>
            </a:endParaRPr>
          </a:p>
          <a:p>
            <a:pPr>
              <a:spcBef>
                <a:spcPts val="0"/>
              </a:spcBef>
            </a:pPr>
            <a:r>
              <a:rPr lang="en-US" sz="2400" dirty="0" smtClean="0">
                <a:solidFill>
                  <a:srgbClr val="000000"/>
                </a:solidFill>
                <a:latin typeface="Times New Roman" panose="02020603050405020304" pitchFamily="18" charset="0"/>
                <a:ea typeface="SimSun" panose="02010600030101010101" pitchFamily="2" charset="-122"/>
              </a:rPr>
              <a:t> </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Он в лесу стоял,</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Никто его не брал,</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В красной шапке модной,</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Никуда не годный.</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i="1" dirty="0" smtClean="0">
                <a:solidFill>
                  <a:srgbClr val="000000"/>
                </a:solidFill>
                <a:latin typeface="Times New Roman" panose="02020603050405020304" pitchFamily="18" charset="0"/>
                <a:ea typeface="SimSun" panose="02010600030101010101" pitchFamily="2" charset="-122"/>
              </a:rPr>
              <a:t>Ответ (Мухомор)</a:t>
            </a:r>
            <a:endParaRPr lang="ru-RU" sz="2000" dirty="0" smtClean="0">
              <a:latin typeface="Times New Roman" panose="02020603050405020304" pitchFamily="18" charset="0"/>
              <a:ea typeface="SimSun" panose="02010600030101010101" pitchFamily="2" charset="-122"/>
            </a:endParaRPr>
          </a:p>
          <a:p>
            <a:pPr>
              <a:spcBef>
                <a:spcPts val="0"/>
              </a:spcBef>
            </a:pPr>
            <a:r>
              <a:rPr lang="en-US" sz="2400" dirty="0" smtClean="0">
                <a:solidFill>
                  <a:srgbClr val="000000"/>
                </a:solidFill>
                <a:latin typeface="Times New Roman" panose="02020603050405020304" pitchFamily="18" charset="0"/>
                <a:ea typeface="SimSun" panose="02010600030101010101" pitchFamily="2" charset="-122"/>
              </a:rPr>
              <a:t> </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Я родился в день дождливый</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Под осиной молодой,</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Круглый, гладенький, красивый,</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С ножкой толстой и прямой.</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i="1" dirty="0" smtClean="0">
                <a:solidFill>
                  <a:srgbClr val="000000"/>
                </a:solidFill>
                <a:latin typeface="Times New Roman" panose="02020603050405020304" pitchFamily="18" charset="0"/>
                <a:ea typeface="SimSun" panose="02010600030101010101" pitchFamily="2" charset="-122"/>
              </a:rPr>
              <a:t>Ответ (Подосиновик)</a:t>
            </a:r>
            <a:endParaRPr lang="ru-RU" sz="2000" dirty="0" smtClean="0">
              <a:latin typeface="Times New Roman" panose="02020603050405020304" pitchFamily="18" charset="0"/>
              <a:ea typeface="SimSun" panose="02010600030101010101" pitchFamily="2" charset="-122"/>
            </a:endParaRPr>
          </a:p>
          <a:p>
            <a:pPr>
              <a:spcBef>
                <a:spcPts val="0"/>
              </a:spcBef>
            </a:pPr>
            <a:r>
              <a:rPr lang="en-US" sz="2400" dirty="0" smtClean="0">
                <a:solidFill>
                  <a:srgbClr val="000000"/>
                </a:solidFill>
                <a:latin typeface="Times New Roman" panose="02020603050405020304" pitchFamily="18" charset="0"/>
                <a:ea typeface="SimSun" panose="02010600030101010101" pitchFamily="2" charset="-122"/>
              </a:rPr>
              <a:t> </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Что за ребятки на пеньках</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Столпились тесной кучкой?</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И держат зонтики в руках,</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dirty="0" smtClean="0">
                <a:solidFill>
                  <a:srgbClr val="000000"/>
                </a:solidFill>
                <a:latin typeface="Times New Roman" panose="02020603050405020304" pitchFamily="18" charset="0"/>
                <a:ea typeface="SimSun" panose="02010600030101010101" pitchFamily="2" charset="-122"/>
              </a:rPr>
              <a:t>Застигнутые тучкой.</a:t>
            </a:r>
            <a:endParaRPr lang="ru-RU" sz="2000" dirty="0" smtClean="0">
              <a:latin typeface="Times New Roman" panose="02020603050405020304" pitchFamily="18" charset="0"/>
              <a:ea typeface="SimSun" panose="02010600030101010101" pitchFamily="2" charset="-122"/>
            </a:endParaRPr>
          </a:p>
          <a:p>
            <a:pPr>
              <a:spcBef>
                <a:spcPts val="0"/>
              </a:spcBef>
            </a:pPr>
            <a:r>
              <a:rPr lang="ru-RU" sz="2400" i="1" dirty="0" smtClean="0">
                <a:solidFill>
                  <a:srgbClr val="000000"/>
                </a:solidFill>
                <a:latin typeface="Times New Roman" panose="02020603050405020304" pitchFamily="18" charset="0"/>
                <a:ea typeface="SimSun" panose="02010600030101010101" pitchFamily="2" charset="-122"/>
              </a:rPr>
              <a:t>Ответ (Опята)</a:t>
            </a:r>
            <a:endParaRPr lang="ru-RU" sz="2000" dirty="0" smtClean="0">
              <a:latin typeface="Times New Roman" panose="02020603050405020304" pitchFamily="18" charset="0"/>
              <a:ea typeface="SimSun" panose="02010600030101010101" pitchFamily="2" charset="-122"/>
            </a:endParaRPr>
          </a:p>
          <a:p>
            <a:endParaRPr lang="ru-RU" dirty="0"/>
          </a:p>
        </p:txBody>
      </p:sp>
      <p:sp>
        <p:nvSpPr>
          <p:cNvPr id="6" name="Заголовок 1"/>
          <p:cNvSpPr txBox="1">
            <a:spLocks/>
          </p:cNvSpPr>
          <p:nvPr/>
        </p:nvSpPr>
        <p:spPr>
          <a:xfrm>
            <a:off x="1262182" y="233464"/>
            <a:ext cx="5915025" cy="6420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Загадки о грибах</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0" y="803851"/>
            <a:ext cx="2670279" cy="2237426"/>
          </a:xfrm>
          <a:prstGeom prst="rect">
            <a:avLst/>
          </a:prstGeom>
        </p:spPr>
      </p:pic>
      <p:pic>
        <p:nvPicPr>
          <p:cNvPr id="8" name="Рисунок 7"/>
          <p:cNvPicPr>
            <a:picLocks noChangeAspect="1"/>
          </p:cNvPicPr>
          <p:nvPr/>
        </p:nvPicPr>
        <p:blipFill>
          <a:blip r:embed="rId4"/>
          <a:stretch>
            <a:fillRect/>
          </a:stretch>
        </p:blipFill>
        <p:spPr>
          <a:xfrm>
            <a:off x="-514336" y="3041277"/>
            <a:ext cx="3974937" cy="5340559"/>
          </a:xfrm>
          <a:prstGeom prst="rect">
            <a:avLst/>
          </a:prstGeom>
        </p:spPr>
      </p:pic>
    </p:spTree>
    <p:extLst>
      <p:ext uri="{BB962C8B-B14F-4D97-AF65-F5344CB8AC3E}">
        <p14:creationId xmlns:p14="http://schemas.microsoft.com/office/powerpoint/2010/main" val="6555513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98" y="2771839"/>
            <a:ext cx="5555604" cy="5555604"/>
          </a:xfrm>
          <a:prstGeom prst="rect">
            <a:avLst/>
          </a:prstGeom>
        </p:spPr>
      </p:pic>
      <p:sp>
        <p:nvSpPr>
          <p:cNvPr id="8" name="Подзаголовок 2"/>
          <p:cNvSpPr txBox="1">
            <a:spLocks/>
          </p:cNvSpPr>
          <p:nvPr/>
        </p:nvSpPr>
        <p:spPr>
          <a:xfrm>
            <a:off x="1714500" y="629680"/>
            <a:ext cx="5143500" cy="2391656"/>
          </a:xfrm>
          <a:prstGeom prst="rect">
            <a:avLst/>
          </a:prstGeom>
        </p:spPr>
        <p:txBody>
          <a:bodyPr vert="horz" lIns="91440" tIns="45720" rIns="91440" bIns="45720" rtlCol="0">
            <a:normAutofit/>
          </a:bodyPr>
          <a:lstStyle>
            <a:lvl1pPr marL="0" indent="0" algn="ctr" defTabSz="1320759" rtl="0" eaLnBrk="1" latinLnBrk="0" hangingPunct="1">
              <a:lnSpc>
                <a:spcPct val="90000"/>
              </a:lnSpc>
              <a:spcBef>
                <a:spcPts val="1444"/>
              </a:spcBef>
              <a:buFont typeface="Arial" panose="020B0604020202020204" pitchFamily="34" charset="0"/>
              <a:buNone/>
              <a:defRPr sz="3467" kern="1200">
                <a:solidFill>
                  <a:schemeClr val="tx1"/>
                </a:solidFill>
                <a:latin typeface="+mn-lt"/>
                <a:ea typeface="+mn-ea"/>
                <a:cs typeface="+mn-cs"/>
              </a:defRPr>
            </a:lvl1pPr>
            <a:lvl2pPr marL="660380" indent="0" algn="ctr" defTabSz="1320759" rtl="0" eaLnBrk="1" latinLnBrk="0" hangingPunct="1">
              <a:lnSpc>
                <a:spcPct val="90000"/>
              </a:lnSpc>
              <a:spcBef>
                <a:spcPts val="722"/>
              </a:spcBef>
              <a:buFont typeface="Arial" panose="020B0604020202020204" pitchFamily="34" charset="0"/>
              <a:buNone/>
              <a:defRPr sz="2889" kern="1200">
                <a:solidFill>
                  <a:schemeClr val="tx1"/>
                </a:solidFill>
                <a:latin typeface="+mn-lt"/>
                <a:ea typeface="+mn-ea"/>
                <a:cs typeface="+mn-cs"/>
              </a:defRPr>
            </a:lvl2pPr>
            <a:lvl3pPr marL="1320759" indent="0" algn="ctr" defTabSz="1320759" rtl="0" eaLnBrk="1" latinLnBrk="0" hangingPunct="1">
              <a:lnSpc>
                <a:spcPct val="90000"/>
              </a:lnSpc>
              <a:spcBef>
                <a:spcPts val="722"/>
              </a:spcBef>
              <a:buFont typeface="Arial" panose="020B0604020202020204" pitchFamily="34" charset="0"/>
              <a:buNone/>
              <a:defRPr sz="2600" kern="1200">
                <a:solidFill>
                  <a:schemeClr val="tx1"/>
                </a:solidFill>
                <a:latin typeface="+mn-lt"/>
                <a:ea typeface="+mn-ea"/>
                <a:cs typeface="+mn-cs"/>
              </a:defRPr>
            </a:lvl3pPr>
            <a:lvl4pPr marL="1981139" indent="0" algn="ctr" defTabSz="1320759" rtl="0" eaLnBrk="1" latinLnBrk="0" hangingPunct="1">
              <a:lnSpc>
                <a:spcPct val="90000"/>
              </a:lnSpc>
              <a:spcBef>
                <a:spcPts val="722"/>
              </a:spcBef>
              <a:buFont typeface="Arial" panose="020B0604020202020204" pitchFamily="34" charset="0"/>
              <a:buNone/>
              <a:defRPr sz="2311" kern="1200">
                <a:solidFill>
                  <a:schemeClr val="tx1"/>
                </a:solidFill>
                <a:latin typeface="+mn-lt"/>
                <a:ea typeface="+mn-ea"/>
                <a:cs typeface="+mn-cs"/>
              </a:defRPr>
            </a:lvl4pPr>
            <a:lvl5pPr marL="2641519" indent="0" algn="ctr" defTabSz="1320759" rtl="0" eaLnBrk="1" latinLnBrk="0" hangingPunct="1">
              <a:lnSpc>
                <a:spcPct val="90000"/>
              </a:lnSpc>
              <a:spcBef>
                <a:spcPts val="722"/>
              </a:spcBef>
              <a:buFont typeface="Arial" panose="020B0604020202020204" pitchFamily="34" charset="0"/>
              <a:buNone/>
              <a:defRPr sz="2311" kern="1200">
                <a:solidFill>
                  <a:schemeClr val="tx1"/>
                </a:solidFill>
                <a:latin typeface="+mn-lt"/>
                <a:ea typeface="+mn-ea"/>
                <a:cs typeface="+mn-cs"/>
              </a:defRPr>
            </a:lvl5pPr>
            <a:lvl6pPr marL="3301898" indent="0" algn="ctr" defTabSz="1320759" rtl="0" eaLnBrk="1" latinLnBrk="0" hangingPunct="1">
              <a:lnSpc>
                <a:spcPct val="90000"/>
              </a:lnSpc>
              <a:spcBef>
                <a:spcPts val="722"/>
              </a:spcBef>
              <a:buFont typeface="Arial" panose="020B0604020202020204" pitchFamily="34" charset="0"/>
              <a:buNone/>
              <a:defRPr sz="2311" kern="1200">
                <a:solidFill>
                  <a:schemeClr val="tx1"/>
                </a:solidFill>
                <a:latin typeface="+mn-lt"/>
                <a:ea typeface="+mn-ea"/>
                <a:cs typeface="+mn-cs"/>
              </a:defRPr>
            </a:lvl6pPr>
            <a:lvl7pPr marL="3962278" indent="0" algn="ctr" defTabSz="1320759" rtl="0" eaLnBrk="1" latinLnBrk="0" hangingPunct="1">
              <a:lnSpc>
                <a:spcPct val="90000"/>
              </a:lnSpc>
              <a:spcBef>
                <a:spcPts val="722"/>
              </a:spcBef>
              <a:buFont typeface="Arial" panose="020B0604020202020204" pitchFamily="34" charset="0"/>
              <a:buNone/>
              <a:defRPr sz="2311" kern="1200">
                <a:solidFill>
                  <a:schemeClr val="tx1"/>
                </a:solidFill>
                <a:latin typeface="+mn-lt"/>
                <a:ea typeface="+mn-ea"/>
                <a:cs typeface="+mn-cs"/>
              </a:defRPr>
            </a:lvl7pPr>
            <a:lvl8pPr marL="4622658" indent="0" algn="ctr" defTabSz="1320759" rtl="0" eaLnBrk="1" latinLnBrk="0" hangingPunct="1">
              <a:lnSpc>
                <a:spcPct val="90000"/>
              </a:lnSpc>
              <a:spcBef>
                <a:spcPts val="722"/>
              </a:spcBef>
              <a:buFont typeface="Arial" panose="020B0604020202020204" pitchFamily="34" charset="0"/>
              <a:buNone/>
              <a:defRPr sz="2311" kern="1200">
                <a:solidFill>
                  <a:schemeClr val="tx1"/>
                </a:solidFill>
                <a:latin typeface="+mn-lt"/>
                <a:ea typeface="+mn-ea"/>
                <a:cs typeface="+mn-cs"/>
              </a:defRPr>
            </a:lvl8pPr>
            <a:lvl9pPr marL="5283037" indent="0" algn="ctr" defTabSz="1320759" rtl="0" eaLnBrk="1" latinLnBrk="0" hangingPunct="1">
              <a:lnSpc>
                <a:spcPct val="90000"/>
              </a:lnSpc>
              <a:spcBef>
                <a:spcPts val="722"/>
              </a:spcBef>
              <a:buFont typeface="Arial" panose="020B0604020202020204" pitchFamily="34" charset="0"/>
              <a:buNone/>
              <a:defRPr sz="2311" kern="1200">
                <a:solidFill>
                  <a:schemeClr val="tx1"/>
                </a:solidFill>
                <a:latin typeface="+mn-lt"/>
                <a:ea typeface="+mn-ea"/>
                <a:cs typeface="+mn-cs"/>
              </a:defRPr>
            </a:lvl9pPr>
          </a:lstStyle>
          <a:p>
            <a:pPr marL="0" marR="0" lvl="0" indent="0" algn="ctr" defTabSz="1320759" rtl="0" eaLnBrk="1" fontAlgn="auto" latinLnBrk="0" hangingPunct="1">
              <a:lnSpc>
                <a:spcPct val="90000"/>
              </a:lnSpc>
              <a:spcBef>
                <a:spcPts val="1444"/>
              </a:spcBef>
              <a:spcAft>
                <a:spcPts val="0"/>
              </a:spcAft>
              <a:buClrTx/>
              <a:buSzTx/>
              <a:buFont typeface="Arial" panose="020B0604020202020204" pitchFamily="34" charset="0"/>
              <a:buNone/>
              <a:tabLst/>
              <a:defRPr/>
            </a:pPr>
            <a:r>
              <a:rPr kumimoji="0" lang="ru-RU" sz="44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Экологические игры</a:t>
            </a:r>
            <a:endParaRPr kumimoji="0" lang="ru-RU" sz="4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Рисунок 8"/>
          <p:cNvPicPr>
            <a:picLocks noChangeAspect="1"/>
          </p:cNvPicPr>
          <p:nvPr/>
        </p:nvPicPr>
        <p:blipFill>
          <a:blip r:embed="rId4">
            <a:extLst>
              <a:ext uri="{BEBA8EAE-BF5A-486C-A8C5-ECC9F3942E4B}">
                <a14:imgProps xmlns:a14="http://schemas.microsoft.com/office/drawing/2010/main">
                  <a14:imgLayer r:embed="rId5">
                    <a14:imgEffect>
                      <a14:backgroundRemoval t="261" b="99218" l="9961" r="89844"/>
                    </a14:imgEffect>
                  </a14:imgLayer>
                </a14:imgProps>
              </a:ext>
              <a:ext uri="{28A0092B-C50C-407E-A947-70E740481C1C}">
                <a14:useLocalDpi xmlns:a14="http://schemas.microsoft.com/office/drawing/2010/main" val="0"/>
              </a:ext>
            </a:extLst>
          </a:blip>
          <a:stretch>
            <a:fillRect/>
          </a:stretch>
        </p:blipFill>
        <p:spPr>
          <a:xfrm>
            <a:off x="-675359" y="6104204"/>
            <a:ext cx="4779717" cy="3580120"/>
          </a:xfrm>
          <a:prstGeom prst="rect">
            <a:avLst/>
          </a:prstGeom>
        </p:spPr>
      </p:pic>
      <p:pic>
        <p:nvPicPr>
          <p:cNvPr id="5" name="Рисунок 4"/>
          <p:cNvPicPr>
            <a:picLocks noChangeAspect="1"/>
          </p:cNvPicPr>
          <p:nvPr/>
        </p:nvPicPr>
        <p:blipFill>
          <a:blip r:embed="rId6"/>
          <a:stretch>
            <a:fillRect/>
          </a:stretch>
        </p:blipFill>
        <p:spPr>
          <a:xfrm>
            <a:off x="0" y="894189"/>
            <a:ext cx="2670279" cy="2237426"/>
          </a:xfrm>
          <a:prstGeom prst="rect">
            <a:avLst/>
          </a:prstGeom>
        </p:spPr>
      </p:pic>
    </p:spTree>
    <p:extLst>
      <p:ext uri="{BB962C8B-B14F-4D97-AF65-F5344CB8AC3E}">
        <p14:creationId xmlns:p14="http://schemas.microsoft.com/office/powerpoint/2010/main" val="19862363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1667988" y="1225683"/>
            <a:ext cx="4849543" cy="7696596"/>
          </a:xfrm>
          <a:prstGeom prst="rect">
            <a:avLst/>
          </a:prstGeom>
        </p:spPr>
        <p:txBody>
          <a:bodyPr vert="horz" lIns="91440" tIns="45720" rIns="91440" bIns="45720" rtlCol="0">
            <a:normAutofit fontScale="77500" lnSpcReduction="20000"/>
          </a:bodyPr>
          <a:lstStyle>
            <a:lvl1pPr marL="330190" indent="-330190" algn="l" defTabSz="1320759" rtl="0" eaLnBrk="1" latinLnBrk="0" hangingPunct="1">
              <a:lnSpc>
                <a:spcPct val="90000"/>
              </a:lnSpc>
              <a:spcBef>
                <a:spcPts val="1444"/>
              </a:spcBef>
              <a:buFont typeface="Arial" panose="020B0604020202020204" pitchFamily="34" charset="0"/>
              <a:buChar char="•"/>
              <a:defRPr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9pPr>
          </a:lstStyle>
          <a:p>
            <a:pPr marL="0" marR="0" lvl="0" indent="0" algn="just" defTabSz="1320759" rtl="0" eaLnBrk="1" fontAlgn="auto" latinLnBrk="0" hangingPunct="1">
              <a:lnSpc>
                <a:spcPct val="100000"/>
              </a:lnSpc>
              <a:spcBef>
                <a:spcPts val="1444"/>
              </a:spcBef>
              <a:spcAft>
                <a:spcPts val="0"/>
              </a:spcAft>
              <a:buClrTx/>
              <a:buSzTx/>
              <a:buFont typeface="Arial" panose="020B0604020202020204" pitchFamily="34" charset="0"/>
              <a:buNone/>
              <a:tabLst/>
              <a:defRPr/>
            </a:pPr>
            <a:r>
              <a:rPr kumimoji="0" lang="ru-RU" sz="3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Цель:</a:t>
            </a:r>
            <a:r>
              <a:rPr kumimoji="0" lang="ru-RU" sz="3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учить детей понимать происходящие в природе процессы; показывать зависимость всего живого на земле от состояния растительного покрова.</a:t>
            </a:r>
          </a:p>
          <a:p>
            <a:pPr marL="0" marR="0" lvl="0" indent="0" algn="just" defTabSz="1320759" rtl="0" eaLnBrk="1" fontAlgn="auto" latinLnBrk="0" hangingPunct="1">
              <a:lnSpc>
                <a:spcPct val="100000"/>
              </a:lnSpc>
              <a:spcBef>
                <a:spcPts val="1444"/>
              </a:spcBef>
              <a:spcAft>
                <a:spcPts val="0"/>
              </a:spcAft>
              <a:buClrTx/>
              <a:buSzTx/>
              <a:buFont typeface="Arial" panose="020B0604020202020204" pitchFamily="34" charset="0"/>
              <a:buNone/>
              <a:tabLst/>
              <a:defRPr/>
            </a:pPr>
            <a:r>
              <a:rPr kumimoji="0" lang="ru-RU" sz="3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Ход игры</a:t>
            </a:r>
            <a:r>
              <a:rPr kumimoji="0" lang="ru-RU" sz="3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Воспитатель называет разные растения и кустарники, а дети выбирают только те, что растут в данной местности. Если растут – дети хлопают в ладоши или прыгают на одном месте (движение можно выбрать любое), если нет – дети молчат.</a:t>
            </a:r>
          </a:p>
          <a:p>
            <a:pPr marL="0" marR="0" lvl="0" indent="0" algn="just" defTabSz="1320759" rtl="0" eaLnBrk="1" fontAlgn="auto" latinLnBrk="0" hangingPunct="1">
              <a:lnSpc>
                <a:spcPct val="100000"/>
              </a:lnSpc>
              <a:spcBef>
                <a:spcPts val="1444"/>
              </a:spcBef>
              <a:spcAft>
                <a:spcPts val="0"/>
              </a:spcAft>
              <a:buClrTx/>
              <a:buSzTx/>
              <a:buFont typeface="Arial" panose="020B0604020202020204" pitchFamily="34" charset="0"/>
              <a:buNone/>
              <a:tabLst/>
              <a:defRPr/>
            </a:pPr>
            <a:r>
              <a:rPr kumimoji="0" lang="ru-RU" sz="3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Растения</a:t>
            </a:r>
            <a:r>
              <a:rPr kumimoji="0" lang="ru-RU" sz="3400" b="0"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вишня, яблоня, пальма, шиповник, смородина, абрикос, малина, апельсин, лимон, груша, ананас и т.д</a:t>
            </a:r>
            <a:r>
              <a:rPr kumimoji="0" lang="ru-RU" sz="3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330190" marR="0" lvl="0" indent="-330190" algn="l" defTabSz="1320759" rtl="0" eaLnBrk="1" fontAlgn="auto" latinLnBrk="0" hangingPunct="1">
              <a:lnSpc>
                <a:spcPct val="90000"/>
              </a:lnSpc>
              <a:spcBef>
                <a:spcPts val="1444"/>
              </a:spcBef>
              <a:spcAft>
                <a:spcPts val="0"/>
              </a:spcAft>
              <a:buClrTx/>
              <a:buSzTx/>
              <a:buFont typeface="Arial" panose="020B0604020202020204" pitchFamily="34" charset="0"/>
              <a:buChar char="•"/>
              <a:tabLst/>
              <a:defRPr/>
            </a:pPr>
            <a:endParaRPr kumimoji="0" lang="ru-RU" sz="4044"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Заголовок 1"/>
          <p:cNvSpPr txBox="1">
            <a:spLocks/>
          </p:cNvSpPr>
          <p:nvPr/>
        </p:nvSpPr>
        <p:spPr>
          <a:xfrm>
            <a:off x="1074602" y="545588"/>
            <a:ext cx="6036317" cy="1360191"/>
          </a:xfrm>
          <a:prstGeom prst="rect">
            <a:avLst/>
          </a:prstGeom>
        </p:spPr>
        <p:txBody>
          <a:bodyPr vert="horz" lIns="91440" tIns="45720" rIns="91440" bIns="45720" rtlCol="0" anchor="ctr">
            <a:normAutofit fontScale="97500" lnSpcReduction="10000"/>
          </a:bodyPr>
          <a:lstStyle>
            <a:lvl1pPr algn="l" defTabSz="1320759" rtl="0" eaLnBrk="1" latinLnBrk="0" hangingPunct="1">
              <a:lnSpc>
                <a:spcPct val="90000"/>
              </a:lnSpc>
              <a:spcBef>
                <a:spcPct val="0"/>
              </a:spcBef>
              <a:buNone/>
              <a:defRPr sz="6355" kern="1200">
                <a:solidFill>
                  <a:schemeClr val="tx1"/>
                </a:solidFill>
                <a:latin typeface="+mj-lt"/>
                <a:ea typeface="+mj-ea"/>
                <a:cs typeface="+mj-cs"/>
              </a:defRPr>
            </a:lvl1pPr>
          </a:lstStyle>
          <a:p>
            <a:pPr marL="0" marR="0" lvl="0" indent="0" algn="ctr" defTabSz="1320759" rtl="0" eaLnBrk="1" fontAlgn="auto" latinLnBrk="0" hangingPunct="1">
              <a:lnSpc>
                <a:spcPct val="100000"/>
              </a:lnSpc>
              <a:spcBef>
                <a:spcPct val="0"/>
              </a:spcBef>
              <a:spcAft>
                <a:spcPts val="0"/>
              </a:spcAft>
              <a:buClrTx/>
              <a:buSzTx/>
              <a:buFontTx/>
              <a:buNone/>
              <a:tabLst/>
              <a:defRPr/>
            </a:pPr>
            <a:r>
              <a:rPr kumimoji="0" lang="ru-RU" sz="27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j-ea"/>
                <a:cs typeface="Times New Roman" panose="02020603050405020304" pitchFamily="18" charset="0"/>
              </a:rPr>
              <a:t>«Что где растет?»</a:t>
            </a:r>
            <a:r>
              <a:rPr kumimoji="0" lang="ru-RU" sz="6355" b="0" i="0" u="none" strike="noStrike" kern="1200" cap="none" spc="0" normalizeH="0" baseline="0" noProof="0" dirty="0" smtClean="0">
                <a:ln>
                  <a:noFill/>
                </a:ln>
                <a:solidFill>
                  <a:srgbClr val="000000"/>
                </a:solidFill>
                <a:effectLst/>
                <a:uLnTx/>
                <a:uFillTx/>
                <a:latin typeface="Calibri Light" panose="020F0302020204030204"/>
                <a:ea typeface="+mj-ea"/>
                <a:cs typeface="+mj-cs"/>
              </a:rPr>
              <a:t/>
            </a:r>
            <a:br>
              <a:rPr kumimoji="0" lang="ru-RU" sz="6355" b="0" i="0" u="none" strike="noStrike" kern="1200" cap="none" spc="0" normalizeH="0" baseline="0" noProof="0" dirty="0" smtClean="0">
                <a:ln>
                  <a:noFill/>
                </a:ln>
                <a:solidFill>
                  <a:srgbClr val="000000"/>
                </a:solidFill>
                <a:effectLst/>
                <a:uLnTx/>
                <a:uFillTx/>
                <a:latin typeface="Calibri Light" panose="020F0302020204030204"/>
                <a:ea typeface="+mj-ea"/>
                <a:cs typeface="+mj-cs"/>
              </a:rPr>
            </a:br>
            <a:endParaRPr kumimoji="0" lang="ru-RU" sz="6355"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7" name="Рисунок 6"/>
          <p:cNvPicPr>
            <a:picLocks noChangeAspect="1"/>
          </p:cNvPicPr>
          <p:nvPr/>
        </p:nvPicPr>
        <p:blipFill>
          <a:blip r:embed="rId3"/>
          <a:stretch>
            <a:fillRect/>
          </a:stretch>
        </p:blipFill>
        <p:spPr>
          <a:xfrm>
            <a:off x="0" y="1225683"/>
            <a:ext cx="1770434" cy="1483446"/>
          </a:xfrm>
          <a:prstGeom prst="rect">
            <a:avLst/>
          </a:prstGeom>
        </p:spPr>
      </p:pic>
    </p:spTree>
    <p:extLst>
      <p:ext uri="{BB962C8B-B14F-4D97-AF65-F5344CB8AC3E}">
        <p14:creationId xmlns:p14="http://schemas.microsoft.com/office/powerpoint/2010/main" val="11260609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1883822" y="1210493"/>
            <a:ext cx="4888453" cy="7696596"/>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9pPr>
          </a:lstStyle>
          <a:p>
            <a:pPr marL="0" marR="0" lvl="0" indent="0" algn="l" defTabSz="1320759" rtl="0" eaLnBrk="1" fontAlgn="auto" latinLnBrk="0" hangingPunct="1">
              <a:lnSpc>
                <a:spcPct val="90000"/>
              </a:lnSpc>
              <a:spcBef>
                <a:spcPts val="1444"/>
              </a:spcBef>
              <a:spcAft>
                <a:spcPts val="0"/>
              </a:spcAft>
              <a:buClrTx/>
              <a:buSzTx/>
              <a:buFont typeface="Arial" panose="020B0604020202020204" pitchFamily="34" charset="0"/>
              <a:buNone/>
              <a:tabLst/>
              <a:defRPr/>
            </a:pPr>
            <a:r>
              <a:rPr kumimoji="0" lang="ru-RU" sz="2800"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Цель:</a:t>
            </a:r>
            <a:r>
              <a:rPr kumimoji="0" lang="ru-RU"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закреплять знание признаков разных времён года, умение чётко излагать свои мысли; развивать слуховое внимание.</a:t>
            </a:r>
          </a:p>
          <a:p>
            <a:pPr marL="0" marR="0" lvl="0" indent="0" algn="l" defTabSz="1320759" rtl="0" eaLnBrk="1" fontAlgn="auto" latinLnBrk="0" hangingPunct="1">
              <a:lnSpc>
                <a:spcPct val="90000"/>
              </a:lnSpc>
              <a:spcBef>
                <a:spcPts val="1444"/>
              </a:spcBef>
              <a:spcAft>
                <a:spcPts val="0"/>
              </a:spcAft>
              <a:buClrTx/>
              <a:buSzTx/>
              <a:buFont typeface="Arial" panose="020B0604020202020204" pitchFamily="34" charset="0"/>
              <a:buNone/>
              <a:tabLst/>
              <a:defRPr/>
            </a:pPr>
            <a:r>
              <a:rPr kumimoji="0" lang="ru-RU" sz="2800"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Ход игры</a:t>
            </a:r>
            <a:r>
              <a:rPr kumimoji="0" lang="ru-RU"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Воспитатель называет время года: «Осень». Затем перечисляет признаки разных времён года (</a:t>
            </a:r>
            <a:r>
              <a:rPr kumimoji="0" lang="ru-RU" sz="28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птицы улетают на юг; расцвели подснежники; желтеют листья на деревьях; падает пушистый белый снег</a:t>
            </a:r>
            <a:r>
              <a:rPr kumimoji="0" lang="ru-RU"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Дети называют лишний признак и объясняют свой выбор.</a:t>
            </a:r>
          </a:p>
          <a:p>
            <a:pPr marL="330190" marR="0" lvl="0" indent="-330190" algn="l" defTabSz="1320759" rtl="0" eaLnBrk="1" fontAlgn="auto" latinLnBrk="0" hangingPunct="1">
              <a:lnSpc>
                <a:spcPct val="90000"/>
              </a:lnSpc>
              <a:spcBef>
                <a:spcPts val="1444"/>
              </a:spcBef>
              <a:spcAft>
                <a:spcPts val="0"/>
              </a:spcAft>
              <a:buClrTx/>
              <a:buSzTx/>
              <a:buFont typeface="Arial" panose="020B0604020202020204" pitchFamily="34" charset="0"/>
              <a:buChar char="•"/>
              <a:tabLst/>
              <a:defRPr/>
            </a:pPr>
            <a:endParaRPr kumimoji="0" lang="ru-RU" sz="4044"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Заголовок 1"/>
          <p:cNvSpPr txBox="1">
            <a:spLocks/>
          </p:cNvSpPr>
          <p:nvPr/>
        </p:nvSpPr>
        <p:spPr>
          <a:xfrm>
            <a:off x="865761" y="398833"/>
            <a:ext cx="6153049" cy="1653702"/>
          </a:xfrm>
          <a:prstGeom prst="rect">
            <a:avLst/>
          </a:prstGeom>
        </p:spPr>
        <p:txBody>
          <a:bodyPr vert="horz" lIns="91440" tIns="45720" rIns="91440" bIns="45720" rtlCol="0" anchor="ctr">
            <a:normAutofit fontScale="97500"/>
          </a:bodyPr>
          <a:lstStyle>
            <a:lvl1pPr algn="l" defTabSz="1320759" rtl="0" eaLnBrk="1" latinLnBrk="0" hangingPunct="1">
              <a:lnSpc>
                <a:spcPct val="90000"/>
              </a:lnSpc>
              <a:spcBef>
                <a:spcPct val="0"/>
              </a:spcBef>
              <a:buNone/>
              <a:defRPr sz="6355" kern="1200">
                <a:solidFill>
                  <a:schemeClr val="tx1"/>
                </a:solidFill>
                <a:latin typeface="+mj-lt"/>
                <a:ea typeface="+mj-ea"/>
                <a:cs typeface="+mj-cs"/>
              </a:defRPr>
            </a:lvl1pPr>
          </a:lstStyle>
          <a:p>
            <a:pPr marL="0" marR="0" lvl="0" indent="0" algn="ctr" defTabSz="1320759" rtl="0" eaLnBrk="1" fontAlgn="auto" latinLnBrk="0" hangingPunct="1">
              <a:lnSpc>
                <a:spcPct val="100000"/>
              </a:lnSpc>
              <a:spcBef>
                <a:spcPct val="0"/>
              </a:spcBef>
              <a:spcAft>
                <a:spcPts val="0"/>
              </a:spcAft>
              <a:buClrTx/>
              <a:buSzTx/>
              <a:buFontTx/>
              <a:buNone/>
              <a:tabLst/>
              <a:defRPr/>
            </a:pPr>
            <a:r>
              <a:rPr kumimoji="0" lang="ru-RU" sz="29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j-ea"/>
                <a:cs typeface="Times New Roman" panose="02020603050405020304" pitchFamily="18" charset="0"/>
              </a:rPr>
              <a:t>«Что лишнее?</a:t>
            </a:r>
            <a:r>
              <a:rPr kumimoji="0" lang="ru-RU" sz="6355" b="0" i="0" u="none" strike="noStrike" kern="1200" cap="none" spc="0" normalizeH="0" baseline="0" noProof="0" dirty="0" smtClean="0">
                <a:ln>
                  <a:noFill/>
                </a:ln>
                <a:solidFill>
                  <a:srgbClr val="000000"/>
                </a:solidFill>
                <a:effectLst/>
                <a:uLnTx/>
                <a:uFillTx/>
                <a:latin typeface="Calibri Light" panose="020F0302020204030204"/>
                <a:ea typeface="+mj-ea"/>
                <a:cs typeface="+mj-cs"/>
              </a:rPr>
              <a:t/>
            </a:r>
            <a:br>
              <a:rPr kumimoji="0" lang="ru-RU" sz="6355" b="0" i="0" u="none" strike="noStrike" kern="1200" cap="none" spc="0" normalizeH="0" baseline="0" noProof="0" dirty="0" smtClean="0">
                <a:ln>
                  <a:noFill/>
                </a:ln>
                <a:solidFill>
                  <a:srgbClr val="000000"/>
                </a:solidFill>
                <a:effectLst/>
                <a:uLnTx/>
                <a:uFillTx/>
                <a:latin typeface="Calibri Light" panose="020F0302020204030204"/>
                <a:ea typeface="+mj-ea"/>
                <a:cs typeface="+mj-cs"/>
              </a:rPr>
            </a:br>
            <a:endParaRPr kumimoji="0" lang="ru-RU" sz="6355"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7" name="Рисунок 6"/>
          <p:cNvPicPr>
            <a:picLocks noChangeAspect="1"/>
          </p:cNvPicPr>
          <p:nvPr/>
        </p:nvPicPr>
        <p:blipFill>
          <a:blip r:embed="rId3"/>
          <a:stretch>
            <a:fillRect/>
          </a:stretch>
        </p:blipFill>
        <p:spPr>
          <a:xfrm>
            <a:off x="0" y="1210493"/>
            <a:ext cx="1991757" cy="1668893"/>
          </a:xfrm>
          <a:prstGeom prst="rect">
            <a:avLst/>
          </a:prstGeom>
        </p:spPr>
      </p:pic>
    </p:spTree>
    <p:extLst>
      <p:ext uri="{BB962C8B-B14F-4D97-AF65-F5344CB8AC3E}">
        <p14:creationId xmlns:p14="http://schemas.microsoft.com/office/powerpoint/2010/main" val="23589359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1634247" y="1225684"/>
            <a:ext cx="4752266" cy="7696596"/>
          </a:xfrm>
          <a:prstGeom prst="rect">
            <a:avLst/>
          </a:prstGeom>
        </p:spPr>
        <p:txBody>
          <a:bodyPr vert="horz" lIns="91440" tIns="45720" rIns="91440" bIns="45720" rtlCol="0">
            <a:normAutofit fontScale="70000" lnSpcReduction="20000"/>
          </a:bodyPr>
          <a:lstStyle>
            <a:lvl1pPr marL="330190" indent="-330190" algn="l" defTabSz="1320759" rtl="0" eaLnBrk="1" latinLnBrk="0" hangingPunct="1">
              <a:lnSpc>
                <a:spcPct val="90000"/>
              </a:lnSpc>
              <a:spcBef>
                <a:spcPts val="1444"/>
              </a:spcBef>
              <a:buFont typeface="Arial" panose="020B0604020202020204" pitchFamily="34" charset="0"/>
              <a:buChar char="•"/>
              <a:defRPr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ru-RU" b="1" dirty="0" smtClean="0">
                <a:solidFill>
                  <a:srgbClr val="000000"/>
                </a:solidFill>
                <a:latin typeface="Times New Roman" panose="02020603050405020304" pitchFamily="18" charset="0"/>
                <a:cs typeface="Times New Roman" panose="02020603050405020304" pitchFamily="18" charset="0"/>
              </a:rPr>
              <a:t>Цель:</a:t>
            </a:r>
            <a:r>
              <a:rPr lang="ru-RU" dirty="0" smtClean="0">
                <a:solidFill>
                  <a:srgbClr val="000000"/>
                </a:solidFill>
                <a:latin typeface="Times New Roman" panose="02020603050405020304" pitchFamily="18" charset="0"/>
                <a:cs typeface="Times New Roman" panose="02020603050405020304" pitchFamily="18" charset="0"/>
              </a:rPr>
              <a:t> закреплять умение классифицировать и называть насекомых.</a:t>
            </a:r>
          </a:p>
          <a:p>
            <a:pPr marL="0" indent="0" algn="just">
              <a:lnSpc>
                <a:spcPct val="100000"/>
              </a:lnSpc>
              <a:buFont typeface="Arial" panose="020B0604020202020204" pitchFamily="34" charset="0"/>
              <a:buNone/>
            </a:pPr>
            <a:r>
              <a:rPr lang="ru-RU" b="1" dirty="0" smtClean="0">
                <a:solidFill>
                  <a:srgbClr val="000000"/>
                </a:solidFill>
                <a:latin typeface="Times New Roman" panose="02020603050405020304" pitchFamily="18" charset="0"/>
                <a:cs typeface="Times New Roman" panose="02020603050405020304" pitchFamily="18" charset="0"/>
              </a:rPr>
              <a:t>Ход игры</a:t>
            </a:r>
            <a:r>
              <a:rPr lang="ru-RU" dirty="0" smtClean="0">
                <a:solidFill>
                  <a:srgbClr val="000000"/>
                </a:solidFill>
                <a:latin typeface="Times New Roman" panose="02020603050405020304" pitchFamily="18" charset="0"/>
                <a:cs typeface="Times New Roman" panose="02020603050405020304" pitchFamily="18" charset="0"/>
              </a:rPr>
              <a:t>.</a:t>
            </a:r>
          </a:p>
          <a:p>
            <a:pPr marL="0" indent="0" algn="just">
              <a:lnSpc>
                <a:spcPct val="100000"/>
              </a:lnSpc>
              <a:buFont typeface="Arial" panose="020B0604020202020204" pitchFamily="34" charset="0"/>
              <a:buNone/>
            </a:pPr>
            <a:r>
              <a:rPr lang="ru-RU" dirty="0" smtClean="0">
                <a:solidFill>
                  <a:srgbClr val="000000"/>
                </a:solidFill>
                <a:latin typeface="Times New Roman" panose="02020603050405020304" pitchFamily="18" charset="0"/>
                <a:cs typeface="Times New Roman" panose="02020603050405020304" pitchFamily="18" charset="0"/>
              </a:rPr>
              <a:t>Дети становятся в круг, ведущий называет насекомое (</a:t>
            </a:r>
            <a:r>
              <a:rPr lang="ru-RU" i="1" dirty="0" smtClean="0">
                <a:solidFill>
                  <a:srgbClr val="000000"/>
                </a:solidFill>
                <a:latin typeface="Times New Roman" panose="02020603050405020304" pitchFamily="18" charset="0"/>
                <a:cs typeface="Times New Roman" panose="02020603050405020304" pitchFamily="18" charset="0"/>
              </a:rPr>
              <a:t>муха</a:t>
            </a:r>
            <a:r>
              <a:rPr lang="ru-RU" dirty="0" smtClean="0">
                <a:solidFill>
                  <a:srgbClr val="000000"/>
                </a:solidFill>
                <a:latin typeface="Times New Roman" panose="02020603050405020304" pitchFamily="18" charset="0"/>
                <a:cs typeface="Times New Roman" panose="02020603050405020304" pitchFamily="18" charset="0"/>
              </a:rPr>
              <a:t>), и передаёт мяч соседу, тот называет другое насекомое (</a:t>
            </a:r>
            <a:r>
              <a:rPr lang="ru-RU" i="1" dirty="0" smtClean="0">
                <a:solidFill>
                  <a:srgbClr val="000000"/>
                </a:solidFill>
                <a:latin typeface="Times New Roman" panose="02020603050405020304" pitchFamily="18" charset="0"/>
                <a:cs typeface="Times New Roman" panose="02020603050405020304" pitchFamily="18" charset="0"/>
              </a:rPr>
              <a:t>комар</a:t>
            </a:r>
            <a:r>
              <a:rPr lang="ru-RU" dirty="0" smtClean="0">
                <a:solidFill>
                  <a:srgbClr val="000000"/>
                </a:solidFill>
                <a:latin typeface="Times New Roman" panose="02020603050405020304" pitchFamily="18" charset="0"/>
                <a:cs typeface="Times New Roman" panose="02020603050405020304" pitchFamily="18" charset="0"/>
              </a:rPr>
              <a:t>) и т.д. Кто не сможет ответить, выходит из круга. Ведущий говорит «</a:t>
            </a:r>
            <a:r>
              <a:rPr lang="ru-RU" i="1" dirty="0" smtClean="0">
                <a:solidFill>
                  <a:srgbClr val="000000"/>
                </a:solidFill>
                <a:latin typeface="Times New Roman" panose="02020603050405020304" pitchFamily="18" charset="0"/>
                <a:cs typeface="Times New Roman" panose="02020603050405020304" pitchFamily="18" charset="0"/>
              </a:rPr>
              <a:t>Летающее насекомое</a:t>
            </a:r>
            <a:r>
              <a:rPr lang="ru-RU" dirty="0" smtClean="0">
                <a:solidFill>
                  <a:srgbClr val="000000"/>
                </a:solidFill>
                <a:latin typeface="Times New Roman" panose="02020603050405020304" pitchFamily="18" charset="0"/>
                <a:cs typeface="Times New Roman" panose="02020603050405020304" pitchFamily="18" charset="0"/>
              </a:rPr>
              <a:t> –</a:t>
            </a:r>
            <a:r>
              <a:rPr lang="ru-RU" i="1" dirty="0" smtClean="0">
                <a:solidFill>
                  <a:srgbClr val="000000"/>
                </a:solidFill>
                <a:latin typeface="Times New Roman" panose="02020603050405020304" pitchFamily="18" charset="0"/>
                <a:cs typeface="Times New Roman" panose="02020603050405020304" pitchFamily="18" charset="0"/>
              </a:rPr>
              <a:t> бабочка</a:t>
            </a:r>
            <a:r>
              <a:rPr lang="ru-RU" dirty="0" smtClean="0">
                <a:solidFill>
                  <a:srgbClr val="000000"/>
                </a:solidFill>
                <a:latin typeface="Times New Roman" panose="02020603050405020304" pitchFamily="18" charset="0"/>
                <a:cs typeface="Times New Roman" panose="02020603050405020304" pitchFamily="18" charset="0"/>
              </a:rPr>
              <a:t>» и передаёт мяч, следующий отвечает: «</a:t>
            </a:r>
            <a:r>
              <a:rPr lang="ru-RU" i="1" dirty="0" smtClean="0">
                <a:solidFill>
                  <a:srgbClr val="000000"/>
                </a:solidFill>
                <a:latin typeface="Times New Roman" panose="02020603050405020304" pitchFamily="18" charset="0"/>
                <a:cs typeface="Times New Roman" panose="02020603050405020304" pitchFamily="18" charset="0"/>
              </a:rPr>
              <a:t>Комар</a:t>
            </a:r>
            <a:r>
              <a:rPr lang="ru-RU" dirty="0" smtClean="0">
                <a:solidFill>
                  <a:srgbClr val="000000"/>
                </a:solidFill>
                <a:latin typeface="Times New Roman" panose="02020603050405020304" pitchFamily="18" charset="0"/>
                <a:cs typeface="Times New Roman" panose="02020603050405020304" pitchFamily="18" charset="0"/>
              </a:rPr>
              <a:t>» и т.д. По окончании круга ведущий называет «</a:t>
            </a:r>
            <a:r>
              <a:rPr lang="ru-RU" i="1" dirty="0" smtClean="0">
                <a:solidFill>
                  <a:srgbClr val="000000"/>
                </a:solidFill>
                <a:latin typeface="Times New Roman" panose="02020603050405020304" pitchFamily="18" charset="0"/>
                <a:cs typeface="Times New Roman" panose="02020603050405020304" pitchFamily="18" charset="0"/>
              </a:rPr>
              <a:t>Прыгающее насекомое</a:t>
            </a:r>
            <a:r>
              <a:rPr lang="ru-RU" dirty="0" smtClean="0">
                <a:solidFill>
                  <a:srgbClr val="000000"/>
                </a:solidFill>
                <a:latin typeface="Times New Roman" panose="02020603050405020304" pitchFamily="18" charset="0"/>
                <a:cs typeface="Times New Roman" panose="02020603050405020304" pitchFamily="18" charset="0"/>
              </a:rPr>
              <a:t>» и игра продолжается.</a:t>
            </a:r>
          </a:p>
          <a:p>
            <a:pPr marL="0" indent="0">
              <a:lnSpc>
                <a:spcPct val="100000"/>
              </a:lnSpc>
              <a:buFont typeface="Arial" panose="020B0604020202020204" pitchFamily="34" charset="0"/>
              <a:buNone/>
            </a:pPr>
            <a:r>
              <a:rPr lang="ru-RU" dirty="0" smtClean="0">
                <a:solidFill>
                  <a:srgbClr val="000000"/>
                </a:solidFill>
                <a:latin typeface="Times New Roman" panose="02020603050405020304" pitchFamily="18" charset="0"/>
                <a:cs typeface="Times New Roman" panose="02020603050405020304" pitchFamily="18" charset="0"/>
              </a:rPr>
              <a:t/>
            </a:r>
            <a:br>
              <a:rPr lang="ru-RU" dirty="0" smtClean="0">
                <a:solidFill>
                  <a:srgbClr val="000000"/>
                </a:solidFill>
                <a:latin typeface="Times New Roman" panose="02020603050405020304" pitchFamily="18" charset="0"/>
                <a:cs typeface="Times New Roman" panose="02020603050405020304" pitchFamily="18" charset="0"/>
              </a:rPr>
            </a:br>
            <a:endParaRPr lang="ru-RU" dirty="0" smtClean="0">
              <a:solidFill>
                <a:srgbClr val="000000"/>
              </a:solidFill>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914399" y="293511"/>
            <a:ext cx="6055773" cy="1556426"/>
          </a:xfrm>
          <a:prstGeom prst="rect">
            <a:avLst/>
          </a:prstGeom>
        </p:spPr>
        <p:txBody>
          <a:bodyPr vert="horz" lIns="91440" tIns="45720" rIns="91440" bIns="45720" rtlCol="0" anchor="ctr">
            <a:normAutofit fontScale="97500"/>
          </a:bodyPr>
          <a:lstStyle>
            <a:lvl1pPr algn="l" defTabSz="1320759" rtl="0" eaLnBrk="1" latinLnBrk="0" hangingPunct="1">
              <a:lnSpc>
                <a:spcPct val="90000"/>
              </a:lnSpc>
              <a:spcBef>
                <a:spcPct val="0"/>
              </a:spcBef>
              <a:buNone/>
              <a:defRPr sz="6355" kern="1200">
                <a:solidFill>
                  <a:schemeClr val="tx1"/>
                </a:solidFill>
                <a:latin typeface="+mj-lt"/>
                <a:ea typeface="+mj-ea"/>
                <a:cs typeface="+mj-cs"/>
              </a:defRPr>
            </a:lvl1pPr>
          </a:lstStyle>
          <a:p>
            <a:pPr marL="0" marR="0" lvl="0" indent="0" algn="ctr" defTabSz="1320759" rtl="0" eaLnBrk="1" fontAlgn="auto" latinLnBrk="0" hangingPunct="1">
              <a:lnSpc>
                <a:spcPct val="100000"/>
              </a:lnSpc>
              <a:spcBef>
                <a:spcPct val="0"/>
              </a:spcBef>
              <a:spcAft>
                <a:spcPts val="0"/>
              </a:spcAft>
              <a:buClrTx/>
              <a:buSzTx/>
              <a:buFontTx/>
              <a:buNone/>
              <a:tabLst/>
              <a:defRPr/>
            </a:pPr>
            <a:r>
              <a:rPr kumimoji="0" lang="ru-RU" sz="29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j-ea"/>
                <a:cs typeface="Times New Roman" panose="02020603050405020304" pitchFamily="18" charset="0"/>
              </a:rPr>
              <a:t>«Насекомые»</a:t>
            </a:r>
            <a:r>
              <a:rPr kumimoji="0" lang="ru-RU" sz="6355" b="0" i="0" u="none" strike="noStrike" kern="1200" cap="none" spc="0" normalizeH="0" baseline="0" noProof="0" dirty="0" smtClean="0">
                <a:ln>
                  <a:noFill/>
                </a:ln>
                <a:solidFill>
                  <a:srgbClr val="000000"/>
                </a:solidFill>
                <a:effectLst/>
                <a:uLnTx/>
                <a:uFillTx/>
                <a:latin typeface="Calibri Light" panose="020F0302020204030204"/>
                <a:ea typeface="+mj-ea"/>
                <a:cs typeface="+mj-cs"/>
              </a:rPr>
              <a:t/>
            </a:r>
            <a:br>
              <a:rPr kumimoji="0" lang="ru-RU" sz="6355" b="0" i="0" u="none" strike="noStrike" kern="1200" cap="none" spc="0" normalizeH="0" baseline="0" noProof="0" dirty="0" smtClean="0">
                <a:ln>
                  <a:noFill/>
                </a:ln>
                <a:solidFill>
                  <a:srgbClr val="000000"/>
                </a:solidFill>
                <a:effectLst/>
                <a:uLnTx/>
                <a:uFillTx/>
                <a:latin typeface="Calibri Light" panose="020F0302020204030204"/>
                <a:ea typeface="+mj-ea"/>
                <a:cs typeface="+mj-cs"/>
              </a:rPr>
            </a:br>
            <a:endParaRPr kumimoji="0" lang="ru-RU" sz="6355"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7" name="Рисунок 6"/>
          <p:cNvPicPr>
            <a:picLocks noChangeAspect="1"/>
          </p:cNvPicPr>
          <p:nvPr/>
        </p:nvPicPr>
        <p:blipFill>
          <a:blip r:embed="rId3"/>
          <a:stretch>
            <a:fillRect/>
          </a:stretch>
        </p:blipFill>
        <p:spPr>
          <a:xfrm>
            <a:off x="0" y="1246297"/>
            <a:ext cx="1758293" cy="1473273"/>
          </a:xfrm>
          <a:prstGeom prst="rect">
            <a:avLst/>
          </a:prstGeom>
        </p:spPr>
      </p:pic>
    </p:spTree>
    <p:extLst>
      <p:ext uri="{BB962C8B-B14F-4D97-AF65-F5344CB8AC3E}">
        <p14:creationId xmlns:p14="http://schemas.microsoft.com/office/powerpoint/2010/main" val="24808765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1828800" y="1906618"/>
            <a:ext cx="4557713" cy="7015661"/>
          </a:xfrm>
          <a:prstGeom prst="rect">
            <a:avLst/>
          </a:prstGeom>
        </p:spPr>
        <p:txBody>
          <a:bodyPr vert="horz" lIns="91440" tIns="45720" rIns="91440" bIns="45720" rtlCol="0">
            <a:normAutofit fontScale="70000" lnSpcReduction="20000"/>
          </a:bodyPr>
          <a:lstStyle>
            <a:lvl1pPr marL="330190" indent="-330190" algn="l" defTabSz="1320759" rtl="0" eaLnBrk="1" latinLnBrk="0" hangingPunct="1">
              <a:lnSpc>
                <a:spcPct val="90000"/>
              </a:lnSpc>
              <a:spcBef>
                <a:spcPts val="1444"/>
              </a:spcBef>
              <a:buFont typeface="Arial" panose="020B0604020202020204" pitchFamily="34" charset="0"/>
              <a:buChar char="•"/>
              <a:defRPr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ru-RU" sz="4100" b="1" dirty="0" smtClean="0">
                <a:solidFill>
                  <a:srgbClr val="000000"/>
                </a:solidFill>
                <a:latin typeface="Times New Roman" panose="02020603050405020304" pitchFamily="18" charset="0"/>
                <a:cs typeface="Times New Roman" panose="02020603050405020304" pitchFamily="18" charset="0"/>
              </a:rPr>
              <a:t>Цель.</a:t>
            </a:r>
            <a:r>
              <a:rPr lang="ru-RU" sz="4100" dirty="0" smtClean="0">
                <a:solidFill>
                  <a:srgbClr val="000000"/>
                </a:solidFill>
                <a:latin typeface="Times New Roman" panose="02020603050405020304" pitchFamily="18" charset="0"/>
                <a:cs typeface="Times New Roman" panose="02020603050405020304" pitchFamily="18" charset="0"/>
              </a:rPr>
              <a:t> Учить описывать предмет и узнавать его по описанию; формировать умение выбирать самый яркий признак растения.</a:t>
            </a:r>
          </a:p>
          <a:p>
            <a:pPr marL="0" indent="0" algn="just">
              <a:lnSpc>
                <a:spcPct val="100000"/>
              </a:lnSpc>
              <a:buFont typeface="Arial" panose="020B0604020202020204" pitchFamily="34" charset="0"/>
              <a:buNone/>
            </a:pPr>
            <a:r>
              <a:rPr lang="ru-RU" sz="4100" b="1" dirty="0" smtClean="0">
                <a:solidFill>
                  <a:srgbClr val="000000"/>
                </a:solidFill>
                <a:latin typeface="Times New Roman" panose="02020603050405020304" pitchFamily="18" charset="0"/>
                <a:cs typeface="Times New Roman" panose="02020603050405020304" pitchFamily="18" charset="0"/>
              </a:rPr>
              <a:t>Ход игры.</a:t>
            </a:r>
            <a:r>
              <a:rPr lang="ru-RU" sz="4100" dirty="0" smtClean="0">
                <a:solidFill>
                  <a:srgbClr val="000000"/>
                </a:solidFill>
                <a:latin typeface="Times New Roman" panose="02020603050405020304" pitchFamily="18" charset="0"/>
                <a:cs typeface="Times New Roman" panose="02020603050405020304" pitchFamily="18" charset="0"/>
              </a:rPr>
              <a:t> Воспитатель предлагает ребёнку назвать один самый характерный признак растения, остальные дети должны угадать само растение. Например, белый ствол (</a:t>
            </a:r>
            <a:r>
              <a:rPr lang="ru-RU" sz="4100" i="1" dirty="0" smtClean="0">
                <a:solidFill>
                  <a:srgbClr val="000000"/>
                </a:solidFill>
                <a:latin typeface="Times New Roman" panose="02020603050405020304" pitchFamily="18" charset="0"/>
                <a:cs typeface="Times New Roman" panose="02020603050405020304" pitchFamily="18" charset="0"/>
              </a:rPr>
              <a:t>берёза</a:t>
            </a:r>
            <a:r>
              <a:rPr lang="ru-RU" sz="4100" dirty="0" smtClean="0">
                <a:solidFill>
                  <a:srgbClr val="000000"/>
                </a:solidFill>
                <a:latin typeface="Times New Roman" panose="02020603050405020304" pitchFamily="18" charset="0"/>
                <a:cs typeface="Times New Roman" panose="02020603050405020304" pitchFamily="18" charset="0"/>
              </a:rPr>
              <a:t>); красная с белыми точками шляпка (</a:t>
            </a:r>
            <a:r>
              <a:rPr lang="ru-RU" sz="4100" i="1" dirty="0" smtClean="0">
                <a:solidFill>
                  <a:srgbClr val="000000"/>
                </a:solidFill>
                <a:latin typeface="Times New Roman" panose="02020603050405020304" pitchFamily="18" charset="0"/>
                <a:cs typeface="Times New Roman" panose="02020603050405020304" pitchFamily="18" charset="0"/>
              </a:rPr>
              <a:t>мухомо</a:t>
            </a:r>
            <a:r>
              <a:rPr lang="ru-RU" sz="4100" dirty="0" smtClean="0">
                <a:solidFill>
                  <a:srgbClr val="000000"/>
                </a:solidFill>
                <a:latin typeface="Times New Roman" panose="02020603050405020304" pitchFamily="18" charset="0"/>
                <a:cs typeface="Times New Roman" panose="02020603050405020304" pitchFamily="18" charset="0"/>
              </a:rPr>
              <a:t>р) и т.д.</a:t>
            </a:r>
          </a:p>
          <a:p>
            <a:pPr marL="0" indent="0" algn="just">
              <a:lnSpc>
                <a:spcPct val="100000"/>
              </a:lnSpc>
              <a:buFont typeface="Arial" panose="020B0604020202020204" pitchFamily="34" charset="0"/>
              <a:buNone/>
            </a:pPr>
            <a:r>
              <a:rPr lang="ru-RU" dirty="0" smtClean="0">
                <a:solidFill>
                  <a:srgbClr val="000000"/>
                </a:solidFill>
                <a:latin typeface="Times New Roman" panose="02020603050405020304" pitchFamily="18" charset="0"/>
                <a:cs typeface="Times New Roman" panose="02020603050405020304" pitchFamily="18" charset="0"/>
              </a:rPr>
              <a:t/>
            </a:r>
            <a:br>
              <a:rPr lang="ru-RU" dirty="0" smtClean="0">
                <a:solidFill>
                  <a:srgbClr val="000000"/>
                </a:solidFill>
                <a:latin typeface="Times New Roman" panose="02020603050405020304" pitchFamily="18" charset="0"/>
                <a:cs typeface="Times New Roman" panose="02020603050405020304" pitchFamily="18" charset="0"/>
              </a:rPr>
            </a:br>
            <a:endParaRPr lang="ru-RU" dirty="0" smtClean="0">
              <a:solidFill>
                <a:srgbClr val="000000"/>
              </a:solidFill>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885216" y="525169"/>
            <a:ext cx="6114139" cy="1906618"/>
          </a:xfrm>
          <a:prstGeom prst="rect">
            <a:avLst/>
          </a:prstGeom>
        </p:spPr>
        <p:txBody>
          <a:bodyPr vert="horz" lIns="91440" tIns="45720" rIns="91440" bIns="45720" rtlCol="0" anchor="ctr">
            <a:normAutofit fontScale="97500"/>
          </a:bodyPr>
          <a:lstStyle>
            <a:lvl1pPr algn="l" defTabSz="1320759" rtl="0" eaLnBrk="1" latinLnBrk="0" hangingPunct="1">
              <a:lnSpc>
                <a:spcPct val="90000"/>
              </a:lnSpc>
              <a:spcBef>
                <a:spcPct val="0"/>
              </a:spcBef>
              <a:buNone/>
              <a:defRPr sz="6355" kern="1200">
                <a:solidFill>
                  <a:schemeClr val="tx1"/>
                </a:solidFill>
                <a:latin typeface="+mj-lt"/>
                <a:ea typeface="+mj-ea"/>
                <a:cs typeface="+mj-cs"/>
              </a:defRPr>
            </a:lvl1pPr>
          </a:lstStyle>
          <a:p>
            <a:pPr marL="0" marR="0" lvl="0" indent="0" algn="ctr" defTabSz="1320759" rtl="0" eaLnBrk="1" fontAlgn="auto" latinLnBrk="0" hangingPunct="1">
              <a:lnSpc>
                <a:spcPct val="100000"/>
              </a:lnSpc>
              <a:spcBef>
                <a:spcPct val="0"/>
              </a:spcBef>
              <a:spcAft>
                <a:spcPts val="0"/>
              </a:spcAft>
              <a:buClrTx/>
              <a:buSzTx/>
              <a:buFontTx/>
              <a:buNone/>
              <a:tabLst/>
              <a:defRPr/>
            </a:pPr>
            <a:r>
              <a:rPr kumimoji="0" lang="ru-RU" sz="29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j-ea"/>
                <a:cs typeface="Times New Roman" panose="02020603050405020304" pitchFamily="18" charset="0"/>
              </a:rPr>
              <a:t>«Отгадайте, что за</a:t>
            </a:r>
            <a:br>
              <a:rPr kumimoji="0" lang="ru-RU" sz="29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j-ea"/>
                <a:cs typeface="Times New Roman" panose="02020603050405020304" pitchFamily="18" charset="0"/>
              </a:rPr>
            </a:br>
            <a:r>
              <a:rPr kumimoji="0" lang="ru-RU" sz="29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j-ea"/>
                <a:cs typeface="Times New Roman" panose="02020603050405020304" pitchFamily="18" charset="0"/>
              </a:rPr>
              <a:t> растение»</a:t>
            </a:r>
            <a:r>
              <a:rPr kumimoji="0" lang="ru-RU" sz="6355" b="0" i="0" u="none" strike="noStrike" kern="1200" cap="none" spc="0" normalizeH="0" baseline="0" noProof="0" dirty="0" smtClean="0">
                <a:ln>
                  <a:noFill/>
                </a:ln>
                <a:solidFill>
                  <a:srgbClr val="000000"/>
                </a:solidFill>
                <a:effectLst/>
                <a:uLnTx/>
                <a:uFillTx/>
                <a:latin typeface="Calibri Light" panose="020F0302020204030204"/>
                <a:ea typeface="+mj-ea"/>
                <a:cs typeface="+mj-cs"/>
              </a:rPr>
              <a:t/>
            </a:r>
            <a:br>
              <a:rPr kumimoji="0" lang="ru-RU" sz="6355" b="0" i="0" u="none" strike="noStrike" kern="1200" cap="none" spc="0" normalizeH="0" baseline="0" noProof="0" dirty="0" smtClean="0">
                <a:ln>
                  <a:noFill/>
                </a:ln>
                <a:solidFill>
                  <a:srgbClr val="000000"/>
                </a:solidFill>
                <a:effectLst/>
                <a:uLnTx/>
                <a:uFillTx/>
                <a:latin typeface="Calibri Light" panose="020F0302020204030204"/>
                <a:ea typeface="+mj-ea"/>
                <a:cs typeface="+mj-cs"/>
              </a:rPr>
            </a:br>
            <a:endParaRPr kumimoji="0" lang="ru-RU" sz="6355"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7" name="Рисунок 6"/>
          <p:cNvPicPr>
            <a:picLocks noChangeAspect="1"/>
          </p:cNvPicPr>
          <p:nvPr/>
        </p:nvPicPr>
        <p:blipFill>
          <a:blip r:embed="rId3"/>
          <a:stretch>
            <a:fillRect/>
          </a:stretch>
        </p:blipFill>
        <p:spPr>
          <a:xfrm>
            <a:off x="42863" y="1181957"/>
            <a:ext cx="1913936" cy="1603686"/>
          </a:xfrm>
          <a:prstGeom prst="rect">
            <a:avLst/>
          </a:prstGeom>
        </p:spPr>
      </p:pic>
    </p:spTree>
    <p:extLst>
      <p:ext uri="{BB962C8B-B14F-4D97-AF65-F5344CB8AC3E}">
        <p14:creationId xmlns:p14="http://schemas.microsoft.com/office/powerpoint/2010/main" val="18462020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8" name="TextBox 7"/>
          <p:cNvSpPr txBox="1"/>
          <p:nvPr/>
        </p:nvSpPr>
        <p:spPr>
          <a:xfrm>
            <a:off x="914400" y="194553"/>
            <a:ext cx="5321030" cy="1446550"/>
          </a:xfrm>
          <a:prstGeom prst="rect">
            <a:avLst/>
          </a:prstGeom>
          <a:noFill/>
        </p:spPr>
        <p:txBody>
          <a:bodyPr wrap="square" rtlCol="0">
            <a:spAutoFit/>
          </a:bodyPr>
          <a:lstStyle/>
          <a:p>
            <a:pPr algn="ctr"/>
            <a:r>
              <a:rPr lang="ru-RU" sz="4400" b="1" dirty="0" smtClean="0">
                <a:solidFill>
                  <a:schemeClr val="accent6">
                    <a:lumMod val="75000"/>
                  </a:schemeClr>
                </a:solidFill>
                <a:latin typeface="Times New Roman" panose="02020603050405020304" pitchFamily="18" charset="0"/>
                <a:cs typeface="Times New Roman" panose="02020603050405020304" pitchFamily="18" charset="0"/>
              </a:rPr>
              <a:t>Правила поведения на природе</a:t>
            </a:r>
            <a:endParaRPr lang="ru-RU" sz="4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29" y="2001146"/>
            <a:ext cx="1984443" cy="2324771"/>
          </a:xfrm>
          <a:prstGeom prst="rect">
            <a:avLst/>
          </a:prstGeom>
          <a:ln>
            <a:solidFill>
              <a:schemeClr val="accent6">
                <a:lumMod val="75000"/>
              </a:schemeClr>
            </a:solidFill>
          </a:ln>
        </p:spPr>
      </p:pic>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7787" y="2001146"/>
            <a:ext cx="1982426" cy="2324771"/>
          </a:xfrm>
          <a:prstGeom prst="rect">
            <a:avLst/>
          </a:prstGeom>
          <a:ln>
            <a:solidFill>
              <a:schemeClr val="accent6">
                <a:lumMod val="75000"/>
              </a:schemeClr>
            </a:solidFill>
          </a:ln>
        </p:spPr>
      </p:pic>
      <p:pic>
        <p:nvPicPr>
          <p:cNvPr id="14" name="Рисунок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1202" y="2001146"/>
            <a:ext cx="1994696" cy="2324771"/>
          </a:xfrm>
          <a:prstGeom prst="rect">
            <a:avLst/>
          </a:prstGeom>
          <a:ln>
            <a:solidFill>
              <a:schemeClr val="accent6">
                <a:lumMod val="75000"/>
              </a:schemeClr>
            </a:solidFill>
          </a:ln>
        </p:spPr>
      </p:pic>
      <p:pic>
        <p:nvPicPr>
          <p:cNvPr id="15" name="Рисунок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829" y="4533752"/>
            <a:ext cx="1984968" cy="2335726"/>
          </a:xfrm>
          <a:prstGeom prst="rect">
            <a:avLst/>
          </a:prstGeom>
          <a:ln>
            <a:solidFill>
              <a:schemeClr val="accent6">
                <a:lumMod val="75000"/>
              </a:schemeClr>
            </a:solidFill>
          </a:ln>
        </p:spPr>
      </p:pic>
      <p:pic>
        <p:nvPicPr>
          <p:cNvPr id="16" name="Рисунок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7786" y="4533752"/>
            <a:ext cx="1990585" cy="2335726"/>
          </a:xfrm>
          <a:prstGeom prst="rect">
            <a:avLst/>
          </a:prstGeom>
          <a:ln>
            <a:solidFill>
              <a:schemeClr val="accent6">
                <a:lumMod val="75000"/>
              </a:schemeClr>
            </a:solidFill>
          </a:ln>
        </p:spPr>
      </p:pic>
      <p:pic>
        <p:nvPicPr>
          <p:cNvPr id="17" name="Рисунок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1202" y="4533752"/>
            <a:ext cx="1994696" cy="2335725"/>
          </a:xfrm>
          <a:prstGeom prst="rect">
            <a:avLst/>
          </a:prstGeom>
          <a:ln>
            <a:solidFill>
              <a:schemeClr val="accent6">
                <a:lumMod val="75000"/>
              </a:schemeClr>
            </a:solidFill>
          </a:ln>
        </p:spPr>
      </p:pic>
      <p:pic>
        <p:nvPicPr>
          <p:cNvPr id="18" name="Рисунок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829" y="7026735"/>
            <a:ext cx="1984968" cy="2373798"/>
          </a:xfrm>
          <a:prstGeom prst="rect">
            <a:avLst/>
          </a:prstGeom>
          <a:ln>
            <a:solidFill>
              <a:schemeClr val="accent6">
                <a:lumMod val="75000"/>
              </a:schemeClr>
            </a:solidFill>
          </a:ln>
        </p:spPr>
      </p:pic>
      <p:pic>
        <p:nvPicPr>
          <p:cNvPr id="19" name="Рисунок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786" y="7026735"/>
            <a:ext cx="1982426" cy="2373798"/>
          </a:xfrm>
          <a:prstGeom prst="rect">
            <a:avLst/>
          </a:prstGeom>
          <a:ln>
            <a:solidFill>
              <a:schemeClr val="accent6">
                <a:lumMod val="75000"/>
              </a:schemeClr>
            </a:solidFill>
          </a:ln>
        </p:spPr>
      </p:pic>
      <p:pic>
        <p:nvPicPr>
          <p:cNvPr id="20" name="Рисунок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1202" y="7026735"/>
            <a:ext cx="1994696" cy="2373798"/>
          </a:xfrm>
          <a:prstGeom prst="rect">
            <a:avLst/>
          </a:prstGeom>
          <a:ln>
            <a:solidFill>
              <a:schemeClr val="accent6">
                <a:lumMod val="75000"/>
              </a:schemeClr>
            </a:solidFill>
          </a:ln>
        </p:spPr>
      </p:pic>
      <p:pic>
        <p:nvPicPr>
          <p:cNvPr id="5" name="Рисунок 4"/>
          <p:cNvPicPr>
            <a:picLocks noChangeAspect="1"/>
          </p:cNvPicPr>
          <p:nvPr/>
        </p:nvPicPr>
        <p:blipFill>
          <a:blip r:embed="rId12"/>
          <a:stretch>
            <a:fillRect/>
          </a:stretch>
        </p:blipFill>
        <p:spPr>
          <a:xfrm>
            <a:off x="123917" y="830608"/>
            <a:ext cx="1409230" cy="1182102"/>
          </a:xfrm>
          <a:prstGeom prst="rect">
            <a:avLst/>
          </a:prstGeom>
        </p:spPr>
      </p:pic>
    </p:spTree>
    <p:extLst>
      <p:ext uri="{BB962C8B-B14F-4D97-AF65-F5344CB8AC3E}">
        <p14:creationId xmlns:p14="http://schemas.microsoft.com/office/powerpoint/2010/main" val="27346212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1750979" y="1361871"/>
            <a:ext cx="4635534" cy="7696596"/>
          </a:xfrm>
          <a:prstGeom prst="rect">
            <a:avLst/>
          </a:prstGeom>
        </p:spPr>
        <p:txBody>
          <a:bodyPr vert="horz" lIns="91440" tIns="45720" rIns="91440" bIns="45720" rtlCol="0">
            <a:normAutofit fontScale="70000" lnSpcReduction="20000"/>
          </a:bodyPr>
          <a:lstStyle>
            <a:lvl1pPr marL="330190" indent="-330190" algn="l" defTabSz="1320759" rtl="0" eaLnBrk="1" latinLnBrk="0" hangingPunct="1">
              <a:lnSpc>
                <a:spcPct val="90000"/>
              </a:lnSpc>
              <a:spcBef>
                <a:spcPts val="1444"/>
              </a:spcBef>
              <a:buFont typeface="Arial" panose="020B0604020202020204" pitchFamily="34" charset="0"/>
              <a:buChar char="•"/>
              <a:defRPr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ru-RU" b="1" dirty="0" smtClean="0">
                <a:solidFill>
                  <a:srgbClr val="000000"/>
                </a:solidFill>
                <a:latin typeface="Times New Roman" panose="02020603050405020304" pitchFamily="18" charset="0"/>
                <a:cs typeface="Times New Roman" panose="02020603050405020304" pitchFamily="18" charset="0"/>
              </a:rPr>
              <a:t>Цель.</a:t>
            </a:r>
            <a:r>
              <a:rPr lang="ru-RU" dirty="0" smtClean="0">
                <a:solidFill>
                  <a:srgbClr val="000000"/>
                </a:solidFill>
                <a:latin typeface="Times New Roman" panose="02020603050405020304" pitchFamily="18" charset="0"/>
                <a:cs typeface="Times New Roman" panose="02020603050405020304" pitchFamily="18" charset="0"/>
              </a:rPr>
              <a:t> Закреплять знания детей о внешнем виде некоторых деревьев и кустарников </a:t>
            </a:r>
            <a:r>
              <a:rPr lang="ru-RU" i="1" dirty="0" smtClean="0">
                <a:solidFill>
                  <a:srgbClr val="000000"/>
                </a:solidFill>
                <a:latin typeface="Times New Roman" panose="02020603050405020304" pitchFamily="18" charset="0"/>
                <a:cs typeface="Times New Roman" panose="02020603050405020304" pitchFamily="18" charset="0"/>
              </a:rPr>
              <a:t>(ствол, листья, плоды и семена</a:t>
            </a:r>
            <a:r>
              <a:rPr lang="ru-RU" dirty="0" smtClean="0">
                <a:solidFill>
                  <a:srgbClr val="000000"/>
                </a:solidFill>
                <a:latin typeface="Times New Roman" panose="02020603050405020304" pitchFamily="18" charset="0"/>
                <a:cs typeface="Times New Roman" panose="02020603050405020304" pitchFamily="18" charset="0"/>
              </a:rPr>
              <a:t>).</a:t>
            </a:r>
          </a:p>
          <a:p>
            <a:pPr marL="0" indent="0" algn="just">
              <a:lnSpc>
                <a:spcPct val="100000"/>
              </a:lnSpc>
              <a:buFont typeface="Arial" panose="020B0604020202020204" pitchFamily="34" charset="0"/>
              <a:buNone/>
            </a:pPr>
            <a:r>
              <a:rPr lang="ru-RU" b="1" dirty="0" smtClean="0">
                <a:solidFill>
                  <a:srgbClr val="000000"/>
                </a:solidFill>
                <a:latin typeface="Times New Roman" panose="02020603050405020304" pitchFamily="18" charset="0"/>
                <a:cs typeface="Times New Roman" panose="02020603050405020304" pitchFamily="18" charset="0"/>
              </a:rPr>
              <a:t>Ход игры</a:t>
            </a:r>
            <a:r>
              <a:rPr lang="ru-RU" dirty="0" smtClean="0">
                <a:solidFill>
                  <a:srgbClr val="000000"/>
                </a:solidFill>
                <a:latin typeface="Times New Roman" panose="02020603050405020304" pitchFamily="18" charset="0"/>
                <a:cs typeface="Times New Roman" panose="02020603050405020304" pitchFamily="18" charset="0"/>
              </a:rPr>
              <a:t>. Выбирается «лесник», остальные дети – его помощники. Они пришли помочь ему собрать семена для новых посадок. «Лесник» говорит: «На моём участке растёт много берёз (</a:t>
            </a:r>
            <a:r>
              <a:rPr lang="ru-RU" i="1" dirty="0" smtClean="0">
                <a:solidFill>
                  <a:srgbClr val="000000"/>
                </a:solidFill>
                <a:latin typeface="Times New Roman" panose="02020603050405020304" pitchFamily="18" charset="0"/>
                <a:cs typeface="Times New Roman" panose="02020603050405020304" pitchFamily="18" charset="0"/>
              </a:rPr>
              <a:t>тополей, клёнов</a:t>
            </a:r>
            <a:r>
              <a:rPr lang="ru-RU" dirty="0" smtClean="0">
                <a:solidFill>
                  <a:srgbClr val="000000"/>
                </a:solidFill>
                <a:latin typeface="Times New Roman" panose="02020603050405020304" pitchFamily="18" charset="0"/>
                <a:cs typeface="Times New Roman" panose="02020603050405020304" pitchFamily="18" charset="0"/>
              </a:rPr>
              <a:t>), давайте наберём семян». «Лесник» может только описать дерево, не называя его. Дети ищут семена, собирают их и показывают «леснику». Выигрывает тот, кто больше набрал семян и не ошибся.</a:t>
            </a:r>
          </a:p>
          <a:p>
            <a:endParaRPr lang="ru-RU"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857250" y="358696"/>
            <a:ext cx="6386513" cy="1556424"/>
          </a:xfrm>
          <a:prstGeom prst="rect">
            <a:avLst/>
          </a:prstGeom>
        </p:spPr>
        <p:txBody>
          <a:bodyPr vert="horz" lIns="91440" tIns="45720" rIns="91440" bIns="45720" rtlCol="0" anchor="ctr">
            <a:normAutofit/>
          </a:bodyPr>
          <a:lstStyle>
            <a:lvl1pPr algn="l" defTabSz="1320759" rtl="0" eaLnBrk="1" latinLnBrk="0" hangingPunct="1">
              <a:lnSpc>
                <a:spcPct val="90000"/>
              </a:lnSpc>
              <a:spcBef>
                <a:spcPct val="0"/>
              </a:spcBef>
              <a:buNone/>
              <a:defRPr sz="6355" kern="1200">
                <a:solidFill>
                  <a:schemeClr val="tx1"/>
                </a:solidFill>
                <a:latin typeface="+mj-lt"/>
                <a:ea typeface="+mj-ea"/>
                <a:cs typeface="+mj-cs"/>
              </a:defRPr>
            </a:lvl1pPr>
          </a:lstStyle>
          <a:p>
            <a:pPr marL="0" marR="0" lvl="0" indent="0" algn="ctr" defTabSz="1320759"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j-ea"/>
                <a:cs typeface="Times New Roman" panose="02020603050405020304" pitchFamily="18" charset="0"/>
              </a:rPr>
              <a:t>«Лесник»</a:t>
            </a:r>
            <a:r>
              <a:rPr kumimoji="0" lang="ru-RU" sz="6355" b="0" i="0" u="none" strike="noStrike" kern="1200" cap="none" spc="0" normalizeH="0" baseline="0" noProof="0" dirty="0" smtClean="0">
                <a:ln>
                  <a:noFill/>
                </a:ln>
                <a:solidFill>
                  <a:srgbClr val="000000"/>
                </a:solidFill>
                <a:effectLst/>
                <a:uLnTx/>
                <a:uFillTx/>
                <a:latin typeface="Calibri Light" panose="020F0302020204030204"/>
                <a:ea typeface="+mj-ea"/>
                <a:cs typeface="+mj-cs"/>
              </a:rPr>
              <a:t/>
            </a:r>
            <a:br>
              <a:rPr kumimoji="0" lang="ru-RU" sz="6355" b="0" i="0" u="none" strike="noStrike" kern="1200" cap="none" spc="0" normalizeH="0" baseline="0" noProof="0" dirty="0" smtClean="0">
                <a:ln>
                  <a:noFill/>
                </a:ln>
                <a:solidFill>
                  <a:srgbClr val="000000"/>
                </a:solidFill>
                <a:effectLst/>
                <a:uLnTx/>
                <a:uFillTx/>
                <a:latin typeface="Calibri Light" panose="020F0302020204030204"/>
                <a:ea typeface="+mj-ea"/>
                <a:cs typeface="+mj-cs"/>
              </a:rPr>
            </a:br>
            <a:endParaRPr kumimoji="0" lang="ru-RU" sz="6355"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7" name="Рисунок 6"/>
          <p:cNvPicPr>
            <a:picLocks noChangeAspect="1"/>
          </p:cNvPicPr>
          <p:nvPr/>
        </p:nvPicPr>
        <p:blipFill>
          <a:blip r:embed="rId3"/>
          <a:stretch>
            <a:fillRect/>
          </a:stretch>
        </p:blipFill>
        <p:spPr>
          <a:xfrm>
            <a:off x="0" y="1252255"/>
            <a:ext cx="1899658" cy="1591723"/>
          </a:xfrm>
          <a:prstGeom prst="rect">
            <a:avLst/>
          </a:prstGeom>
        </p:spPr>
      </p:pic>
    </p:spTree>
    <p:extLst>
      <p:ext uri="{BB962C8B-B14F-4D97-AF65-F5344CB8AC3E}">
        <p14:creationId xmlns:p14="http://schemas.microsoft.com/office/powerpoint/2010/main" val="918002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1926077" y="1225684"/>
            <a:ext cx="4460436" cy="7696596"/>
          </a:xfrm>
          <a:prstGeom prst="rect">
            <a:avLst/>
          </a:prstGeom>
        </p:spPr>
        <p:txBody>
          <a:bodyPr vert="horz" lIns="91440" tIns="45720" rIns="91440" bIns="45720" rtlCol="0">
            <a:normAutofit fontScale="70000" lnSpcReduction="20000"/>
          </a:bodyPr>
          <a:lstStyle>
            <a:lvl1pPr marL="330190" indent="-330190" algn="l" defTabSz="1320759" rtl="0" eaLnBrk="1" latinLnBrk="0" hangingPunct="1">
              <a:lnSpc>
                <a:spcPct val="90000"/>
              </a:lnSpc>
              <a:spcBef>
                <a:spcPts val="1444"/>
              </a:spcBef>
              <a:buFont typeface="Arial" panose="020B0604020202020204" pitchFamily="34" charset="0"/>
              <a:buChar char="•"/>
              <a:defRPr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ru-RU" b="1" dirty="0" smtClean="0">
                <a:solidFill>
                  <a:srgbClr val="000000"/>
                </a:solidFill>
                <a:latin typeface="Times New Roman" panose="02020603050405020304" pitchFamily="18" charset="0"/>
                <a:cs typeface="Times New Roman" panose="02020603050405020304" pitchFamily="18" charset="0"/>
              </a:rPr>
              <a:t>Цель.</a:t>
            </a:r>
            <a:r>
              <a:rPr lang="ru-RU" dirty="0" smtClean="0">
                <a:solidFill>
                  <a:srgbClr val="000000"/>
                </a:solidFill>
                <a:latin typeface="Times New Roman" panose="02020603050405020304" pitchFamily="18" charset="0"/>
                <a:cs typeface="Times New Roman" panose="02020603050405020304" pitchFamily="18" charset="0"/>
              </a:rPr>
              <a:t> Закреплять и систематизировать знания детей о том, что сделано человеком, а что </a:t>
            </a:r>
            <a:r>
              <a:rPr lang="ru-RU" dirty="0" err="1" smtClean="0">
                <a:solidFill>
                  <a:srgbClr val="000000"/>
                </a:solidFill>
                <a:latin typeface="Times New Roman" panose="02020603050405020304" pitchFamily="18" charset="0"/>
                <a:cs typeface="Times New Roman" panose="02020603050405020304" pitchFamily="18" charset="0"/>
              </a:rPr>
              <a:t>дёт</a:t>
            </a:r>
            <a:r>
              <a:rPr lang="ru-RU" dirty="0" smtClean="0">
                <a:solidFill>
                  <a:srgbClr val="000000"/>
                </a:solidFill>
                <a:latin typeface="Times New Roman" panose="02020603050405020304" pitchFamily="18" charset="0"/>
                <a:cs typeface="Times New Roman" panose="02020603050405020304" pitchFamily="18" charset="0"/>
              </a:rPr>
              <a:t> человеку природа.</a:t>
            </a:r>
          </a:p>
          <a:p>
            <a:pPr marL="0" indent="0" algn="just">
              <a:lnSpc>
                <a:spcPct val="100000"/>
              </a:lnSpc>
              <a:buFont typeface="Arial" panose="020B0604020202020204" pitchFamily="34" charset="0"/>
              <a:buNone/>
            </a:pPr>
            <a:r>
              <a:rPr lang="ru-RU" b="1" dirty="0" smtClean="0">
                <a:solidFill>
                  <a:srgbClr val="000000"/>
                </a:solidFill>
                <a:latin typeface="Times New Roman" panose="02020603050405020304" pitchFamily="18" charset="0"/>
                <a:cs typeface="Times New Roman" panose="02020603050405020304" pitchFamily="18" charset="0"/>
              </a:rPr>
              <a:t>Ход игры</a:t>
            </a:r>
            <a:r>
              <a:rPr lang="ru-RU" dirty="0" smtClean="0">
                <a:solidFill>
                  <a:srgbClr val="000000"/>
                </a:solidFill>
                <a:latin typeface="Times New Roman" panose="02020603050405020304" pitchFamily="18" charset="0"/>
                <a:cs typeface="Times New Roman" panose="02020603050405020304" pitchFamily="18" charset="0"/>
              </a:rPr>
              <a:t>. «Что сделано человеком?» - спрашивает воспитатель и бросает ребёнок делает шаг вперёд и говорит: «Зайцем», делает второй шаг и называет ещё одно животное и т.д. Нельзя два раза называть одно и то же животное. Победителем считается тот, кто дошёл до «</a:t>
            </a:r>
            <a:r>
              <a:rPr lang="ru-RU" i="1" dirty="0" smtClean="0">
                <a:solidFill>
                  <a:srgbClr val="000000"/>
                </a:solidFill>
                <a:latin typeface="Times New Roman" panose="02020603050405020304" pitchFamily="18" charset="0"/>
                <a:cs typeface="Times New Roman" panose="02020603050405020304" pitchFamily="18" charset="0"/>
              </a:rPr>
              <a:t>леса» («озера», «пруда</a:t>
            </a:r>
            <a:r>
              <a:rPr lang="ru-RU" dirty="0" smtClean="0">
                <a:solidFill>
                  <a:srgbClr val="000000"/>
                </a:solidFill>
                <a:latin typeface="Times New Roman" panose="02020603050405020304" pitchFamily="18" charset="0"/>
                <a:cs typeface="Times New Roman" panose="02020603050405020304" pitchFamily="18" charset="0"/>
              </a:rPr>
              <a:t>») или прошёл дальше.</a:t>
            </a:r>
          </a:p>
          <a:p>
            <a:pPr marL="0" indent="0">
              <a:lnSpc>
                <a:spcPct val="100000"/>
              </a:lnSpc>
              <a:buFont typeface="Arial" panose="020B0604020202020204" pitchFamily="34" charset="0"/>
              <a:buNone/>
            </a:pPr>
            <a:r>
              <a:rPr lang="ru-RU" dirty="0" smtClean="0">
                <a:solidFill>
                  <a:srgbClr val="000000"/>
                </a:solidFill>
                <a:latin typeface="Times New Roman" panose="02020603050405020304" pitchFamily="18" charset="0"/>
                <a:cs typeface="Times New Roman" panose="02020603050405020304" pitchFamily="18" charset="0"/>
              </a:rPr>
              <a:t/>
            </a:r>
            <a:br>
              <a:rPr lang="ru-RU" dirty="0" smtClean="0">
                <a:solidFill>
                  <a:srgbClr val="000000"/>
                </a:solidFill>
                <a:latin typeface="Times New Roman" panose="02020603050405020304" pitchFamily="18" charset="0"/>
                <a:cs typeface="Times New Roman" panose="02020603050405020304" pitchFamily="18" charset="0"/>
              </a:rPr>
            </a:br>
            <a:endParaRPr lang="ru-RU" dirty="0" smtClean="0">
              <a:solidFill>
                <a:srgbClr val="000000"/>
              </a:solidFill>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857250" y="308413"/>
            <a:ext cx="6386513" cy="1498060"/>
          </a:xfrm>
          <a:prstGeom prst="rect">
            <a:avLst/>
          </a:prstGeom>
        </p:spPr>
        <p:txBody>
          <a:bodyPr vert="horz" lIns="91440" tIns="45720" rIns="91440" bIns="45720" rtlCol="0" anchor="ctr">
            <a:normAutofit fontScale="97500"/>
          </a:bodyPr>
          <a:lstStyle>
            <a:lvl1pPr algn="l" defTabSz="1320759" rtl="0" eaLnBrk="1" latinLnBrk="0" hangingPunct="1">
              <a:lnSpc>
                <a:spcPct val="90000"/>
              </a:lnSpc>
              <a:spcBef>
                <a:spcPct val="0"/>
              </a:spcBef>
              <a:buNone/>
              <a:defRPr sz="6355" kern="1200">
                <a:solidFill>
                  <a:schemeClr val="tx1"/>
                </a:solidFill>
                <a:latin typeface="+mj-lt"/>
                <a:ea typeface="+mj-ea"/>
                <a:cs typeface="+mj-cs"/>
              </a:defRPr>
            </a:lvl1pPr>
          </a:lstStyle>
          <a:p>
            <a:pPr marL="0" marR="0" lvl="0" indent="0" algn="ctr" defTabSz="1320759" rtl="0" eaLnBrk="1" fontAlgn="auto" latinLnBrk="0" hangingPunct="1">
              <a:lnSpc>
                <a:spcPct val="100000"/>
              </a:lnSpc>
              <a:spcBef>
                <a:spcPct val="0"/>
              </a:spcBef>
              <a:spcAft>
                <a:spcPts val="0"/>
              </a:spcAft>
              <a:buClrTx/>
              <a:buSzTx/>
              <a:buFontTx/>
              <a:buNone/>
              <a:tabLst/>
              <a:defRPr/>
            </a:pPr>
            <a:r>
              <a:rPr kumimoji="0" lang="ru-RU" sz="29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j-ea"/>
                <a:cs typeface="Times New Roman" panose="02020603050405020304" pitchFamily="18" charset="0"/>
              </a:rPr>
              <a:t>«Природа и человек»</a:t>
            </a:r>
            <a:r>
              <a:rPr kumimoji="0" lang="ru-RU" sz="6355" b="0" i="0" u="none" strike="noStrike" kern="1200" cap="none" spc="0" normalizeH="0" baseline="0" noProof="0" dirty="0" smtClean="0">
                <a:ln>
                  <a:noFill/>
                </a:ln>
                <a:solidFill>
                  <a:srgbClr val="000000"/>
                </a:solidFill>
                <a:effectLst/>
                <a:uLnTx/>
                <a:uFillTx/>
                <a:latin typeface="Calibri Light" panose="020F0302020204030204"/>
                <a:ea typeface="+mj-ea"/>
                <a:cs typeface="+mj-cs"/>
              </a:rPr>
              <a:t/>
            </a:r>
            <a:br>
              <a:rPr kumimoji="0" lang="ru-RU" sz="6355" b="0" i="0" u="none" strike="noStrike" kern="1200" cap="none" spc="0" normalizeH="0" baseline="0" noProof="0" dirty="0" smtClean="0">
                <a:ln>
                  <a:noFill/>
                </a:ln>
                <a:solidFill>
                  <a:srgbClr val="000000"/>
                </a:solidFill>
                <a:effectLst/>
                <a:uLnTx/>
                <a:uFillTx/>
                <a:latin typeface="Calibri Light" panose="020F0302020204030204"/>
                <a:ea typeface="+mj-ea"/>
                <a:cs typeface="+mj-cs"/>
              </a:rPr>
            </a:br>
            <a:endParaRPr kumimoji="0" lang="ru-RU" sz="6355"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7" name="Рисунок 6"/>
          <p:cNvPicPr>
            <a:picLocks noChangeAspect="1"/>
          </p:cNvPicPr>
          <p:nvPr/>
        </p:nvPicPr>
        <p:blipFill>
          <a:blip r:embed="rId3"/>
          <a:stretch>
            <a:fillRect/>
          </a:stretch>
        </p:blipFill>
        <p:spPr>
          <a:xfrm>
            <a:off x="0" y="1184732"/>
            <a:ext cx="2020939" cy="1693344"/>
          </a:xfrm>
          <a:prstGeom prst="rect">
            <a:avLst/>
          </a:prstGeom>
        </p:spPr>
      </p:pic>
    </p:spTree>
    <p:extLst>
      <p:ext uri="{BB962C8B-B14F-4D97-AF65-F5344CB8AC3E}">
        <p14:creationId xmlns:p14="http://schemas.microsoft.com/office/powerpoint/2010/main" val="38505264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7" name="TextBox 6"/>
          <p:cNvSpPr txBox="1"/>
          <p:nvPr/>
        </p:nvSpPr>
        <p:spPr>
          <a:xfrm>
            <a:off x="359923" y="545632"/>
            <a:ext cx="6498077" cy="4524315"/>
          </a:xfrm>
          <a:prstGeom prst="rect">
            <a:avLst/>
          </a:prstGeom>
          <a:noFill/>
        </p:spPr>
        <p:txBody>
          <a:bodyPr wrap="square" rtlCol="0">
            <a:spAutoFit/>
          </a:bodyPr>
          <a:lstStyle/>
          <a:p>
            <a:pPr algn="ctr"/>
            <a:r>
              <a:rPr lang="ru-RU" sz="2400" b="1" dirty="0">
                <a:solidFill>
                  <a:srgbClr val="000000"/>
                </a:solidFill>
                <a:latin typeface="Times New Roman" panose="02020603050405020304" pitchFamily="18" charset="0"/>
                <a:cs typeface="Times New Roman" panose="02020603050405020304" pitchFamily="18" charset="0"/>
              </a:rPr>
              <a:t>Нижегородская область, </a:t>
            </a:r>
            <a:r>
              <a:rPr lang="ru-RU" sz="2400" b="1" dirty="0" err="1">
                <a:solidFill>
                  <a:srgbClr val="000000"/>
                </a:solidFill>
                <a:latin typeface="Times New Roman" panose="02020603050405020304" pitchFamily="18" charset="0"/>
                <a:cs typeface="Times New Roman" panose="02020603050405020304" pitchFamily="18" charset="0"/>
              </a:rPr>
              <a:t>г.Сергач</a:t>
            </a:r>
            <a:r>
              <a:rPr lang="ru-RU" sz="2400" b="1" dirty="0">
                <a:solidFill>
                  <a:prstClr val="black"/>
                </a:solidFill>
                <a:latin typeface="Times New Roman" panose="02020603050405020304" pitchFamily="18" charset="0"/>
                <a:cs typeface="Times New Roman" panose="02020603050405020304" pitchFamily="18" charset="0"/>
              </a:rPr>
              <a:t/>
            </a:r>
            <a:br>
              <a:rPr lang="ru-RU" sz="2400" b="1" dirty="0">
                <a:solidFill>
                  <a:prstClr val="black"/>
                </a:solidFill>
                <a:latin typeface="Times New Roman" panose="02020603050405020304" pitchFamily="18" charset="0"/>
                <a:cs typeface="Times New Roman" panose="02020603050405020304" pitchFamily="18" charset="0"/>
              </a:rPr>
            </a:br>
            <a:r>
              <a:rPr lang="ru-RU" sz="2400" b="1" dirty="0">
                <a:solidFill>
                  <a:srgbClr val="000000"/>
                </a:solidFill>
                <a:latin typeface="Times New Roman" panose="02020603050405020304" pitchFamily="18" charset="0"/>
                <a:cs typeface="Times New Roman" panose="02020603050405020304" pitchFamily="18" charset="0"/>
              </a:rPr>
              <a:t>МБДОУ детский сад №15 "Ручеёк"</a:t>
            </a:r>
            <a:r>
              <a:rPr lang="ru-RU" sz="2400" b="1" dirty="0">
                <a:solidFill>
                  <a:prstClr val="black"/>
                </a:solidFill>
                <a:latin typeface="Times New Roman" panose="02020603050405020304" pitchFamily="18" charset="0"/>
                <a:cs typeface="Times New Roman" panose="02020603050405020304" pitchFamily="18" charset="0"/>
              </a:rPr>
              <a:t/>
            </a:r>
            <a:br>
              <a:rPr lang="ru-RU" sz="2400" b="1" dirty="0">
                <a:solidFill>
                  <a:prstClr val="black"/>
                </a:solidFill>
                <a:latin typeface="Times New Roman" panose="02020603050405020304" pitchFamily="18" charset="0"/>
                <a:cs typeface="Times New Roman" panose="02020603050405020304" pitchFamily="18" charset="0"/>
              </a:rPr>
            </a:br>
            <a:r>
              <a:rPr lang="ru-RU" sz="2400" b="1" dirty="0">
                <a:solidFill>
                  <a:srgbClr val="000000"/>
                </a:solidFill>
                <a:latin typeface="Times New Roman" panose="02020603050405020304" pitchFamily="18" charset="0"/>
                <a:cs typeface="Times New Roman" panose="02020603050405020304" pitchFamily="18" charset="0"/>
              </a:rPr>
              <a:t>Адрес: </a:t>
            </a:r>
            <a:r>
              <a:rPr lang="ru-RU" sz="2400" b="1" dirty="0">
                <a:solidFill>
                  <a:prstClr val="black"/>
                </a:solidFill>
                <a:latin typeface="Times New Roman" panose="02020603050405020304" pitchFamily="18" charset="0"/>
                <a:cs typeface="Times New Roman" panose="02020603050405020304" pitchFamily="18" charset="0"/>
              </a:rPr>
              <a:t/>
            </a:r>
            <a:br>
              <a:rPr lang="ru-RU" sz="2400" b="1" dirty="0">
                <a:solidFill>
                  <a:prstClr val="black"/>
                </a:solidFill>
                <a:latin typeface="Times New Roman" panose="02020603050405020304" pitchFamily="18" charset="0"/>
                <a:cs typeface="Times New Roman" panose="02020603050405020304" pitchFamily="18" charset="0"/>
              </a:rPr>
            </a:br>
            <a:r>
              <a:rPr lang="ru-RU" sz="2400" dirty="0">
                <a:solidFill>
                  <a:srgbClr val="000000"/>
                </a:solidFill>
                <a:latin typeface="Times New Roman" panose="02020603050405020304" pitchFamily="18" charset="0"/>
                <a:cs typeface="Times New Roman" panose="02020603050405020304" pitchFamily="18" charset="0"/>
              </a:rPr>
              <a:t> </a:t>
            </a:r>
            <a:r>
              <a:rPr lang="ru-RU" sz="2400" b="1" dirty="0">
                <a:solidFill>
                  <a:srgbClr val="000000"/>
                </a:solidFill>
                <a:latin typeface="Times New Roman" panose="02020603050405020304" pitchFamily="18" charset="0"/>
                <a:cs typeface="Times New Roman" panose="02020603050405020304" pitchFamily="18" charset="0"/>
              </a:rPr>
              <a:t>607514</a:t>
            </a:r>
            <a:r>
              <a:rPr lang="ru-RU" sz="2400" dirty="0">
                <a:solidFill>
                  <a:srgbClr val="000000"/>
                </a:solidFill>
                <a:latin typeface="Times New Roman" panose="02020603050405020304" pitchFamily="18" charset="0"/>
                <a:cs typeface="Times New Roman" panose="02020603050405020304" pitchFamily="18" charset="0"/>
              </a:rPr>
              <a:t>, Нижегородская обл., </a:t>
            </a:r>
            <a:r>
              <a:rPr lang="ru-RU" sz="2400" dirty="0" err="1">
                <a:solidFill>
                  <a:srgbClr val="000000"/>
                </a:solidFill>
                <a:latin typeface="Times New Roman" panose="02020603050405020304" pitchFamily="18" charset="0"/>
                <a:cs typeface="Times New Roman" panose="02020603050405020304" pitchFamily="18" charset="0"/>
              </a:rPr>
              <a:t>г.Сергач</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ул.Ульянова</a:t>
            </a:r>
            <a:r>
              <a:rPr lang="ru-RU" sz="2400" dirty="0">
                <a:solidFill>
                  <a:srgbClr val="000000"/>
                </a:solidFill>
                <a:latin typeface="Times New Roman" panose="02020603050405020304" pitchFamily="18" charset="0"/>
                <a:cs typeface="Times New Roman" panose="02020603050405020304" pitchFamily="18" charset="0"/>
              </a:rPr>
              <a:t>, д.212а</a:t>
            </a:r>
            <a:r>
              <a:rPr lang="ru-RU" sz="2400" dirty="0">
                <a:solidFill>
                  <a:prstClr val="black"/>
                </a:solidFill>
                <a:latin typeface="Times New Roman" panose="02020603050405020304" pitchFamily="18" charset="0"/>
                <a:cs typeface="Times New Roman" panose="02020603050405020304" pitchFamily="18" charset="0"/>
              </a:rPr>
              <a:t/>
            </a:r>
            <a:br>
              <a:rPr lang="ru-RU" sz="2400" dirty="0">
                <a:solidFill>
                  <a:prstClr val="black"/>
                </a:solidFill>
                <a:latin typeface="Times New Roman" panose="02020603050405020304" pitchFamily="18" charset="0"/>
                <a:cs typeface="Times New Roman" panose="02020603050405020304" pitchFamily="18" charset="0"/>
              </a:rPr>
            </a:br>
            <a:r>
              <a:rPr lang="ru-RU" sz="2400" dirty="0">
                <a:solidFill>
                  <a:srgbClr val="000000"/>
                </a:solidFill>
                <a:latin typeface="Times New Roman" panose="02020603050405020304" pitchFamily="18" charset="0"/>
                <a:cs typeface="Times New Roman" panose="02020603050405020304" pitchFamily="18" charset="0"/>
              </a:rPr>
              <a:t>Контакты: тел. </a:t>
            </a:r>
            <a:r>
              <a:rPr lang="ru-RU" sz="2400" u="sng" dirty="0">
                <a:solidFill>
                  <a:srgbClr val="000000"/>
                </a:solidFill>
                <a:latin typeface="Times New Roman" panose="02020603050405020304" pitchFamily="18" charset="0"/>
                <a:cs typeface="Times New Roman" panose="02020603050405020304" pitchFamily="18" charset="0"/>
              </a:rPr>
              <a:t>8 (83191) 5-15-27</a:t>
            </a:r>
            <a:r>
              <a:rPr lang="ru-RU" sz="2400" dirty="0">
                <a:solidFill>
                  <a:prstClr val="black"/>
                </a:solidFill>
                <a:latin typeface="Times New Roman" panose="02020603050405020304" pitchFamily="18" charset="0"/>
                <a:cs typeface="Times New Roman" panose="02020603050405020304" pitchFamily="18" charset="0"/>
              </a:rPr>
              <a:t/>
            </a:r>
            <a:br>
              <a:rPr lang="ru-RU" sz="2400" dirty="0">
                <a:solidFill>
                  <a:prstClr val="black"/>
                </a:solidFill>
                <a:latin typeface="Times New Roman" panose="02020603050405020304" pitchFamily="18" charset="0"/>
                <a:cs typeface="Times New Roman" panose="02020603050405020304" pitchFamily="18" charset="0"/>
              </a:rPr>
            </a:br>
            <a:r>
              <a:rPr lang="ru-RU" sz="2400" dirty="0">
                <a:solidFill>
                  <a:srgbClr val="000000"/>
                </a:solidFill>
                <a:latin typeface="Times New Roman" panose="02020603050405020304" pitchFamily="18" charset="0"/>
                <a:cs typeface="Times New Roman" panose="02020603050405020304" pitchFamily="18" charset="0"/>
              </a:rPr>
              <a:t>Адрес электронной почты: </a:t>
            </a:r>
            <a:r>
              <a:rPr lang="ru-RU" sz="2400" u="sng" dirty="0">
                <a:solidFill>
                  <a:srgbClr val="000000"/>
                </a:solidFill>
                <a:latin typeface="Times New Roman" panose="02020603050405020304" pitchFamily="18" charset="0"/>
                <a:cs typeface="Times New Roman" panose="02020603050405020304" pitchFamily="18" charset="0"/>
              </a:rPr>
              <a:t>detskiisad.rucheek-15@mail.ru</a:t>
            </a:r>
            <a:r>
              <a:rPr lang="ru-RU" sz="2400" dirty="0">
                <a:solidFill>
                  <a:prstClr val="black"/>
                </a:solidFill>
                <a:latin typeface="Times New Roman" panose="02020603050405020304" pitchFamily="18" charset="0"/>
                <a:cs typeface="Times New Roman" panose="02020603050405020304" pitchFamily="18" charset="0"/>
              </a:rPr>
              <a:t/>
            </a:r>
            <a:br>
              <a:rPr lang="ru-RU" sz="2400" dirty="0">
                <a:solidFill>
                  <a:prstClr val="black"/>
                </a:solidFill>
                <a:latin typeface="Times New Roman" panose="02020603050405020304" pitchFamily="18" charset="0"/>
                <a:cs typeface="Times New Roman" panose="02020603050405020304" pitchFamily="18" charset="0"/>
              </a:rPr>
            </a:br>
            <a:r>
              <a:rPr lang="ru-RU" sz="2400" dirty="0">
                <a:solidFill>
                  <a:srgbClr val="000000"/>
                </a:solidFill>
                <a:latin typeface="Times New Roman" panose="02020603050405020304" pitchFamily="18" charset="0"/>
                <a:cs typeface="Times New Roman" panose="02020603050405020304" pitchFamily="18" charset="0"/>
              </a:rPr>
              <a:t>Официальный сайт ДОУ: </a:t>
            </a:r>
            <a:r>
              <a:rPr lang="ru-RU" sz="2400" u="sng" dirty="0">
                <a:solidFill>
                  <a:srgbClr val="000000"/>
                </a:solidFill>
                <a:latin typeface="Times New Roman" panose="02020603050405020304" pitchFamily="18" charset="0"/>
                <a:cs typeface="Times New Roman" panose="02020603050405020304" pitchFamily="18" charset="0"/>
              </a:rPr>
              <a:t>http://sad15-rycheek.ucoz.ru/</a:t>
            </a:r>
            <a:br>
              <a:rPr lang="ru-RU" sz="2400" u="sng" dirty="0">
                <a:solidFill>
                  <a:srgbClr val="000000"/>
                </a:solidFill>
                <a:latin typeface="Times New Roman" panose="02020603050405020304" pitchFamily="18" charset="0"/>
                <a:cs typeface="Times New Roman" panose="02020603050405020304" pitchFamily="18" charset="0"/>
              </a:rPr>
            </a:br>
            <a:r>
              <a:rPr lang="ru-RU" sz="2400" b="1" dirty="0">
                <a:solidFill>
                  <a:srgbClr val="000000"/>
                </a:solidFill>
                <a:latin typeface="Times New Roman" panose="02020603050405020304" pitchFamily="18" charset="0"/>
                <a:cs typeface="Times New Roman" panose="02020603050405020304" pitchFamily="18" charset="0"/>
              </a:rPr>
              <a:t>Выполнено: </a:t>
            </a:r>
            <a:r>
              <a:rPr lang="ru-RU" sz="2400" dirty="0">
                <a:solidFill>
                  <a:srgbClr val="000000"/>
                </a:solidFill>
                <a:latin typeface="Times New Roman" panose="02020603050405020304" pitchFamily="18" charset="0"/>
                <a:cs typeface="Times New Roman" panose="02020603050405020304" pitchFamily="18" charset="0"/>
              </a:rPr>
              <a:t>творческой группой </a:t>
            </a:r>
            <a:r>
              <a:rPr lang="ru-RU" sz="2400" dirty="0" err="1">
                <a:solidFill>
                  <a:srgbClr val="000000"/>
                </a:solidFill>
                <a:latin typeface="Times New Roman" panose="02020603050405020304" pitchFamily="18" charset="0"/>
                <a:cs typeface="Times New Roman" panose="02020603050405020304" pitchFamily="18" charset="0"/>
              </a:rPr>
              <a:t>МедиаЦентра</a:t>
            </a:r>
            <a:r>
              <a:rPr lang="ru-RU" sz="2400" dirty="0">
                <a:solidFill>
                  <a:srgbClr val="000000"/>
                </a:solidFill>
                <a:latin typeface="Times New Roman" panose="02020603050405020304" pitchFamily="18" charset="0"/>
                <a:cs typeface="Times New Roman" panose="02020603050405020304" pitchFamily="18" charset="0"/>
              </a:rPr>
              <a:t> ДОУ</a:t>
            </a:r>
            <a:endParaRPr lang="ru-RU" sz="3600" b="1" dirty="0">
              <a:solidFill>
                <a:prstClr val="black"/>
              </a:solidFill>
              <a:latin typeface="Segoe Script" panose="020B0504020000000003" pitchFamily="34" charset="0"/>
            </a:endParaRPr>
          </a:p>
        </p:txBody>
      </p:sp>
      <p:pic>
        <p:nvPicPr>
          <p:cNvPr id="8" name="Объект 4"/>
          <p:cNvPicPr>
            <a:picLocks noChangeAspect="1"/>
          </p:cNvPicPr>
          <p:nvPr/>
        </p:nvPicPr>
        <p:blipFill>
          <a:blip r:embed="rId3"/>
          <a:stretch>
            <a:fillRect/>
          </a:stretch>
        </p:blipFill>
        <p:spPr>
          <a:xfrm>
            <a:off x="1480893" y="5069947"/>
            <a:ext cx="3870488" cy="2940565"/>
          </a:xfrm>
          <a:prstGeom prst="rect">
            <a:avLst/>
          </a:prstGeom>
        </p:spPr>
      </p:pic>
      <p:sp>
        <p:nvSpPr>
          <p:cNvPr id="9" name="TextBox 8"/>
          <p:cNvSpPr txBox="1"/>
          <p:nvPr/>
        </p:nvSpPr>
        <p:spPr>
          <a:xfrm>
            <a:off x="2052535" y="7826969"/>
            <a:ext cx="4591456" cy="923330"/>
          </a:xfrm>
          <a:prstGeom prst="rect">
            <a:avLst/>
          </a:prstGeom>
          <a:noFill/>
        </p:spPr>
        <p:txBody>
          <a:bodyPr wrap="square" rtlCol="0">
            <a:spAutoFit/>
          </a:bodyPr>
          <a:lstStyle/>
          <a:p>
            <a:pPr algn="r"/>
            <a:r>
              <a:rPr lang="ru-RU" b="1" dirty="0" smtClean="0">
                <a:solidFill>
                  <a:prstClr val="black"/>
                </a:solidFill>
                <a:latin typeface="Segoe Script" panose="020B0504020000000003" pitchFamily="34" charset="0"/>
              </a:rPr>
              <a:t>Составители:</a:t>
            </a:r>
          </a:p>
          <a:p>
            <a:pPr algn="r"/>
            <a:r>
              <a:rPr lang="ru-RU" b="1" dirty="0" smtClean="0">
                <a:solidFill>
                  <a:prstClr val="black"/>
                </a:solidFill>
                <a:latin typeface="Segoe Script" panose="020B0504020000000003" pitchFamily="34" charset="0"/>
              </a:rPr>
              <a:t>Воспитатель: Воронина М.С.;</a:t>
            </a:r>
          </a:p>
          <a:p>
            <a:pPr algn="r"/>
            <a:r>
              <a:rPr lang="ru-RU" b="1" dirty="0" smtClean="0">
                <a:solidFill>
                  <a:prstClr val="black"/>
                </a:solidFill>
                <a:latin typeface="Segoe Script" panose="020B0504020000000003" pitchFamily="34" charset="0"/>
              </a:rPr>
              <a:t>Педагог-психолог: Калинина Е.В.</a:t>
            </a:r>
            <a:endParaRPr lang="ru-RU" b="1" dirty="0">
              <a:solidFill>
                <a:prstClr val="black"/>
              </a:solidFill>
              <a:latin typeface="Segoe Script" panose="020B0504020000000003" pitchFamily="34" charset="0"/>
            </a:endParaRPr>
          </a:p>
        </p:txBody>
      </p:sp>
      <p:pic>
        <p:nvPicPr>
          <p:cNvPr id="5" name="Рисунок 4"/>
          <p:cNvPicPr>
            <a:picLocks noChangeAspect="1"/>
          </p:cNvPicPr>
          <p:nvPr/>
        </p:nvPicPr>
        <p:blipFill>
          <a:blip r:embed="rId4"/>
          <a:stretch>
            <a:fillRect/>
          </a:stretch>
        </p:blipFill>
        <p:spPr>
          <a:xfrm>
            <a:off x="0" y="1511863"/>
            <a:ext cx="1271910" cy="1065733"/>
          </a:xfrm>
          <a:prstGeom prst="rect">
            <a:avLst/>
          </a:prstGeom>
        </p:spPr>
      </p:pic>
    </p:spTree>
    <p:extLst>
      <p:ext uri="{BB962C8B-B14F-4D97-AF65-F5344CB8AC3E}">
        <p14:creationId xmlns:p14="http://schemas.microsoft.com/office/powerpoint/2010/main" val="3893038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381" y="2322262"/>
            <a:ext cx="5495369" cy="5495369"/>
          </a:xfrm>
          <a:prstGeom prst="rect">
            <a:avLst/>
          </a:prstGeom>
        </p:spPr>
      </p:pic>
      <p:sp>
        <p:nvSpPr>
          <p:cNvPr id="22" name="Подзаголовок 2"/>
          <p:cNvSpPr txBox="1">
            <a:spLocks/>
          </p:cNvSpPr>
          <p:nvPr/>
        </p:nvSpPr>
        <p:spPr>
          <a:xfrm>
            <a:off x="857250" y="1188071"/>
            <a:ext cx="5143500" cy="2391656"/>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ru-RU" sz="4400" b="1" dirty="0" smtClean="0">
                <a:solidFill>
                  <a:schemeClr val="accent6">
                    <a:lumMod val="75000"/>
                  </a:schemeClr>
                </a:solidFill>
                <a:latin typeface="Times New Roman" panose="02020603050405020304" pitchFamily="18" charset="0"/>
                <a:cs typeface="Times New Roman" panose="02020603050405020304" pitchFamily="18" charset="0"/>
              </a:rPr>
              <a:t>Экологические беседы</a:t>
            </a:r>
            <a:endParaRPr lang="ru-RU" sz="4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97088" y="5821543"/>
            <a:ext cx="3453541" cy="4334988"/>
          </a:xfrm>
          <a:prstGeom prst="rect">
            <a:avLst/>
          </a:prstGeom>
        </p:spPr>
      </p:pic>
      <p:pic>
        <p:nvPicPr>
          <p:cNvPr id="6" name="Рисунок 5"/>
          <p:cNvPicPr>
            <a:picLocks noChangeAspect="1"/>
          </p:cNvPicPr>
          <p:nvPr/>
        </p:nvPicPr>
        <p:blipFill>
          <a:blip r:embed="rId6"/>
          <a:stretch>
            <a:fillRect/>
          </a:stretch>
        </p:blipFill>
        <p:spPr>
          <a:xfrm>
            <a:off x="25074" y="1370659"/>
            <a:ext cx="1664352" cy="1396105"/>
          </a:xfrm>
          <a:prstGeom prst="rect">
            <a:avLst/>
          </a:prstGeom>
        </p:spPr>
      </p:pic>
    </p:spTree>
    <p:extLst>
      <p:ext uri="{BB962C8B-B14F-4D97-AF65-F5344CB8AC3E}">
        <p14:creationId xmlns:p14="http://schemas.microsoft.com/office/powerpoint/2010/main" val="2579614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58000" cy="9905999"/>
          </a:xfrm>
          <a:prstGeom prst="rect">
            <a:avLst/>
          </a:prstGeom>
        </p:spPr>
      </p:pic>
      <p:sp>
        <p:nvSpPr>
          <p:cNvPr id="5" name="Объект 2"/>
          <p:cNvSpPr txBox="1">
            <a:spLocks/>
          </p:cNvSpPr>
          <p:nvPr/>
        </p:nvSpPr>
        <p:spPr>
          <a:xfrm>
            <a:off x="1420238" y="1303506"/>
            <a:ext cx="4966275" cy="8132324"/>
          </a:xfrm>
          <a:prstGeom prst="rect">
            <a:avLst/>
          </a:prstGeom>
        </p:spPr>
        <p:txBody>
          <a:bodyPr vert="horz" lIns="91440" tIns="45720" rIns="91440" bIns="45720" rtlCol="0">
            <a:normAutofit fontScale="70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spcBef>
                <a:spcPts val="0"/>
              </a:spcBef>
            </a:pPr>
            <a:r>
              <a:rPr lang="ru-RU" sz="2600" smtClean="0">
                <a:solidFill>
                  <a:srgbClr val="333333"/>
                </a:solidFill>
                <a:latin typeface="Times New Roman" panose="02020603050405020304" pitchFamily="18" charset="0"/>
                <a:ea typeface="Helvetica" panose="020B0604020202020204" pitchFamily="34" charset="0"/>
              </a:rPr>
              <a:t>Цель: воспитывать у детей бережное отношение к природе. Учить правильно вести себя в природе, чтобы не навредить ей.</a:t>
            </a:r>
            <a:endParaRPr lang="ru-RU" sz="2600" smtClean="0">
              <a:latin typeface="Times New Roman" panose="02020603050405020304" pitchFamily="18" charset="0"/>
              <a:ea typeface="SimSun" panose="02010600030101010101" pitchFamily="2" charset="-122"/>
            </a:endParaRPr>
          </a:p>
          <a:p>
            <a:pPr algn="just">
              <a:spcBef>
                <a:spcPts val="0"/>
              </a:spcBef>
            </a:pPr>
            <a:r>
              <a:rPr lang="ru-RU" sz="2600" smtClean="0">
                <a:solidFill>
                  <a:srgbClr val="333333"/>
                </a:solidFill>
                <a:latin typeface="Times New Roman" panose="02020603050405020304" pitchFamily="18" charset="0"/>
                <a:ea typeface="Helvetica" panose="020B0604020202020204" pitchFamily="34" charset="0"/>
              </a:rPr>
              <a:t>Содержание: «Почему плачет синичка?»</a:t>
            </a:r>
            <a:endParaRPr lang="ru-RU" sz="2600" smtClean="0">
              <a:latin typeface="Times New Roman" panose="02020603050405020304" pitchFamily="18" charset="0"/>
              <a:ea typeface="SimSun" panose="02010600030101010101" pitchFamily="2" charset="-122"/>
            </a:endParaRPr>
          </a:p>
          <a:p>
            <a:pPr algn="just">
              <a:spcBef>
                <a:spcPts val="0"/>
              </a:spcBef>
            </a:pPr>
            <a:r>
              <a:rPr lang="ru-RU" sz="2600" smtClean="0">
                <a:solidFill>
                  <a:srgbClr val="333333"/>
                </a:solidFill>
                <a:latin typeface="Times New Roman" panose="02020603050405020304" pitchFamily="18" charset="0"/>
                <a:ea typeface="Helvetica" panose="020B0604020202020204" pitchFamily="34" charset="0"/>
              </a:rPr>
              <a:t>В доме на краю села жили муж и жена. Было у них двое детей – мальчик Миша и девочка Оля. Мише 10 лет, а Оле – 9.</a:t>
            </a:r>
            <a:endParaRPr lang="ru-RU" sz="2600" smtClean="0">
              <a:latin typeface="Times New Roman" panose="02020603050405020304" pitchFamily="18" charset="0"/>
              <a:ea typeface="SimSun" panose="02010600030101010101" pitchFamily="2" charset="-122"/>
            </a:endParaRPr>
          </a:p>
          <a:p>
            <a:pPr algn="just">
              <a:spcBef>
                <a:spcPts val="0"/>
              </a:spcBef>
            </a:pPr>
            <a:r>
              <a:rPr lang="ru-RU" sz="2600" smtClean="0">
                <a:solidFill>
                  <a:srgbClr val="333333"/>
                </a:solidFill>
                <a:latin typeface="Times New Roman" panose="02020603050405020304" pitchFamily="18" charset="0"/>
                <a:ea typeface="Helvetica" panose="020B0604020202020204" pitchFamily="34" charset="0"/>
              </a:rPr>
              <a:t>Около дома рос высокий ветвистый тополь.</a:t>
            </a:r>
            <a:endParaRPr lang="ru-RU" sz="2600" smtClean="0">
              <a:latin typeface="Times New Roman" panose="02020603050405020304" pitchFamily="18" charset="0"/>
              <a:ea typeface="SimSun" panose="02010600030101010101" pitchFamily="2" charset="-122"/>
            </a:endParaRPr>
          </a:p>
          <a:p>
            <a:pPr algn="just">
              <a:spcBef>
                <a:spcPts val="0"/>
              </a:spcBef>
            </a:pPr>
            <a:r>
              <a:rPr lang="ru-RU" sz="2600" smtClean="0">
                <a:solidFill>
                  <a:srgbClr val="333333"/>
                </a:solidFill>
                <a:latin typeface="Times New Roman" panose="02020603050405020304" pitchFamily="18" charset="0"/>
                <a:ea typeface="Helvetica" panose="020B0604020202020204" pitchFamily="34" charset="0"/>
              </a:rPr>
              <a:t>- Сделаем на тополе качели, - сказал Миша. – Ой, как будет хорошо качаться! – обрадовалась Оля. Полез Миша на тополь, привязал к веткам веревку. Встали на качели Миша и Оля, и давай качаться. Качаются дети, а около них синичка летает и поет, поет.</a:t>
            </a:r>
            <a:endParaRPr lang="ru-RU" sz="2600" smtClean="0">
              <a:latin typeface="Times New Roman" panose="02020603050405020304" pitchFamily="18" charset="0"/>
              <a:ea typeface="SimSun" panose="02010600030101010101" pitchFamily="2" charset="-122"/>
            </a:endParaRPr>
          </a:p>
          <a:p>
            <a:pPr algn="just">
              <a:spcBef>
                <a:spcPts val="0"/>
              </a:spcBef>
            </a:pPr>
            <a:r>
              <a:rPr lang="ru-RU" sz="2600" smtClean="0">
                <a:solidFill>
                  <a:srgbClr val="333333"/>
                </a:solidFill>
                <a:latin typeface="Times New Roman" panose="02020603050405020304" pitchFamily="18" charset="0"/>
                <a:ea typeface="Helvetica" panose="020B0604020202020204" pitchFamily="34" charset="0"/>
              </a:rPr>
              <a:t>Миша говорит: - Синичке тоже весело от того, что мы качаемся. Глянула Оля на ствол тополя и увидела дупло, а в дупле гнездышко, а в гнездышке птенчики маленькие. – Синичка не радуется, а плачет, - сказала Оля. – А почему же она плачет? – удивился Миша. – Подумай, почему, - ответила Оля. Миша спрыгнул с качелей, посмотрел на синичкино гнездо и думает: «Почему же она плачет?»</a:t>
            </a:r>
            <a:r>
              <a:rPr lang="en-US" sz="2600" smtClean="0">
                <a:solidFill>
                  <a:srgbClr val="333333"/>
                </a:solidFill>
                <a:latin typeface="Times New Roman" panose="02020603050405020304" pitchFamily="18" charset="0"/>
                <a:ea typeface="Helvetica" panose="020B0604020202020204" pitchFamily="34" charset="0"/>
              </a:rPr>
              <a:t> </a:t>
            </a:r>
            <a:r>
              <a:rPr lang="ru-RU" sz="2600" i="1" smtClean="0">
                <a:solidFill>
                  <a:srgbClr val="333333"/>
                </a:solidFill>
                <a:latin typeface="Times New Roman" panose="02020603050405020304" pitchFamily="18" charset="0"/>
                <a:ea typeface="Helvetica" panose="020B0604020202020204" pitchFamily="34" charset="0"/>
              </a:rPr>
              <a:t>В. Сухомлинский.</a:t>
            </a:r>
            <a:endParaRPr lang="ru-RU" sz="2600" smtClean="0">
              <a:latin typeface="Times New Roman" panose="02020603050405020304" pitchFamily="18" charset="0"/>
              <a:ea typeface="SimSun" panose="02010600030101010101" pitchFamily="2" charset="-122"/>
            </a:endParaRPr>
          </a:p>
          <a:p>
            <a:pPr algn="just">
              <a:spcBef>
                <a:spcPts val="0"/>
              </a:spcBef>
            </a:pPr>
            <a:r>
              <a:rPr lang="ru-RU" sz="2600" smtClean="0">
                <a:solidFill>
                  <a:srgbClr val="333333"/>
                </a:solidFill>
                <a:latin typeface="Times New Roman" panose="02020603050405020304" pitchFamily="18" charset="0"/>
                <a:ea typeface="Helvetica" panose="020B0604020202020204" pitchFamily="34" charset="0"/>
              </a:rPr>
              <a:t>Помогите Мише понять, почему же плакала синичка. Обобщая ответы детей, воспитатель говорит: - Миша и Оля поступили неправильно, когда сделали на тополе качели. Ведь гнездышко могло упасть, и тогда бы погибли птенчики. К дереву нельзя привязывать качели, потому что можно его сломать. А дерево очень долго растет.</a:t>
            </a:r>
            <a:endParaRPr lang="ru-RU" sz="2600" smtClean="0">
              <a:latin typeface="Times New Roman" panose="02020603050405020304" pitchFamily="18" charset="0"/>
              <a:ea typeface="SimSun" panose="02010600030101010101" pitchFamily="2" charset="-122"/>
            </a:endParaRPr>
          </a:p>
          <a:p>
            <a:pPr algn="just">
              <a:spcBef>
                <a:spcPts val="0"/>
              </a:spcBef>
            </a:pPr>
            <a:r>
              <a:rPr lang="ru-RU" sz="2600" smtClean="0">
                <a:solidFill>
                  <a:srgbClr val="333333"/>
                </a:solidFill>
                <a:latin typeface="Times New Roman" panose="02020603050405020304" pitchFamily="18" charset="0"/>
                <a:ea typeface="Helvetica" panose="020B0604020202020204" pitchFamily="34" charset="0"/>
              </a:rPr>
              <a:t>«Елкино платье»</a:t>
            </a:r>
            <a:endParaRPr lang="ru-RU" sz="2600" smtClean="0">
              <a:latin typeface="Times New Roman" panose="02020603050405020304" pitchFamily="18" charset="0"/>
              <a:ea typeface="SimSun" panose="02010600030101010101" pitchFamily="2" charset="-122"/>
            </a:endParaRPr>
          </a:p>
          <a:p>
            <a:pPr algn="just">
              <a:spcBef>
                <a:spcPts val="0"/>
              </a:spcBef>
            </a:pPr>
            <a:r>
              <a:rPr lang="ru-RU" sz="2600" smtClean="0">
                <a:solidFill>
                  <a:srgbClr val="333333"/>
                </a:solidFill>
                <a:latin typeface="Times New Roman" panose="02020603050405020304" pitchFamily="18" charset="0"/>
                <a:ea typeface="Helvetica" panose="020B0604020202020204" pitchFamily="34" charset="0"/>
              </a:rPr>
              <a:t>Продираешься через ельник, а молодые елочки колются. – Не трогай нас! - Подумаешь, тихонько задел. – И тихонько не задевай. Мы свою одежду бережем. – Да что за одежда у вас особенная? – Иголки наши зеленые – не листья, не меняются каждое лето. – Так что? – Вот выросла свежая еловая лапа, а иголки на ней сменяются только через семь лет. – Да, это не скоро. – Вот и приходится иголки беречь!</a:t>
            </a:r>
            <a:endParaRPr lang="ru-RU" sz="2600" smtClean="0">
              <a:latin typeface="Times New Roman" panose="02020603050405020304" pitchFamily="18" charset="0"/>
              <a:ea typeface="SimSun" panose="02010600030101010101" pitchFamily="2" charset="-122"/>
            </a:endParaRPr>
          </a:p>
          <a:p>
            <a:endParaRPr lang="ru-RU" dirty="0"/>
          </a:p>
        </p:txBody>
      </p:sp>
      <p:sp>
        <p:nvSpPr>
          <p:cNvPr id="6" name="Заголовок 1"/>
          <p:cNvSpPr txBox="1">
            <a:spLocks/>
          </p:cNvSpPr>
          <p:nvPr/>
        </p:nvSpPr>
        <p:spPr>
          <a:xfrm>
            <a:off x="955286" y="207482"/>
            <a:ext cx="5915025" cy="836578"/>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Беседа о бережном </a:t>
            </a:r>
            <a:b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br>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отношении к природе</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0" y="1303506"/>
            <a:ext cx="1571577" cy="1318283"/>
          </a:xfrm>
          <a:prstGeom prst="rect">
            <a:avLst/>
          </a:prstGeom>
        </p:spPr>
      </p:pic>
    </p:spTree>
    <p:extLst>
      <p:ext uri="{BB962C8B-B14F-4D97-AF65-F5344CB8AC3E}">
        <p14:creationId xmlns:p14="http://schemas.microsoft.com/office/powerpoint/2010/main" val="18605355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8" name="Объект 2"/>
          <p:cNvSpPr txBox="1">
            <a:spLocks/>
          </p:cNvSpPr>
          <p:nvPr/>
        </p:nvSpPr>
        <p:spPr>
          <a:xfrm>
            <a:off x="1377375" y="836578"/>
            <a:ext cx="4966275" cy="8737060"/>
          </a:xfrm>
          <a:prstGeom prst="rect">
            <a:avLst/>
          </a:prstGeom>
        </p:spPr>
        <p:txBody>
          <a:bodyPr vert="horz" lIns="91440" tIns="45720" rIns="91440" bIns="45720" rtlCol="0">
            <a:normAutofit fontScale="85000"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spcBef>
                <a:spcPts val="0"/>
              </a:spcBef>
            </a:pPr>
            <a:r>
              <a:rPr lang="ru-RU" sz="1900" dirty="0" smtClean="0">
                <a:latin typeface="Times New Roman" panose="02020603050405020304" pitchFamily="18" charset="0"/>
                <a:cs typeface="Times New Roman" panose="02020603050405020304" pitchFamily="18" charset="0"/>
              </a:rPr>
              <a:t>Цель: обобщить конкретное представление о домашних животных и сформировать понятие «домашние животные». Учить устанавливать существенные признаки для обобщения: живут с человеком, приносят пользу, человек о них заботится. Формировать умение наполнять обобщенные существительные признаки конкретным содержанием. Воспитывать умение дополнять ответы сверстников.</a:t>
            </a:r>
          </a:p>
          <a:p>
            <a:pPr algn="just">
              <a:spcBef>
                <a:spcPts val="0"/>
              </a:spcBef>
            </a:pPr>
            <a:r>
              <a:rPr lang="ru-RU" sz="1900" dirty="0" smtClean="0">
                <a:latin typeface="Times New Roman" panose="02020603050405020304" pitchFamily="18" charset="0"/>
                <a:cs typeface="Times New Roman" panose="02020603050405020304" pitchFamily="18" charset="0"/>
              </a:rPr>
              <a:t>Содержание: воспитатель загадывает загадку. Показывает детям картинки с изображением козы, овцы, коровы, лошади, медведя. Спрашивает, кто в этой группе животных лишний и почему. (Лишний медведь, т.к. остальные животные домашние). Просит детей назвать других известных им домашних животных и подумать, почему они считаются домашними. Выслушивает ответы детей, обращает их внимание на отличительные признаки: домашние животные живут у людей; не боятся человека, человек создает условия для их жизни: кормит, строит жилье, лечит; выпущенные на волю, домашние животные или ищут себе новых хозяев или погибают. Все домашние животные приносят пользу в хозяйстве (дают продукты питания: молоко, мясо, шерсть; используются в работе: лошадь, верблюд, осел) В подполье, в каморке Живет она в норке, Серая малышка, Кто же это? Мышка.</a:t>
            </a:r>
          </a:p>
          <a:p>
            <a:pPr algn="just">
              <a:spcBef>
                <a:spcPts val="0"/>
              </a:spcBef>
            </a:pPr>
            <a:r>
              <a:rPr lang="ru-RU" sz="1900" dirty="0" smtClean="0">
                <a:latin typeface="Times New Roman" panose="02020603050405020304" pitchFamily="18" charset="0"/>
                <a:cs typeface="Times New Roman" panose="02020603050405020304" pitchFamily="18" charset="0"/>
              </a:rPr>
              <a:t>Воспитатель показывает детям игрушку-мышку. Это трудная задача – определить: мышь – какое животное, домашнее или дикое? Направляет рассуждения детей, задавая вопросы: где она сидит? Боится ли человека? Заботится ли человек о ней? Приносит пользу человеку? -Вывод: домовая мышь не домашнее животное, а дикое, которое хорошо приспособилось жить возле человека, в его доме. Воспитатель предлагает детям поиграть в игру «Птицы, звери, рыбы». Дети становятся в круг. Один из играющих берет в руки какой-нибудь предмет и передает его соседу справа, говоря: «Вот птица. Что за птица?» сосед принимает предмет и быстро отвечает (название любой птицы). Затем он передает вещь другому ребенку с таким же вопросом. Предмет передается по кругу до тех пор, пока запас знаний участников игры не будет исчерпан. Так же играют, называя рыб, зверей</a:t>
            </a:r>
            <a:r>
              <a:rPr lang="ru-RU" dirty="0" smtClean="0">
                <a:latin typeface="Times New Roman" panose="02020603050405020304" pitchFamily="18" charset="0"/>
                <a:cs typeface="Times New Roman" panose="02020603050405020304" pitchFamily="18" charset="0"/>
              </a:rPr>
              <a:t>.</a:t>
            </a:r>
          </a:p>
          <a:p>
            <a:endParaRPr lang="ru-RU" dirty="0"/>
          </a:p>
        </p:txBody>
      </p:sp>
      <p:sp>
        <p:nvSpPr>
          <p:cNvPr id="9" name="Заголовок 1"/>
          <p:cNvSpPr txBox="1">
            <a:spLocks/>
          </p:cNvSpPr>
          <p:nvPr/>
        </p:nvSpPr>
        <p:spPr>
          <a:xfrm>
            <a:off x="942975" y="-115921"/>
            <a:ext cx="5915025" cy="836578"/>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Беседа о домашних животных</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0" y="1288830"/>
            <a:ext cx="1488793" cy="1248841"/>
          </a:xfrm>
          <a:prstGeom prst="rect">
            <a:avLst/>
          </a:prstGeom>
        </p:spPr>
      </p:pic>
    </p:spTree>
    <p:extLst>
      <p:ext uri="{BB962C8B-B14F-4D97-AF65-F5344CB8AC3E}">
        <p14:creationId xmlns:p14="http://schemas.microsoft.com/office/powerpoint/2010/main" val="2590562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5" name="Объект 2"/>
          <p:cNvSpPr txBox="1">
            <a:spLocks/>
          </p:cNvSpPr>
          <p:nvPr/>
        </p:nvSpPr>
        <p:spPr>
          <a:xfrm>
            <a:off x="1420238" y="836578"/>
            <a:ext cx="4966275" cy="9572018"/>
          </a:xfrm>
          <a:prstGeom prst="rect">
            <a:avLst/>
          </a:prstGeom>
        </p:spPr>
        <p:txBody>
          <a:bodyPr vert="horz" lIns="91440" tIns="45720" rIns="91440" bIns="45720" rtlCol="0">
            <a:normAutofit fontScale="47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spcBef>
                <a:spcPts val="0"/>
              </a:spcBef>
            </a:pPr>
            <a:r>
              <a:rPr lang="ru-RU" sz="3400" dirty="0" smtClean="0">
                <a:solidFill>
                  <a:srgbClr val="333333"/>
                </a:solidFill>
                <a:latin typeface="Times New Roman" panose="02020603050405020304" pitchFamily="18" charset="0"/>
                <a:ea typeface="Helvetica" panose="020B0604020202020204" pitchFamily="34" charset="0"/>
              </a:rPr>
              <a:t>Цель: формировать обобщенные представления об овощах (Овощи – это части и плоды растений, которые выращивают на огороде для употребления в пищу). Уточнить представления о многообразии овощей. Формировать умение обобщать по существенным признакам, пользоваться при этом простейшей моделью, отражать результат обобщения в развернутом речевом суждении. Воспитывать умение внимательно слушать воспитателя и сверстников, точно и полно отвечать на поставленный вопрос.</a:t>
            </a:r>
            <a:endParaRPr lang="ru-RU" sz="3400" dirty="0" smtClean="0">
              <a:latin typeface="Times New Roman" panose="02020603050405020304" pitchFamily="18" charset="0"/>
              <a:ea typeface="SimSun" panose="02010600030101010101" pitchFamily="2" charset="-122"/>
            </a:endParaRPr>
          </a:p>
          <a:p>
            <a:pPr algn="just">
              <a:spcBef>
                <a:spcPts val="0"/>
              </a:spcBef>
            </a:pPr>
            <a:r>
              <a:rPr lang="ru-RU" sz="3400" dirty="0" smtClean="0">
                <a:solidFill>
                  <a:srgbClr val="333333"/>
                </a:solidFill>
                <a:latin typeface="Times New Roman" panose="02020603050405020304" pitchFamily="18" charset="0"/>
                <a:ea typeface="Helvetica" panose="020B0604020202020204" pitchFamily="34" charset="0"/>
              </a:rPr>
              <a:t>Содержание: Воспитатель приносит в группу поднос с овощами. Спрашивает, что на подносе лежит и как все это назвать одним словом (овощи) Откуда пришли к нам овощи? Где они растут? (на огороде) кто выращивает овощи? Воспитатель уточняет: верно, ребята, человек сажает в землю рассаду или семена овощей, ухаживает за ними, поливает, пропалывает, рыхлит землю и только в конце лета – осенью получает урожай овощей. Овощи – это плоды растения, его часть. Скажите, ребята, все ли овощи растут на поверхности земли? Есть овощи, плоды которых находятся в земле и называются корнеплодами. (Дети называют овощи – корнеплоды). Овощей много. Все они разные. Давайте найдем с вами признаки различия овощей. (Дети рассматривают овощи и делают заключение о различии овощей по форме, цвету, величине, какова на ощупь поверхность). Для чего люди выращивают овощи? (Чтобы употреблять в пищу). Все ли овощи одинаковые на вкус? Значит, овощи различаются и по вкусу.</a:t>
            </a:r>
            <a:endParaRPr lang="ru-RU" sz="3400" dirty="0" smtClean="0">
              <a:latin typeface="Times New Roman" panose="02020603050405020304" pitchFamily="18" charset="0"/>
              <a:ea typeface="SimSun" panose="02010600030101010101" pitchFamily="2" charset="-122"/>
            </a:endParaRPr>
          </a:p>
          <a:p>
            <a:pPr algn="just">
              <a:spcBef>
                <a:spcPts val="0"/>
              </a:spcBef>
            </a:pPr>
            <a:r>
              <a:rPr lang="ru-RU" sz="3400" dirty="0" smtClean="0">
                <a:solidFill>
                  <a:srgbClr val="333333"/>
                </a:solidFill>
                <a:latin typeface="Times New Roman" panose="02020603050405020304" pitchFamily="18" charset="0"/>
                <a:ea typeface="Helvetica" panose="020B0604020202020204" pitchFamily="34" charset="0"/>
              </a:rPr>
              <a:t>Загадка: «Вижу девицу, которая раньше жила в темнице. Она оранжевого цвета. Ее можно чистить, тереть на терке. Она вкусна и полезна». - Воспитатель (с блюдом сырых и вареных овощей) предлагает ребенку, поднявшему руку, зажмуриться и попробовать на вкус кусочек овоща. Спрашивает, не об этом ли овоще загадка. Ребенок отвечает. Если загадка не про этот овощ, ребенок должен назвать, что он съел.</a:t>
            </a:r>
            <a:endParaRPr lang="ru-RU" sz="3400" dirty="0" smtClean="0">
              <a:latin typeface="Times New Roman" panose="02020603050405020304" pitchFamily="18" charset="0"/>
              <a:ea typeface="SimSun" panose="02010600030101010101" pitchFamily="2" charset="-122"/>
            </a:endParaRPr>
          </a:p>
          <a:p>
            <a:pPr algn="just">
              <a:spcBef>
                <a:spcPts val="0"/>
              </a:spcBef>
            </a:pPr>
            <a:r>
              <a:rPr lang="ru-RU" sz="3400" dirty="0" smtClean="0">
                <a:solidFill>
                  <a:srgbClr val="333333"/>
                </a:solidFill>
                <a:latin typeface="Times New Roman" panose="02020603050405020304" pitchFamily="18" charset="0"/>
                <a:ea typeface="Helvetica" panose="020B0604020202020204" pitchFamily="34" charset="0"/>
              </a:rPr>
              <a:t>«Живет дед во сто одежек одет. Сверху легкий шуршащий чехол. Кто отгадку нашел? (лук)</a:t>
            </a:r>
            <a:endParaRPr lang="ru-RU" sz="3400" dirty="0" smtClean="0">
              <a:latin typeface="Times New Roman" panose="02020603050405020304" pitchFamily="18" charset="0"/>
              <a:ea typeface="SimSun" panose="02010600030101010101" pitchFamily="2" charset="-122"/>
            </a:endParaRPr>
          </a:p>
          <a:p>
            <a:pPr algn="just">
              <a:spcBef>
                <a:spcPts val="0"/>
              </a:spcBef>
            </a:pPr>
            <a:r>
              <a:rPr lang="ru-RU" sz="3400" dirty="0" smtClean="0">
                <a:solidFill>
                  <a:srgbClr val="333333"/>
                </a:solidFill>
                <a:latin typeface="Times New Roman" panose="02020603050405020304" pitchFamily="18" charset="0"/>
                <a:ea typeface="Helvetica" panose="020B0604020202020204" pitchFamily="34" charset="0"/>
              </a:rPr>
              <a:t>Желтая, а не солнце, круглая, а не луна. Ее и варят, и парят, и сырую едят, и сказки о ней говорят. (Репа)</a:t>
            </a:r>
            <a:endParaRPr lang="ru-RU" sz="3400" dirty="0" smtClean="0">
              <a:latin typeface="Times New Roman" panose="02020603050405020304" pitchFamily="18" charset="0"/>
              <a:ea typeface="SimSun" panose="02010600030101010101" pitchFamily="2" charset="-122"/>
            </a:endParaRPr>
          </a:p>
          <a:p>
            <a:pPr algn="just">
              <a:spcBef>
                <a:spcPts val="0"/>
              </a:spcBef>
            </a:pPr>
            <a:r>
              <a:rPr lang="ru-RU" sz="3400" dirty="0" smtClean="0">
                <a:solidFill>
                  <a:srgbClr val="333333"/>
                </a:solidFill>
                <a:latin typeface="Times New Roman" panose="02020603050405020304" pitchFamily="18" charset="0"/>
                <a:ea typeface="Helvetica" panose="020B0604020202020204" pitchFamily="34" charset="0"/>
              </a:rPr>
              <a:t>Дети пробуют на вкус овощи, определяя лук и репу. Предложить детям самим сочинить загадки про овощи.</a:t>
            </a:r>
            <a:endParaRPr lang="ru-RU" sz="3400" dirty="0" smtClean="0">
              <a:latin typeface="Times New Roman" panose="02020603050405020304" pitchFamily="18" charset="0"/>
              <a:ea typeface="SimSun" panose="02010600030101010101" pitchFamily="2" charset="-122"/>
            </a:endParaRPr>
          </a:p>
          <a:p>
            <a:endParaRPr lang="ru-RU" dirty="0"/>
          </a:p>
        </p:txBody>
      </p:sp>
      <p:sp>
        <p:nvSpPr>
          <p:cNvPr id="6" name="Заголовок 1"/>
          <p:cNvSpPr txBox="1">
            <a:spLocks/>
          </p:cNvSpPr>
          <p:nvPr/>
        </p:nvSpPr>
        <p:spPr>
          <a:xfrm>
            <a:off x="945862" y="-116730"/>
            <a:ext cx="5915025" cy="836578"/>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Беседа о овощах</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42863" y="1404397"/>
            <a:ext cx="1402348" cy="1176329"/>
          </a:xfrm>
          <a:prstGeom prst="rect">
            <a:avLst/>
          </a:prstGeom>
        </p:spPr>
      </p:pic>
    </p:spTree>
    <p:extLst>
      <p:ext uri="{BB962C8B-B14F-4D97-AF65-F5344CB8AC3E}">
        <p14:creationId xmlns:p14="http://schemas.microsoft.com/office/powerpoint/2010/main" val="39305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58000" cy="9905999"/>
          </a:xfrm>
          <a:prstGeom prst="rect">
            <a:avLst/>
          </a:prstGeom>
        </p:spPr>
      </p:pic>
      <p:sp>
        <p:nvSpPr>
          <p:cNvPr id="5" name="Объект 2"/>
          <p:cNvSpPr txBox="1">
            <a:spLocks/>
          </p:cNvSpPr>
          <p:nvPr/>
        </p:nvSpPr>
        <p:spPr>
          <a:xfrm>
            <a:off x="1400783" y="836579"/>
            <a:ext cx="5221474" cy="8874868"/>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spcBef>
                <a:spcPts val="0"/>
              </a:spcBef>
            </a:pPr>
            <a:r>
              <a:rPr lang="ru-RU" dirty="0" smtClean="0">
                <a:solidFill>
                  <a:srgbClr val="333333"/>
                </a:solidFill>
                <a:latin typeface="Times New Roman" panose="02020603050405020304" pitchFamily="18" charset="0"/>
                <a:ea typeface="Helvetica" panose="020B0604020202020204" pitchFamily="34" charset="0"/>
              </a:rPr>
              <a:t>Чтение рассказа «Осенние похождения крольчат» из книги «Лес осенью». Рассказы детей о своих приключениях в лесу.</a:t>
            </a:r>
            <a:endParaRPr lang="ru-RU" dirty="0" smtClean="0">
              <a:latin typeface="Times New Roman" panose="02020603050405020304" pitchFamily="18" charset="0"/>
              <a:ea typeface="SimSun" panose="02010600030101010101" pitchFamily="2" charset="-122"/>
            </a:endParaRPr>
          </a:p>
          <a:p>
            <a:pPr algn="just">
              <a:spcBef>
                <a:spcPts val="0"/>
              </a:spcBef>
            </a:pPr>
            <a:r>
              <a:rPr lang="ru-RU" dirty="0" smtClean="0">
                <a:solidFill>
                  <a:srgbClr val="333333"/>
                </a:solidFill>
                <a:latin typeface="Times New Roman" panose="02020603050405020304" pitchFamily="18" charset="0"/>
                <a:ea typeface="Helvetica" panose="020B0604020202020204" pitchFamily="34" charset="0"/>
              </a:rPr>
              <a:t>Цель: дать детям понятие о том, что лес – это сообщество растений и животных, которые живут вместе и нужны друг другу.</a:t>
            </a:r>
            <a:endParaRPr lang="ru-RU" dirty="0" smtClean="0">
              <a:latin typeface="Times New Roman" panose="02020603050405020304" pitchFamily="18" charset="0"/>
              <a:ea typeface="SimSun" panose="02010600030101010101" pitchFamily="2" charset="-122"/>
            </a:endParaRPr>
          </a:p>
          <a:p>
            <a:pPr algn="just">
              <a:spcBef>
                <a:spcPts val="0"/>
              </a:spcBef>
            </a:pPr>
            <a:r>
              <a:rPr lang="ru-RU" dirty="0" smtClean="0">
                <a:solidFill>
                  <a:srgbClr val="333333"/>
                </a:solidFill>
                <a:latin typeface="Times New Roman" panose="02020603050405020304" pitchFamily="18" charset="0"/>
                <a:ea typeface="Helvetica" panose="020B0604020202020204" pitchFamily="34" charset="0"/>
              </a:rPr>
              <a:t>Содержание: Воспитатель сообщает, что к ним пришел старичок-</a:t>
            </a:r>
            <a:r>
              <a:rPr lang="ru-RU" dirty="0" err="1" smtClean="0">
                <a:solidFill>
                  <a:srgbClr val="333333"/>
                </a:solidFill>
                <a:latin typeface="Times New Roman" panose="02020603050405020304" pitchFamily="18" charset="0"/>
                <a:ea typeface="Helvetica" panose="020B0604020202020204" pitchFamily="34" charset="0"/>
              </a:rPr>
              <a:t>лесовичок</a:t>
            </a:r>
            <a:r>
              <a:rPr lang="ru-RU" dirty="0" smtClean="0">
                <a:solidFill>
                  <a:srgbClr val="333333"/>
                </a:solidFill>
                <a:latin typeface="Times New Roman" panose="02020603050405020304" pitchFamily="18" charset="0"/>
                <a:ea typeface="Helvetica" panose="020B0604020202020204" pitchFamily="34" charset="0"/>
              </a:rPr>
              <a:t>, который хочет услышать, что ребята знают про лес. Кто был в лесу? Что видели там? Что растет в лесу? Какие животные живут? </a:t>
            </a:r>
            <a:r>
              <a:rPr lang="ru-RU" dirty="0" err="1" smtClean="0">
                <a:solidFill>
                  <a:srgbClr val="333333"/>
                </a:solidFill>
                <a:latin typeface="Times New Roman" panose="02020603050405020304" pitchFamily="18" charset="0"/>
                <a:ea typeface="Helvetica" panose="020B0604020202020204" pitchFamily="34" charset="0"/>
              </a:rPr>
              <a:t>Лесовичок</a:t>
            </a:r>
            <a:r>
              <a:rPr lang="ru-RU" dirty="0" smtClean="0">
                <a:solidFill>
                  <a:srgbClr val="333333"/>
                </a:solidFill>
                <a:latin typeface="Times New Roman" panose="02020603050405020304" pitchFamily="18" charset="0"/>
                <a:ea typeface="Helvetica" panose="020B0604020202020204" pitchFamily="34" charset="0"/>
              </a:rPr>
              <a:t> слушает, хвалит детей. Затем сообщает, что самые главные жители леса – деревья, их много, они высокие. Выставляет предметные картинки с изображением разных деревьев, просит детей назвать их. Спрашивает, как они узнали березу, дуб, рябину, клен, ель, сосну. Загадывает загадку: «Сидит – зеленеет, лежит- пожелтеет, падает – почернеет» (лист дерева). Леса бывают разные: смешанные, когда встречаются все эти деревья; хвойные – темные леса (тайга); в березовых рощах растут одни березы – это светлые леса; в сосновом бору – одни сосны, там приятно пахнет смолой. В смешанном лесу под деревьями растут кустарники – бузина, орешник, малина. Также на земле растут травы, ягоды, грибы. Показывает картинки с изображением кустарников, выставляет муляжи грибов. Читает стихи и загадки, просит найти на них отгадки. В лесу живут звери, птицы, насекомые. Они находят здесь себе жилье: роют норы, вьют гнезда. Лес кормит их. Звери и птицы употребляют в пищу различные части растений: семена, ягоды, ветки деревьев, листья и т.д. лес – это замечательное природное богатство</a:t>
            </a:r>
            <a:r>
              <a:rPr lang="ru-RU" dirty="0" smtClean="0">
                <a:solidFill>
                  <a:srgbClr val="333333"/>
                </a:solidFill>
                <a:latin typeface="Helvetica" panose="020B0604020202020204" pitchFamily="34" charset="0"/>
                <a:ea typeface="Helvetica" panose="020B0604020202020204" pitchFamily="34" charset="0"/>
              </a:rPr>
              <a:t>.</a:t>
            </a:r>
            <a:endParaRPr lang="ru-RU" dirty="0" smtClean="0">
              <a:latin typeface="Times New Roman" panose="02020603050405020304" pitchFamily="18" charset="0"/>
              <a:ea typeface="SimSun" panose="02010600030101010101" pitchFamily="2" charset="-122"/>
            </a:endParaRPr>
          </a:p>
          <a:p>
            <a:endParaRPr lang="ru-RU" dirty="0"/>
          </a:p>
        </p:txBody>
      </p:sp>
      <p:sp>
        <p:nvSpPr>
          <p:cNvPr id="6" name="Заголовок 1"/>
          <p:cNvSpPr txBox="1">
            <a:spLocks/>
          </p:cNvSpPr>
          <p:nvPr/>
        </p:nvSpPr>
        <p:spPr>
          <a:xfrm>
            <a:off x="857250" y="-119931"/>
            <a:ext cx="5915025" cy="836578"/>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Беседа о лесе</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0" y="1426638"/>
            <a:ext cx="1449882" cy="1216202"/>
          </a:xfrm>
          <a:prstGeom prst="rect">
            <a:avLst/>
          </a:prstGeom>
        </p:spPr>
      </p:pic>
    </p:spTree>
    <p:extLst>
      <p:ext uri="{BB962C8B-B14F-4D97-AF65-F5344CB8AC3E}">
        <p14:creationId xmlns:p14="http://schemas.microsoft.com/office/powerpoint/2010/main" val="137714132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1211</TotalTime>
  <Words>3190</Words>
  <Application>Microsoft Office PowerPoint</Application>
  <PresentationFormat>Лист A4 (210x297 мм)</PresentationFormat>
  <Paragraphs>531</Paragraphs>
  <Slides>42</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42</vt:i4>
      </vt:variant>
    </vt:vector>
  </HeadingPairs>
  <TitlesOfParts>
    <vt:vector size="51" baseType="lpstr">
      <vt:lpstr>SimSun</vt:lpstr>
      <vt:lpstr>Arial</vt:lpstr>
      <vt:lpstr>Calibri</vt:lpstr>
      <vt:lpstr>Calibri Light</vt:lpstr>
      <vt:lpstr>Cambria</vt:lpstr>
      <vt:lpstr>Helvetica</vt:lpstr>
      <vt:lpstr>Segoe Script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Ручеек</dc:creator>
  <cp:lastModifiedBy>Ручеек</cp:lastModifiedBy>
  <cp:revision>18</cp:revision>
  <dcterms:created xsi:type="dcterms:W3CDTF">2023-12-05T05:04:37Z</dcterms:created>
  <dcterms:modified xsi:type="dcterms:W3CDTF">2023-12-08T11:29:29Z</dcterms:modified>
</cp:coreProperties>
</file>