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3" r:id="rId3"/>
    <p:sldId id="272" r:id="rId4"/>
    <p:sldId id="271" r:id="rId5"/>
    <p:sldId id="270" r:id="rId6"/>
    <p:sldId id="269" r:id="rId7"/>
    <p:sldId id="282" r:id="rId8"/>
    <p:sldId id="268" r:id="rId9"/>
    <p:sldId id="278" r:id="rId10"/>
    <p:sldId id="279" r:id="rId11"/>
    <p:sldId id="280" r:id="rId12"/>
    <p:sldId id="281" r:id="rId13"/>
    <p:sldId id="267" r:id="rId14"/>
    <p:sldId id="275" r:id="rId15"/>
    <p:sldId id="276" r:id="rId16"/>
    <p:sldId id="260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660"/>
  </p:normalViewPr>
  <p:slideViewPr>
    <p:cSldViewPr>
      <p:cViewPr>
        <p:scale>
          <a:sx n="41" d="100"/>
          <a:sy n="41" d="100"/>
        </p:scale>
        <p:origin x="-2214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ata10.proshkolu.ru/content/media/pic/std/4000000/3642000/3641427-ea38b838151f3d18.png"/>
          <p:cNvPicPr>
            <a:picLocks noChangeAspect="1" noChangeArrowheads="1"/>
          </p:cNvPicPr>
          <p:nvPr/>
        </p:nvPicPr>
        <p:blipFill rotWithShape="1">
          <a:blip r:embed="rId2" cstate="print">
            <a:lum bright="4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34"/>
          <a:stretch/>
        </p:blipFill>
        <p:spPr bwMode="auto">
          <a:xfrm>
            <a:off x="0" y="-12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ata10.proshkolu.ru/content/media/pic/std/4000000/3642000/3641427-ea38b838151f3d18.png"/>
          <p:cNvPicPr>
            <a:picLocks noChangeAspect="1" noChangeArrowheads="1"/>
          </p:cNvPicPr>
          <p:nvPr/>
        </p:nvPicPr>
        <p:blipFill rotWithShape="1">
          <a:blip r:embed="rId2" cstate="print">
            <a:lum bright="4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3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0100" y="1857364"/>
            <a:ext cx="68580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«Речевое развитие дошкольников старшего возраста 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через использование эвристических  методов обучения»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0"/>
            <a:ext cx="735811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«Детский сад №51»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городского округа город Стерлитамак Республики Башкортостан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4857760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Подготовила: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Храмова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Л.В.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8129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ata10.proshkolu.ru/content/media/pic/std/4000000/3642000/3641427-ea38b838151f3d18.png"/>
          <p:cNvPicPr>
            <a:picLocks noChangeAspect="1" noChangeArrowheads="1"/>
          </p:cNvPicPr>
          <p:nvPr/>
        </p:nvPicPr>
        <p:blipFill rotWithShape="1">
          <a:blip r:embed="rId2" cstate="print">
            <a:lum bright="4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3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1714480" y="1714488"/>
            <a:ext cx="5072097" cy="37195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ata10.proshkolu.ru/content/media/pic/std/4000000/3642000/3641427-ea38b838151f3d18.png"/>
          <p:cNvPicPr>
            <a:picLocks noChangeAspect="1" noChangeArrowheads="1"/>
          </p:cNvPicPr>
          <p:nvPr/>
        </p:nvPicPr>
        <p:blipFill rotWithShape="1">
          <a:blip r:embed="rId2" cstate="print">
            <a:lum bright="4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3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3"/>
          <p:cNvPicPr/>
          <p:nvPr/>
        </p:nvPicPr>
        <p:blipFill>
          <a:blip r:embed="rId3"/>
          <a:stretch>
            <a:fillRect/>
          </a:stretch>
        </p:blipFill>
        <p:spPr>
          <a:xfrm>
            <a:off x="1428728" y="2209800"/>
            <a:ext cx="5286411" cy="364809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500298" y="1428736"/>
            <a:ext cx="3559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Кольцо </a:t>
            </a:r>
            <a:r>
              <a:rPr lang="ru-RU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Луллия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ata10.proshkolu.ru/content/media/pic/std/4000000/3642000/3641427-ea38b838151f3d18.png"/>
          <p:cNvPicPr>
            <a:picLocks noChangeAspect="1" noChangeArrowheads="1"/>
          </p:cNvPicPr>
          <p:nvPr/>
        </p:nvPicPr>
        <p:blipFill rotWithShape="1">
          <a:blip r:embed="rId2" cstate="print">
            <a:lum bright="4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3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ata10.proshkolu.ru/content/media/pic/std/4000000/3642000/3641427-ea38b838151f3d18.png"/>
          <p:cNvPicPr>
            <a:picLocks noChangeAspect="1" noChangeArrowheads="1"/>
          </p:cNvPicPr>
          <p:nvPr/>
        </p:nvPicPr>
        <p:blipFill rotWithShape="1">
          <a:blip r:embed="rId2" cstate="print">
            <a:lum bright="4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34"/>
          <a:stretch/>
        </p:blipFill>
        <p:spPr bwMode="auto">
          <a:xfrm>
            <a:off x="0" y="-12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ata10.proshkolu.ru/content/media/pic/std/4000000/3642000/3641427-ea38b838151f3d18.png"/>
          <p:cNvPicPr>
            <a:picLocks noChangeAspect="1" noChangeArrowheads="1"/>
          </p:cNvPicPr>
          <p:nvPr/>
        </p:nvPicPr>
        <p:blipFill rotWithShape="1">
          <a:blip r:embed="rId2" cstate="print">
            <a:lum bright="4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3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00166" y="1643050"/>
            <a:ext cx="578647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«НАОБОРОТ»</a:t>
            </a:r>
          </a:p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Суть приёма в выделении определённой функции или свойства объекта и замены их на противоположные.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8129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ata10.proshkolu.ru/content/media/pic/std/4000000/3642000/3641427-ea38b838151f3d18.png"/>
          <p:cNvPicPr>
            <a:picLocks noChangeAspect="1" noChangeArrowheads="1"/>
          </p:cNvPicPr>
          <p:nvPr/>
        </p:nvPicPr>
        <p:blipFill rotWithShape="1">
          <a:blip r:embed="rId2" cstate="print">
            <a:lum bright="4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3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0101" y="2000240"/>
            <a:ext cx="742955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Знай больше, а говори (   )  .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Не бойся врага умного, а бойся друга (   ).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Лучшая вещь- новая, а лучший друг  (   ).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Трудно найти, легко (   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ata10.proshkolu.ru/content/media/pic/std/4000000/3642000/3641427-ea38b838151f3d18.png"/>
          <p:cNvPicPr>
            <a:picLocks noChangeAspect="1" noChangeArrowheads="1"/>
          </p:cNvPicPr>
          <p:nvPr/>
        </p:nvPicPr>
        <p:blipFill rotWithShape="1">
          <a:blip r:embed="rId2" cstate="print">
            <a:lum bright="4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3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500166" y="1285860"/>
            <a:ext cx="6143668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u="sng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4000" b="0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гровое упражнение «Противодействие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».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Показываю предметы, которые объединяют в себе выполнение двух противоположных действий. Дети должны назвать эти действия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Monotype Corsiva" pitchFamily="66" charset="0"/>
              </a:rPr>
              <a:t> Рука- бьёт и гладит.</a:t>
            </a:r>
          </a:p>
          <a:p>
            <a:r>
              <a:rPr lang="ru-RU" sz="2800" dirty="0" smtClean="0">
                <a:latin typeface="Monotype Corsiva" pitchFamily="66" charset="0"/>
              </a:rPr>
              <a:t>Мама- ругает и жалеет.</a:t>
            </a:r>
          </a:p>
          <a:p>
            <a:r>
              <a:rPr lang="ru-RU" sz="2800" dirty="0" smtClean="0">
                <a:latin typeface="Monotype Corsiva" pitchFamily="66" charset="0"/>
              </a:rPr>
              <a:t>Ребёнок- строит и ломает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s17.akrns.gov.spb.ru/browz/633869232426168587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5984" y="1500174"/>
            <a:ext cx="4286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Методы ТРИЗ рекомендуется начинать использовать с младшего дошкольного возраста, постепенно усложняя, а в старшем дошкольном возрасте, дети самостоятельно начинают играть в них и воспитателю легче ставить перед ними творческие задачи</a:t>
            </a:r>
            <a:endParaRPr lang="ru-RU" sz="24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7905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Методы ТРИЗ рекомендуется начинать использовать с младшего дошкольного возраста, постепенно усложняя, а в старшем дошкольном возрасте, дети самостоятельно начинают играть в них и воспитателю легче ставить перед ними творческие задачи</a:t>
            </a:r>
            <a:endParaRPr lang="ru-RU" dirty="0"/>
          </a:p>
        </p:txBody>
      </p:sp>
      <p:pic>
        <p:nvPicPr>
          <p:cNvPr id="5" name="Picture 2" descr="http://ds17.akrns.gov.spb.ru/browz/633869232426168587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71604" y="2000240"/>
            <a:ext cx="5857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Спасибо за внимание!</a:t>
            </a:r>
            <a:endParaRPr lang="ru-RU" sz="54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ata10.proshkolu.ru/content/media/pic/std/4000000/3642000/3641427-ea38b838151f3d18.png"/>
          <p:cNvPicPr>
            <a:picLocks noChangeAspect="1" noChangeArrowheads="1"/>
          </p:cNvPicPr>
          <p:nvPr/>
        </p:nvPicPr>
        <p:blipFill rotWithShape="1">
          <a:blip r:embed="rId2" cstate="print">
            <a:lum bright="4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34"/>
          <a:stretch/>
        </p:blipFill>
        <p:spPr bwMode="auto">
          <a:xfrm>
            <a:off x="0" y="-12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ata10.proshkolu.ru/content/media/pic/std/4000000/3642000/3641427-ea38b838151f3d18.png"/>
          <p:cNvPicPr>
            <a:picLocks noChangeAspect="1" noChangeArrowheads="1"/>
          </p:cNvPicPr>
          <p:nvPr/>
        </p:nvPicPr>
        <p:blipFill rotWithShape="1">
          <a:blip r:embed="rId2" cstate="print">
            <a:lum bright="4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3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1538" y="1928802"/>
            <a:ext cx="66437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В чём заключаются эвристические методы обучения?</a:t>
            </a:r>
          </a:p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b="1" u="sng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Эвристический метод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направлен на проявление детьми самостоятельности в решении обозначенной проблемы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8129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ata10.proshkolu.ru/content/media/pic/std/4000000/3642000/3641427-ea38b838151f3d18.png"/>
          <p:cNvPicPr>
            <a:picLocks noChangeAspect="1" noChangeArrowheads="1"/>
          </p:cNvPicPr>
          <p:nvPr/>
        </p:nvPicPr>
        <p:blipFill rotWithShape="1">
          <a:blip r:embed="rId2" cstate="print">
            <a:lum bright="4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34"/>
          <a:stretch/>
        </p:blipFill>
        <p:spPr bwMode="auto">
          <a:xfrm>
            <a:off x="0" y="-12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ata10.proshkolu.ru/content/media/pic/std/4000000/3642000/3641427-ea38b838151f3d18.png"/>
          <p:cNvPicPr>
            <a:picLocks noChangeAspect="1" noChangeArrowheads="1"/>
          </p:cNvPicPr>
          <p:nvPr/>
        </p:nvPicPr>
        <p:blipFill rotWithShape="1">
          <a:blip r:embed="rId2" cstate="print">
            <a:lum bright="4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3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28794" y="500042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БИНОМ ФАНТАЗИИ</a:t>
            </a:r>
            <a:endParaRPr lang="ru-RU" sz="4000" b="1" u="sng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1428736"/>
            <a:ext cx="764386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СЛОЖИТЬ→1 реальный объект +2 реальный      объект 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       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↓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ПОЛУЧИТЬ →новый реальный объект или                           фантастический объект</a:t>
            </a:r>
          </a:p>
          <a:p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↓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ПРИДУМАТЬ→внешний вид, 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                                 место жительства или обитания,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                                 функции, 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                                 название, 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                                 характер.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7812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ata10.proshkolu.ru/content/media/pic/std/4000000/3642000/3641427-ea38b838151f3d18.png"/>
          <p:cNvPicPr>
            <a:picLocks noChangeAspect="1" noChangeArrowheads="1"/>
          </p:cNvPicPr>
          <p:nvPr/>
        </p:nvPicPr>
        <p:blipFill rotWithShape="1">
          <a:blip r:embed="rId2" cstate="print">
            <a:lum bright="4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34"/>
          <a:stretch/>
        </p:blipFill>
        <p:spPr bwMode="auto">
          <a:xfrm>
            <a:off x="0" y="-12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ata10.proshkolu.ru/content/media/pic/std/4000000/3642000/3641427-ea38b838151f3d18.png"/>
          <p:cNvPicPr>
            <a:picLocks noChangeAspect="1" noChangeArrowheads="1"/>
          </p:cNvPicPr>
          <p:nvPr/>
        </p:nvPicPr>
        <p:blipFill rotWithShape="1">
          <a:blip r:embed="rId2" cstate="print">
            <a:lum bright="4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3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ds02.infourok.ru/uploads/ex/0d42/000871b1-275b0cce/hello_html_163ee7b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285860"/>
            <a:ext cx="2857520" cy="321471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071934" y="2714620"/>
            <a:ext cx="7473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/>
              <a:t>+</a:t>
            </a:r>
            <a:endParaRPr lang="ru-RU" sz="8800" dirty="0"/>
          </a:p>
        </p:txBody>
      </p:sp>
      <p:pic>
        <p:nvPicPr>
          <p:cNvPr id="4102" name="Picture 6" descr="https://static.detstrana.ru/public/ratings/images/pic_5284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214554"/>
            <a:ext cx="3000396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78129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ata10.proshkolu.ru/content/media/pic/std/4000000/3642000/3641427-ea38b838151f3d18.png"/>
          <p:cNvPicPr>
            <a:picLocks noChangeAspect="1" noChangeArrowheads="1"/>
          </p:cNvPicPr>
          <p:nvPr/>
        </p:nvPicPr>
        <p:blipFill rotWithShape="1">
          <a:blip r:embed="rId2" cstate="print">
            <a:lum bright="4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34"/>
          <a:stretch/>
        </p:blipFill>
        <p:spPr bwMode="auto">
          <a:xfrm>
            <a:off x="0" y="-12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ata10.proshkolu.ru/content/media/pic/std/4000000/3642000/3641427-ea38b838151f3d18.png"/>
          <p:cNvPicPr>
            <a:picLocks noChangeAspect="1" noChangeArrowheads="1"/>
          </p:cNvPicPr>
          <p:nvPr/>
        </p:nvPicPr>
        <p:blipFill rotWithShape="1">
          <a:blip r:embed="rId2" cstate="print">
            <a:lum bright="4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34"/>
          <a:stretch/>
        </p:blipFill>
        <p:spPr bwMode="auto">
          <a:xfrm>
            <a:off x="0" y="0"/>
            <a:ext cx="6786578" cy="32861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static9.depositphotos.com/1005738/1212/v/950/depositphotos_12125058-stock-illustration-abstract-musical-tree-made-wi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14356"/>
            <a:ext cx="7786742" cy="5929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78129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ata10.proshkolu.ru/content/media/pic/std/4000000/3642000/3641427-ea38b838151f3d18.png"/>
          <p:cNvPicPr>
            <a:picLocks noChangeAspect="1" noChangeArrowheads="1"/>
          </p:cNvPicPr>
          <p:nvPr/>
        </p:nvPicPr>
        <p:blipFill rotWithShape="1">
          <a:blip r:embed="rId2" cstate="print">
            <a:lum bright="4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34"/>
          <a:stretch/>
        </p:blipFill>
        <p:spPr bwMode="auto">
          <a:xfrm>
            <a:off x="0" y="-12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ata10.proshkolu.ru/content/media/pic/std/4000000/3642000/3641427-ea38b838151f3d18.png"/>
          <p:cNvPicPr>
            <a:picLocks noChangeAspect="1" noChangeArrowheads="1"/>
          </p:cNvPicPr>
          <p:nvPr/>
        </p:nvPicPr>
        <p:blipFill rotWithShape="1">
          <a:blip r:embed="rId2" cstate="print">
            <a:lum bright="4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3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F:\DCIM\109_PANA\P10904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0042"/>
            <a:ext cx="807249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78129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93838" y="-1500222"/>
            <a:ext cx="26946225" cy="263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76" y="2857496"/>
            <a:ext cx="22339817" cy="2182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ata10.proshkolu.ru/content/media/pic/std/4000000/3642000/3641427-ea38b838151f3d18.png"/>
          <p:cNvPicPr>
            <a:picLocks noChangeAspect="1" noChangeArrowheads="1"/>
          </p:cNvPicPr>
          <p:nvPr/>
        </p:nvPicPr>
        <p:blipFill rotWithShape="1">
          <a:blip r:embed="rId2" cstate="print">
            <a:lum bright="4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34"/>
          <a:stretch/>
        </p:blipFill>
        <p:spPr bwMode="auto">
          <a:xfrm>
            <a:off x="0" y="-12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ata10.proshkolu.ru/content/media/pic/std/4000000/3642000/3641427-ea38b838151f3d18.png"/>
          <p:cNvPicPr>
            <a:picLocks noChangeAspect="1" noChangeArrowheads="1"/>
          </p:cNvPicPr>
          <p:nvPr/>
        </p:nvPicPr>
        <p:blipFill rotWithShape="1">
          <a:blip r:embed="rId2" cstate="print">
            <a:lum bright="4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3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857223" y="1214422"/>
            <a:ext cx="7072363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sng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ФАНТАСТИЧЕСКОЕ ВЫЧИТАНИЕ.</a:t>
            </a:r>
            <a:endParaRPr lang="ru-RU" sz="4000" b="1" u="sng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Этот метод заключается в изъятии из окружающего мира каких-либо элементов. Вычитать можно предметы, процесс или свойства.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8129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ata10.proshkolu.ru/content/media/pic/std/4000000/3642000/3641427-ea38b838151f3d18.png"/>
          <p:cNvPicPr>
            <a:picLocks noChangeAspect="1" noChangeArrowheads="1"/>
          </p:cNvPicPr>
          <p:nvPr/>
        </p:nvPicPr>
        <p:blipFill rotWithShape="1">
          <a:blip r:embed="rId2" cstate="print">
            <a:lum bright="4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3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1"/>
          <p:cNvPicPr/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1571605" y="2285992"/>
            <a:ext cx="5786478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280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yasly</dc:creator>
  <cp:lastModifiedBy>king</cp:lastModifiedBy>
  <cp:revision>15</cp:revision>
  <dcterms:created xsi:type="dcterms:W3CDTF">2018-08-22T08:36:42Z</dcterms:created>
  <dcterms:modified xsi:type="dcterms:W3CDTF">2022-04-15T07:06:13Z</dcterms:modified>
</cp:coreProperties>
</file>