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3" r:id="rId2"/>
    <p:sldId id="257" r:id="rId3"/>
    <p:sldId id="262" r:id="rId4"/>
    <p:sldId id="260" r:id="rId5"/>
    <p:sldId id="261" r:id="rId6"/>
    <p:sldId id="264" r:id="rId7"/>
    <p:sldId id="259" r:id="rId8"/>
    <p:sldId id="272" r:id="rId9"/>
    <p:sldId id="265" r:id="rId10"/>
    <p:sldId id="267" r:id="rId11"/>
    <p:sldId id="268" r:id="rId12"/>
    <p:sldId id="269" r:id="rId13"/>
    <p:sldId id="270" r:id="rId14"/>
    <p:sldId id="271" r:id="rId15"/>
    <p:sldId id="266" r:id="rId1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8CD76D-F1D6-4004-995D-12CAB2AC85B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03FBB1-2CF7-4F46-8D0F-3FAFFDD1C6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54732"/>
            <a:ext cx="3810000" cy="359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2667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Hello children!</a:t>
            </a:r>
          </a:p>
          <a:p>
            <a:r>
              <a:rPr lang="en-US" sz="6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ENGLISH LESSON</a:t>
            </a:r>
          </a:p>
          <a:p>
            <a:r>
              <a:rPr lang="en-US" sz="6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FORM </a:t>
            </a:r>
            <a:r>
              <a:rPr lang="en-US" sz="6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3</a:t>
            </a:r>
            <a:r>
              <a:rPr lang="en-US" sz="6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endParaRPr lang="ru-RU" sz="6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5696" y="5229200"/>
            <a:ext cx="3422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Исакджанова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Гульнора</a:t>
            </a:r>
            <a:r>
              <a:rPr lang="ru-RU" i="1" dirty="0" smtClean="0">
                <a:solidFill>
                  <a:srgbClr val="002060"/>
                </a:solidFill>
              </a:rPr>
              <a:t> Николаевна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МОАУ «ООШ№90» </a:t>
            </a:r>
            <a:r>
              <a:rPr lang="ru-RU" i="1" dirty="0" err="1" smtClean="0">
                <a:solidFill>
                  <a:srgbClr val="002060"/>
                </a:solidFill>
              </a:rPr>
              <a:t>с.Краснохолм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548680"/>
            <a:ext cx="288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PAIR WORK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19862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724" y="221285"/>
            <a:ext cx="373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Let's have a rest!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48" y="2083570"/>
            <a:ext cx="3654152" cy="4750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71851"/>
            <a:ext cx="2088232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4023713" cy="31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20688"/>
            <a:ext cx="5792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LET'S 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SET THE 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TABLE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!</a:t>
            </a:r>
          </a:p>
          <a:p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(</a:t>
            </a:r>
            <a:r>
              <a:rPr lang="en-US" sz="3600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GROUP WORK</a:t>
            </a: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)</a:t>
            </a:r>
            <a:endParaRPr lang="ru-RU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9431"/>
            <a:ext cx="5400600" cy="3599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33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67597"/>
            <a:ext cx="334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REFLECTION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19680"/>
            <a:ext cx="2324389" cy="3521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4536" y="-18289"/>
            <a:ext cx="4151062" cy="6752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298" y="125083"/>
            <a:ext cx="4216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44824"/>
            <a:ext cx="7541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THANK YOU FOR THE LESSON!</a:t>
            </a:r>
          </a:p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                 GOOD BYE!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05430"/>
            <a:ext cx="3816424" cy="34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230018"/>
            <a:ext cx="34147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CROSSWORD</a:t>
            </a:r>
          </a:p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LET’S CHECK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7" y="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44527"/>
              </p:ext>
            </p:extLst>
          </p:nvPr>
        </p:nvGraphicFramePr>
        <p:xfrm>
          <a:off x="899592" y="1988840"/>
          <a:ext cx="446912" cy="3384400"/>
        </p:xfrm>
        <a:graphic>
          <a:graphicData uri="http://schemas.openxmlformats.org/drawingml/2006/table">
            <a:tbl>
              <a:tblPr/>
              <a:tblGrid>
                <a:gridCol w="446912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2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3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W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6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C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90095"/>
              </p:ext>
            </p:extLst>
          </p:nvPr>
        </p:nvGraphicFramePr>
        <p:xfrm>
          <a:off x="2195737" y="548680"/>
          <a:ext cx="404664" cy="3566120"/>
        </p:xfrm>
        <a:graphic>
          <a:graphicData uri="http://schemas.openxmlformats.org/drawingml/2006/table">
            <a:tbl>
              <a:tblPr/>
              <a:tblGrid>
                <a:gridCol w="404664"/>
              </a:tblGrid>
              <a:tr h="139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C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3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4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5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8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L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5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5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0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45621"/>
              </p:ext>
            </p:extLst>
          </p:nvPr>
        </p:nvGraphicFramePr>
        <p:xfrm>
          <a:off x="4345381" y="836314"/>
          <a:ext cx="374904" cy="2122528"/>
        </p:xfrm>
        <a:graphic>
          <a:graphicData uri="http://schemas.openxmlformats.org/drawingml/2006/table">
            <a:tbl>
              <a:tblPr/>
              <a:tblGrid>
                <a:gridCol w="37490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P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2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3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91112"/>
              </p:ext>
            </p:extLst>
          </p:nvPr>
        </p:nvGraphicFramePr>
        <p:xfrm>
          <a:off x="1331640" y="3717032"/>
          <a:ext cx="1715664" cy="385332"/>
        </p:xfrm>
        <a:graphic>
          <a:graphicData uri="http://schemas.openxmlformats.org/drawingml/2006/table">
            <a:tbl>
              <a:tblPr/>
              <a:tblGrid>
                <a:gridCol w="419520"/>
                <a:gridCol w="432048"/>
                <a:gridCol w="432048"/>
                <a:gridCol w="432048"/>
              </a:tblGrid>
              <a:tr h="38533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E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16649"/>
              </p:ext>
            </p:extLst>
          </p:nvPr>
        </p:nvGraphicFramePr>
        <p:xfrm>
          <a:off x="1331640" y="4509120"/>
          <a:ext cx="2592288" cy="432048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C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E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71600" y="16288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2.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993" y="3711312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3.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049" y="457859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4.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47526"/>
              </p:ext>
            </p:extLst>
          </p:nvPr>
        </p:nvGraphicFramePr>
        <p:xfrm>
          <a:off x="1804283" y="5373216"/>
          <a:ext cx="1255549" cy="399670"/>
        </p:xfrm>
        <a:graphic>
          <a:graphicData uri="http://schemas.openxmlformats.org/drawingml/2006/table">
            <a:tbl>
              <a:tblPr/>
              <a:tblGrid>
                <a:gridCol w="391453"/>
                <a:gridCol w="432048"/>
                <a:gridCol w="432048"/>
              </a:tblGrid>
              <a:tr h="3996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B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355976" y="41444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doni MT" panose="02070603080606020203" pitchFamily="18" charset="0"/>
              </a:rPr>
              <a:t>6</a:t>
            </a:r>
            <a:r>
              <a:rPr lang="en-US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6400"/>
              </p:ext>
            </p:extLst>
          </p:nvPr>
        </p:nvGraphicFramePr>
        <p:xfrm>
          <a:off x="2627784" y="2564904"/>
          <a:ext cx="2889504" cy="432048"/>
        </p:xfrm>
        <a:graphic>
          <a:graphicData uri="http://schemas.openxmlformats.org/drawingml/2006/table">
            <a:tbl>
              <a:tblPr/>
              <a:tblGrid>
                <a:gridCol w="390928"/>
                <a:gridCol w="432048"/>
                <a:gridCol w="432048"/>
                <a:gridCol w="432048"/>
                <a:gridCol w="432048"/>
                <a:gridCol w="385192"/>
                <a:gridCol w="385192"/>
              </a:tblGrid>
              <a:tr h="43204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A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43245"/>
              </p:ext>
            </p:extLst>
          </p:nvPr>
        </p:nvGraphicFramePr>
        <p:xfrm>
          <a:off x="3059832" y="4941168"/>
          <a:ext cx="414912" cy="462386"/>
        </p:xfrm>
        <a:graphic>
          <a:graphicData uri="http://schemas.openxmlformats.org/drawingml/2006/table">
            <a:tbl>
              <a:tblPr/>
              <a:tblGrid>
                <a:gridCol w="414912"/>
              </a:tblGrid>
              <a:tr h="46238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13263"/>
              </p:ext>
            </p:extLst>
          </p:nvPr>
        </p:nvGraphicFramePr>
        <p:xfrm>
          <a:off x="3059832" y="5373216"/>
          <a:ext cx="1216152" cy="399670"/>
        </p:xfrm>
        <a:graphic>
          <a:graphicData uri="http://schemas.openxmlformats.org/drawingml/2006/table">
            <a:tbl>
              <a:tblPr/>
              <a:tblGrid>
                <a:gridCol w="406908"/>
                <a:gridCol w="406908"/>
                <a:gridCol w="402336"/>
              </a:tblGrid>
              <a:tr h="3996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doni MT" panose="02070603080606020203" pitchFamily="18" charset="0"/>
                        </a:rPr>
                        <a:t>G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412829" y="540355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5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04283" y="264084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7.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9832" y="412630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8.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12" y="1985114"/>
            <a:ext cx="419862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44" y="116632"/>
            <a:ext cx="4896544" cy="4896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1352" y="5217704"/>
            <a:ext cx="457200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doni MT Black" panose="02070A03080606020203" pitchFamily="18" charset="0"/>
              </a:rPr>
              <a:t>2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35144" y="5205160"/>
            <a:ext cx="457200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anose="02070A03080606020203" pitchFamily="18" charset="0"/>
              </a:rPr>
              <a:t>9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5205160"/>
            <a:ext cx="648072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doni MT Black" panose="02070A03080606020203" pitchFamily="18" charset="0"/>
              </a:rPr>
              <a:t>18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5149" y="5234640"/>
            <a:ext cx="701105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anose="02070A03080606020203" pitchFamily="18" charset="0"/>
              </a:rPr>
              <a:t>20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18704" y="5218728"/>
            <a:ext cx="457200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anose="02070A03080606020203" pitchFamily="18" charset="0"/>
              </a:rPr>
              <a:t>8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5234640"/>
            <a:ext cx="457200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anose="02070A03080606020203" pitchFamily="18" charset="0"/>
              </a:rPr>
              <a:t>4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5234640"/>
            <a:ext cx="457200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anose="02070A03080606020203" pitchFamily="18" charset="0"/>
              </a:rPr>
              <a:t>1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5205160"/>
            <a:ext cx="720080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anose="02070A03080606020203" pitchFamily="18" charset="0"/>
              </a:rPr>
              <a:t>25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01114" y="3207263"/>
            <a:ext cx="1923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CODE</a:t>
            </a:r>
            <a:endParaRPr lang="ru-RU" sz="44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34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632" y="5246040"/>
            <a:ext cx="457200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odoni MT Black" panose="02070A03080606020203" pitchFamily="18" charset="0"/>
              </a:rPr>
              <a:t>B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4352" y="5251728"/>
            <a:ext cx="457200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Bodoni MT Black" panose="02070A03080606020203" pitchFamily="18" charset="0"/>
              </a:rPr>
              <a:t>I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4680" y="5246040"/>
            <a:ext cx="504056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odoni MT Black" panose="02070A03080606020203" pitchFamily="18" charset="0"/>
              </a:rPr>
              <a:t>R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6491" y="5234640"/>
            <a:ext cx="522795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Bodoni MT Black" panose="02070A03080606020203" pitchFamily="18" charset="0"/>
              </a:rPr>
              <a:t>T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7134" y="5234640"/>
            <a:ext cx="530352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Bodoni MT Black" panose="02070A03080606020203" pitchFamily="18" charset="0"/>
              </a:rPr>
              <a:t>H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5234640"/>
            <a:ext cx="457200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Bodoni MT Black" panose="02070A03080606020203" pitchFamily="18" charset="0"/>
              </a:rPr>
              <a:t>D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5234640"/>
            <a:ext cx="457200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Bodoni MT Black" panose="02070A03080606020203" pitchFamily="18" charset="0"/>
              </a:rPr>
              <a:t>A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39096" y="5217704"/>
            <a:ext cx="529248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Bodoni MT Black" panose="02070A03080606020203" pitchFamily="18" charset="0"/>
              </a:rPr>
              <a:t>Y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977">
            <a:off x="214483" y="1258916"/>
            <a:ext cx="2698698" cy="19340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77" y="620688"/>
            <a:ext cx="5036613" cy="48435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5042" y="80259"/>
            <a:ext cx="2145691" cy="21456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999988" cy="26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72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19886" r="8161" b="19886"/>
          <a:stretch/>
        </p:blipFill>
        <p:spPr>
          <a:xfrm>
            <a:off x="2952384" y="3573016"/>
            <a:ext cx="3383456" cy="2298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55" y="14156"/>
            <a:ext cx="3514328" cy="3690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3965182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LETTER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02880" cy="6099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2840124"/>
            <a:ext cx="40965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Dear friends, </a:t>
            </a:r>
          </a:p>
          <a:p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Today I have got a birthday.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Would you like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to visit me?</a:t>
            </a:r>
          </a:p>
          <a:p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Please come and see me.</a:t>
            </a:r>
          </a:p>
          <a:p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Your friend, Carlson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6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" r="1199" b="10401"/>
          <a:stretch/>
        </p:blipFill>
        <p:spPr>
          <a:xfrm>
            <a:off x="0" y="1834605"/>
            <a:ext cx="9144000" cy="2852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5911" y="2636912"/>
            <a:ext cx="85074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C</a:t>
            </a:r>
            <a:r>
              <a:rPr lang="en-US" sz="2000" b="1" i="1" dirty="0" smtClean="0">
                <a:solidFill>
                  <a:schemeClr val="accent6"/>
                </a:solidFill>
                <a:latin typeface="Bodoni MT" panose="02070603080606020203" pitchFamily="18" charset="0"/>
              </a:rPr>
              <a:t>ar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d</a:t>
            </a:r>
          </a:p>
          <a:p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</a:t>
            </a:r>
            <a:r>
              <a:rPr lang="en-US" sz="2000" b="1" i="1" dirty="0" smtClean="0">
                <a:solidFill>
                  <a:schemeClr val="accent6"/>
                </a:solidFill>
                <a:latin typeface="Bodoni MT" panose="02070603080606020203" pitchFamily="18" charset="0"/>
              </a:rPr>
              <a:t>ar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ty</a:t>
            </a:r>
          </a:p>
          <a:p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</a:t>
            </a:r>
            <a:r>
              <a:rPr lang="en-US" sz="2000" b="1" i="1" dirty="0" smtClean="0">
                <a:solidFill>
                  <a:schemeClr val="accent6"/>
                </a:solidFill>
                <a:latin typeface="Bodoni MT" panose="02070603080606020203" pitchFamily="18" charset="0"/>
              </a:rPr>
              <a:t>ar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k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73086" y="2333043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[a:]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339854"/>
            <a:ext cx="13805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   [ ʧ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]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Ch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icken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Ch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ocolate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Ch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eese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401408"/>
            <a:ext cx="88126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[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]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Bodoni MT" panose="02070603080606020203" pitchFamily="18" charset="0"/>
              </a:rPr>
              <a:t>W</a:t>
            </a:r>
            <a:r>
              <a:rPr lang="en-US" sz="2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h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y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Wh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at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W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ater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2379209"/>
            <a:ext cx="1224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[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]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gg</a:t>
            </a:r>
          </a:p>
          <a:p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L</a:t>
            </a:r>
            <a:r>
              <a:rPr lang="en-US" sz="2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monade</a:t>
            </a:r>
          </a:p>
          <a:p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Bodoni MT" panose="02070603080606020203" pitchFamily="18" charset="0"/>
            </a:endParaRPr>
          </a:p>
          <a:p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89" y="4687533"/>
            <a:ext cx="1852032" cy="22036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31107" y="404664"/>
            <a:ext cx="5671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PHONETIC  CHARGING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686277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+mj-lt"/>
              </a:rPr>
              <a:t> </a:t>
            </a:r>
            <a:r>
              <a:rPr lang="ru-RU" sz="3600" b="1" i="1" dirty="0" smtClean="0">
                <a:latin typeface="+mj-lt"/>
              </a:rPr>
              <a:t>          </a:t>
            </a:r>
            <a:r>
              <a:rPr lang="en-US" sz="3600" b="1" i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LESSON OBJECTIVES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84" y="1028026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+mj-lt"/>
              </a:rPr>
              <a:t>1.</a:t>
            </a:r>
            <a:endParaRPr lang="ru-RU" sz="2400" b="1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3963" y="100748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+mj-lt"/>
              </a:rPr>
              <a:t>2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2952" y="419147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+mj-lt"/>
              </a:rPr>
              <a:t>3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29" y="1489691"/>
            <a:ext cx="2793025" cy="2076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44" y="4191470"/>
            <a:ext cx="3387593" cy="23374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6" y="1469147"/>
            <a:ext cx="3383828" cy="203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784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37" y="1565910"/>
            <a:ext cx="4320540" cy="5326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45586"/>
            <a:ext cx="4208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</a:rPr>
              <a:t>He 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</a:rPr>
              <a:t>is offend for us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5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272" y="26064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What 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</a:rPr>
              <a:t>would 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Carlson </a:t>
            </a:r>
            <a:r>
              <a:rPr lang="en-US" sz="36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like 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to eat for his birthday?  </a:t>
            </a:r>
          </a:p>
          <a:p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Open the book at page 42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Bodoni MT" panose="02070603080606020203" pitchFamily="18" charset="0"/>
              </a:rPr>
              <a:t> 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4085"/>
            <a:ext cx="5397176" cy="4555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Track No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708" y="57332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063C64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2170</TotalTime>
  <Words>182</Words>
  <Application>Microsoft Office PowerPoint</Application>
  <PresentationFormat>Экран (4:3)</PresentationFormat>
  <Paragraphs>81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ГУЛЬНОРА ИСАКДЖАНОВА</dc:creator>
  <cp:lastModifiedBy>ГУЛЬНОРА ИСАКДЖАНОВА</cp:lastModifiedBy>
  <cp:revision>57</cp:revision>
  <cp:lastPrinted>2022-10-09T09:27:56Z</cp:lastPrinted>
  <dcterms:created xsi:type="dcterms:W3CDTF">2022-10-08T10:32:12Z</dcterms:created>
  <dcterms:modified xsi:type="dcterms:W3CDTF">2022-10-11T02:38:18Z</dcterms:modified>
</cp:coreProperties>
</file>