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9" r:id="rId3"/>
    <p:sldId id="257" r:id="rId4"/>
    <p:sldId id="258" r:id="rId5"/>
    <p:sldId id="263" r:id="rId6"/>
    <p:sldId id="264" r:id="rId7"/>
    <p:sldId id="265" r:id="rId8"/>
    <p:sldId id="267" r:id="rId9"/>
    <p:sldId id="268" r:id="rId10"/>
    <p:sldId id="266" r:id="rId11"/>
    <p:sldId id="269" r:id="rId12"/>
    <p:sldId id="270" r:id="rId13"/>
    <p:sldId id="271" r:id="rId14"/>
    <p:sldId id="256" r:id="rId15"/>
    <p:sldId id="262"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322887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70504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6236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151271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1053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2098006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1042593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396025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207607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BF01E7-16CE-4D27-A79F-294D11ED28AC}" type="datetimeFigureOut">
              <a:rPr lang="ru-RU" smtClean="0"/>
              <a:t>22.06.2023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23106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9BF01E7-16CE-4D27-A79F-294D11ED28AC}" type="datetimeFigureOut">
              <a:rPr lang="ru-RU" smtClean="0"/>
              <a:t>22.06.2023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394087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9BF01E7-16CE-4D27-A79F-294D11ED28AC}" type="datetimeFigureOut">
              <a:rPr lang="ru-RU" smtClean="0"/>
              <a:t>22.06.2023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284445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9BF01E7-16CE-4D27-A79F-294D11ED28AC}" type="datetimeFigureOut">
              <a:rPr lang="ru-RU" smtClean="0"/>
              <a:t>22.06.2023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55625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F01E7-16CE-4D27-A79F-294D11ED28AC}" type="datetimeFigureOut">
              <a:rPr lang="ru-RU" smtClean="0"/>
              <a:t>22.06.2023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61381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BF01E7-16CE-4D27-A79F-294D11ED28AC}" type="datetimeFigureOut">
              <a:rPr lang="ru-RU" smtClean="0"/>
              <a:t>22.06.2023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387933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BF01E7-16CE-4D27-A79F-294D11ED28AC}" type="datetimeFigureOut">
              <a:rPr lang="ru-RU" smtClean="0"/>
              <a:t>22.06.2023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5C9A25-ABCF-456E-B7A6-C07E98543288}" type="slidenum">
              <a:rPr lang="ru-RU" smtClean="0"/>
              <a:t>‹#›</a:t>
            </a:fld>
            <a:endParaRPr lang="ru-RU"/>
          </a:p>
        </p:txBody>
      </p:sp>
    </p:spTree>
    <p:extLst>
      <p:ext uri="{BB962C8B-B14F-4D97-AF65-F5344CB8AC3E}">
        <p14:creationId xmlns:p14="http://schemas.microsoft.com/office/powerpoint/2010/main" val="401075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BF01E7-16CE-4D27-A79F-294D11ED28AC}" type="datetimeFigureOut">
              <a:rPr lang="ru-RU" smtClean="0"/>
              <a:t>22.06.2023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5C9A25-ABCF-456E-B7A6-C07E98543288}" type="slidenum">
              <a:rPr lang="ru-RU" smtClean="0"/>
              <a:t>‹#›</a:t>
            </a:fld>
            <a:endParaRPr lang="ru-RU"/>
          </a:p>
        </p:txBody>
      </p:sp>
    </p:spTree>
    <p:extLst>
      <p:ext uri="{BB962C8B-B14F-4D97-AF65-F5344CB8AC3E}">
        <p14:creationId xmlns:p14="http://schemas.microsoft.com/office/powerpoint/2010/main" val="3585223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010ovH5hY5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1218" y="722045"/>
            <a:ext cx="10515600" cy="1325563"/>
          </a:xfrm>
        </p:spPr>
        <p:txBody>
          <a:bodyPr>
            <a:normAutofit fontScale="90000"/>
          </a:bodyPr>
          <a:lstStyle/>
          <a:p>
            <a:pPr algn="ctr"/>
            <a:r>
              <a:rPr lang="en-US" b="1" dirty="0" smtClean="0">
                <a:solidFill>
                  <a:srgbClr val="FF0000"/>
                </a:solidFill>
              </a:rPr>
              <a:t/>
            </a:r>
            <a:br>
              <a:rPr lang="en-US" b="1" dirty="0" smtClean="0">
                <a:solidFill>
                  <a:srgbClr val="FF0000"/>
                </a:solidFill>
              </a:rPr>
            </a:br>
            <a:r>
              <a:rPr lang="en-US" b="1" dirty="0" smtClean="0">
                <a:solidFill>
                  <a:srgbClr val="FF0000"/>
                </a:solidFill>
              </a:rPr>
              <a:t>W</a:t>
            </a:r>
            <a:r>
              <a:rPr lang="en-US" b="1" dirty="0" smtClean="0"/>
              <a:t/>
            </a:r>
            <a:br>
              <a:rPr lang="en-US" b="1" dirty="0" smtClean="0"/>
            </a:br>
            <a:r>
              <a:rPr lang="en-US" b="1" dirty="0" smtClean="0">
                <a:solidFill>
                  <a:srgbClr val="FF0000"/>
                </a:solidFill>
              </a:rPr>
              <a:t>w</a:t>
            </a:r>
            <a:r>
              <a:rPr lang="en-US" b="1" dirty="0" smtClean="0"/>
              <a:t>ar   </a:t>
            </a:r>
            <a:r>
              <a:rPr lang="en-US" b="1" dirty="0" smtClean="0">
                <a:solidFill>
                  <a:srgbClr val="FF0000"/>
                </a:solidFill>
              </a:rPr>
              <a:t>w</a:t>
            </a:r>
            <a:r>
              <a:rPr lang="en-US" b="1" dirty="0" smtClean="0"/>
              <a:t>all   </a:t>
            </a:r>
            <a:r>
              <a:rPr lang="en-US" b="1" dirty="0" smtClean="0">
                <a:solidFill>
                  <a:srgbClr val="FF0000"/>
                </a:solidFill>
              </a:rPr>
              <a:t>w</a:t>
            </a:r>
            <a:r>
              <a:rPr lang="en-US" b="1" dirty="0" smtClean="0"/>
              <a:t>ardrobe</a:t>
            </a:r>
            <a:br>
              <a:rPr lang="en-US" b="1" dirty="0" smtClean="0"/>
            </a:br>
            <a:r>
              <a:rPr lang="en-US" b="1" dirty="0" smtClean="0">
                <a:solidFill>
                  <a:srgbClr val="FF0000"/>
                </a:solidFill>
              </a:rPr>
              <a:t>w</a:t>
            </a:r>
            <a:r>
              <a:rPr lang="en-US" b="1" dirty="0" smtClean="0"/>
              <a:t>arm  </a:t>
            </a:r>
            <a:r>
              <a:rPr lang="en-US" b="1" dirty="0" smtClean="0">
                <a:solidFill>
                  <a:srgbClr val="FF0000"/>
                </a:solidFill>
              </a:rPr>
              <a:t>w</a:t>
            </a:r>
            <a:r>
              <a:rPr lang="en-US" b="1" dirty="0" smtClean="0"/>
              <a:t>hite   </a:t>
            </a:r>
            <a:r>
              <a:rPr lang="en-US" b="1" dirty="0" smtClean="0">
                <a:solidFill>
                  <a:srgbClr val="FF0000"/>
                </a:solidFill>
              </a:rPr>
              <a:t>w</a:t>
            </a:r>
            <a:r>
              <a:rPr lang="en-US" b="1" dirty="0" smtClean="0"/>
              <a:t>indow</a:t>
            </a:r>
            <a:br>
              <a:rPr lang="en-US" b="1" dirty="0" smtClean="0"/>
            </a:br>
            <a:endParaRPr lang="ru-RU" b="1" dirty="0"/>
          </a:p>
        </p:txBody>
      </p:sp>
      <p:sp>
        <p:nvSpPr>
          <p:cNvPr id="3" name="Объект 2"/>
          <p:cNvSpPr>
            <a:spLocks noGrp="1"/>
          </p:cNvSpPr>
          <p:nvPr>
            <p:ph idx="1"/>
          </p:nvPr>
        </p:nvSpPr>
        <p:spPr>
          <a:xfrm>
            <a:off x="838200" y="3324080"/>
            <a:ext cx="10515600" cy="4351338"/>
          </a:xfrm>
        </p:spPr>
        <p:txBody>
          <a:bodyPr>
            <a:normAutofit/>
          </a:bodyPr>
          <a:lstStyle/>
          <a:p>
            <a:r>
              <a:rPr lang="en-US" sz="3600" dirty="0" smtClean="0"/>
              <a:t>Where is a white house?</a:t>
            </a:r>
          </a:p>
          <a:p>
            <a:r>
              <a:rPr lang="en-US" sz="3600" dirty="0" smtClean="0"/>
              <a:t>There is a white house.</a:t>
            </a:r>
          </a:p>
          <a:p>
            <a:r>
              <a:rPr lang="en-US" sz="3600" dirty="0" smtClean="0"/>
              <a:t>My wardrobe is opposite the window.</a:t>
            </a:r>
            <a:endParaRPr lang="ru-RU" sz="3600" dirty="0"/>
          </a:p>
        </p:txBody>
      </p:sp>
    </p:spTree>
    <p:extLst>
      <p:ext uri="{BB962C8B-B14F-4D97-AF65-F5344CB8AC3E}">
        <p14:creationId xmlns:p14="http://schemas.microsoft.com/office/powerpoint/2010/main" val="9022330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 </a:t>
            </a:r>
            <a:r>
              <a:rPr lang="ru-RU" sz="5400" b="1" dirty="0" smtClean="0">
                <a:solidFill>
                  <a:srgbClr val="FF0000"/>
                </a:solidFill>
                <a:effectLst>
                  <a:outerShdw blurRad="38100" dist="38100" dir="2700000" algn="tl">
                    <a:srgbClr val="000000">
                      <a:alpha val="43137"/>
                    </a:srgbClr>
                  </a:outerShdw>
                </a:effectLst>
              </a:rPr>
              <a:t>№ 4 </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en-US" sz="6000" dirty="0" smtClean="0"/>
              <a:t>Next clue is behind the door.</a:t>
            </a:r>
            <a:endParaRPr lang="ru-RU" sz="6000" dirty="0"/>
          </a:p>
        </p:txBody>
      </p:sp>
    </p:spTree>
    <p:extLst>
      <p:ext uri="{BB962C8B-B14F-4D97-AF65-F5344CB8AC3E}">
        <p14:creationId xmlns:p14="http://schemas.microsoft.com/office/powerpoint/2010/main" val="11552807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 </a:t>
            </a:r>
            <a:r>
              <a:rPr lang="ru-RU" sz="5400" b="1" dirty="0" smtClean="0">
                <a:solidFill>
                  <a:srgbClr val="FF0000"/>
                </a:solidFill>
                <a:effectLst>
                  <a:outerShdw blurRad="38100" dist="38100" dir="2700000" algn="tl">
                    <a:srgbClr val="000000">
                      <a:alpha val="43137"/>
                    </a:srgbClr>
                  </a:outerShdw>
                </a:effectLst>
              </a:rPr>
              <a:t>№ 3 </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6000" dirty="0"/>
              <a:t>С</a:t>
            </a:r>
            <a:r>
              <a:rPr lang="en-US" sz="6000" dirty="0" err="1" smtClean="0"/>
              <a:t>lue</a:t>
            </a:r>
            <a:r>
              <a:rPr lang="ru-RU" sz="6000" dirty="0" smtClean="0"/>
              <a:t>№ </a:t>
            </a:r>
            <a:r>
              <a:rPr lang="en-US" sz="6000" dirty="0" smtClean="0"/>
              <a:t>is on the computer.</a:t>
            </a:r>
            <a:endParaRPr lang="ru-RU" sz="6000" dirty="0"/>
          </a:p>
        </p:txBody>
      </p:sp>
    </p:spTree>
    <p:extLst>
      <p:ext uri="{BB962C8B-B14F-4D97-AF65-F5344CB8AC3E}">
        <p14:creationId xmlns:p14="http://schemas.microsoft.com/office/powerpoint/2010/main" val="14238865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 </a:t>
            </a:r>
            <a:r>
              <a:rPr lang="ru-RU" sz="5400" b="1" dirty="0" smtClean="0">
                <a:solidFill>
                  <a:srgbClr val="FF0000"/>
                </a:solidFill>
                <a:effectLst>
                  <a:outerShdw blurRad="38100" dist="38100" dir="2700000" algn="tl">
                    <a:srgbClr val="000000">
                      <a:alpha val="43137"/>
                    </a:srgbClr>
                  </a:outerShdw>
                </a:effectLst>
              </a:rPr>
              <a:t>№ 2 </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6000" dirty="0"/>
              <a:t>С</a:t>
            </a:r>
            <a:r>
              <a:rPr lang="en-US" sz="6000" dirty="0" err="1" smtClean="0"/>
              <a:t>lue</a:t>
            </a:r>
            <a:r>
              <a:rPr lang="ru-RU" sz="6000" dirty="0" smtClean="0"/>
              <a:t>№ </a:t>
            </a:r>
            <a:r>
              <a:rPr lang="en-US" sz="6000" dirty="0" smtClean="0"/>
              <a:t>is behind the bin.</a:t>
            </a:r>
            <a:endParaRPr lang="ru-RU" sz="6000" dirty="0"/>
          </a:p>
        </p:txBody>
      </p:sp>
      <p:pic>
        <p:nvPicPr>
          <p:cNvPr id="8" name="Рисунок 7" descr="Recycle &lt;strong&gt;bin&lt;/strong&gt;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237" y="2964873"/>
            <a:ext cx="3630324" cy="3630324"/>
          </a:xfrm>
          <a:prstGeom prst="rect">
            <a:avLst/>
          </a:prstGeom>
        </p:spPr>
      </p:pic>
    </p:spTree>
    <p:extLst>
      <p:ext uri="{BB962C8B-B14F-4D97-AF65-F5344CB8AC3E}">
        <p14:creationId xmlns:p14="http://schemas.microsoft.com/office/powerpoint/2010/main" val="3577739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a:solidFill>
                  <a:srgbClr val="FF0000"/>
                </a:solidFill>
                <a:effectLst>
                  <a:outerShdw blurRad="38100" dist="38100" dir="2700000" algn="tl">
                    <a:srgbClr val="000000">
                      <a:alpha val="43137"/>
                    </a:srgbClr>
                  </a:outerShdw>
                </a:effectLst>
              </a:rPr>
              <a:t>Clue </a:t>
            </a:r>
            <a:r>
              <a:rPr lang="ru-RU" sz="5400" b="1" dirty="0">
                <a:solidFill>
                  <a:srgbClr val="FF0000"/>
                </a:solidFill>
                <a:effectLst>
                  <a:outerShdw blurRad="38100" dist="38100" dir="2700000" algn="tl">
                    <a:srgbClr val="000000">
                      <a:alpha val="43137"/>
                    </a:srgbClr>
                  </a:outerShdw>
                </a:effectLst>
              </a:rPr>
              <a:t>№ </a:t>
            </a:r>
            <a:r>
              <a:rPr lang="ru-RU" sz="5400" b="1" dirty="0" smtClean="0">
                <a:solidFill>
                  <a:srgbClr val="FF0000"/>
                </a:solidFill>
                <a:effectLst>
                  <a:outerShdw blurRad="38100" dist="38100" dir="2700000" algn="tl">
                    <a:srgbClr val="000000">
                      <a:alpha val="43137"/>
                    </a:srgbClr>
                  </a:outerShdw>
                </a:effectLst>
              </a:rPr>
              <a:t>1</a:t>
            </a:r>
            <a:endParaRPr lang="ru-RU" sz="5400" dirty="0">
              <a:solidFill>
                <a:srgbClr val="FF0000"/>
              </a:solidFill>
            </a:endParaRPr>
          </a:p>
        </p:txBody>
      </p:sp>
      <p:sp>
        <p:nvSpPr>
          <p:cNvPr id="3" name="Объект 2"/>
          <p:cNvSpPr>
            <a:spLocks noGrp="1"/>
          </p:cNvSpPr>
          <p:nvPr>
            <p:ph idx="1"/>
          </p:nvPr>
        </p:nvSpPr>
        <p:spPr/>
        <p:txBody>
          <a:bodyPr>
            <a:normAutofit/>
          </a:bodyPr>
          <a:lstStyle/>
          <a:p>
            <a:r>
              <a:rPr lang="en-US" sz="6000" dirty="0" smtClean="0"/>
              <a:t>Your surprise is under your table</a:t>
            </a:r>
            <a:r>
              <a:rPr lang="ru-RU" sz="6000" dirty="0" smtClean="0"/>
              <a:t>.</a:t>
            </a:r>
            <a:endParaRPr lang="ru-RU" sz="6000" dirty="0"/>
          </a:p>
        </p:txBody>
      </p:sp>
    </p:spTree>
    <p:extLst>
      <p:ext uri="{BB962C8B-B14F-4D97-AF65-F5344CB8AC3E}">
        <p14:creationId xmlns:p14="http://schemas.microsoft.com/office/powerpoint/2010/main" val="3794143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819" y="1163926"/>
            <a:ext cx="9144000" cy="4897437"/>
          </a:xfrm>
        </p:spPr>
        <p:txBody>
          <a:bodyPr>
            <a:normAutofit fontScale="90000"/>
          </a:bodyPr>
          <a:lstStyle/>
          <a:p>
            <a:r>
              <a:rPr lang="en-US" dirty="0" smtClean="0"/>
              <a:t>At my house we </a:t>
            </a:r>
            <a:r>
              <a:rPr lang="en-US" b="1" dirty="0" smtClean="0">
                <a:solidFill>
                  <a:srgbClr val="FF0000"/>
                </a:solidFill>
                <a:effectLst>
                  <a:outerShdw blurRad="38100" dist="38100" dir="2700000" algn="tl">
                    <a:srgbClr val="000000">
                      <a:alpha val="43137"/>
                    </a:srgbClr>
                  </a:outerShdw>
                </a:effectLst>
              </a:rPr>
              <a:t>love.</a:t>
            </a:r>
            <a:r>
              <a:rPr lang="en-US" dirty="0" smtClean="0"/>
              <a:t/>
            </a:r>
            <a:br>
              <a:rPr lang="en-US" dirty="0" smtClean="0"/>
            </a:br>
            <a:r>
              <a:rPr lang="en-US" dirty="0" smtClean="0"/>
              <a:t>At my house we </a:t>
            </a:r>
            <a:r>
              <a:rPr lang="en-US" b="1" dirty="0" smtClean="0">
                <a:solidFill>
                  <a:schemeClr val="accent5">
                    <a:lumMod val="60000"/>
                    <a:lumOff val="40000"/>
                  </a:schemeClr>
                </a:solidFill>
                <a:effectLst>
                  <a:outerShdw blurRad="38100" dist="38100" dir="2700000" algn="tl">
                    <a:srgbClr val="000000">
                      <a:alpha val="43137"/>
                    </a:srgbClr>
                  </a:outerShdw>
                </a:effectLst>
              </a:rPr>
              <a:t>hug.</a:t>
            </a:r>
            <a:r>
              <a:rPr lang="en-US" dirty="0" smtClean="0">
                <a:solidFill>
                  <a:schemeClr val="accent5">
                    <a:lumMod val="60000"/>
                    <a:lumOff val="40000"/>
                  </a:schemeClr>
                </a:solidFill>
              </a:rPr>
              <a:t/>
            </a:r>
            <a:br>
              <a:rPr lang="en-US" dirty="0" smtClean="0">
                <a:solidFill>
                  <a:schemeClr val="accent5">
                    <a:lumMod val="60000"/>
                    <a:lumOff val="40000"/>
                  </a:schemeClr>
                </a:solidFill>
              </a:rPr>
            </a:br>
            <a:r>
              <a:rPr lang="en-US" dirty="0" smtClean="0"/>
              <a:t>At my house we </a:t>
            </a:r>
            <a:r>
              <a:rPr lang="en-US" b="1" dirty="0" smtClean="0">
                <a:effectLst>
                  <a:outerShdw blurRad="38100" dist="38100" dir="2700000" algn="tl">
                    <a:srgbClr val="000000">
                      <a:alpha val="43137"/>
                    </a:srgbClr>
                  </a:outerShdw>
                </a:effectLst>
              </a:rPr>
              <a:t>run</a:t>
            </a:r>
            <a:r>
              <a:rPr lang="en-US" dirty="0" smtClean="0"/>
              <a:t> on the rug.</a:t>
            </a:r>
            <a:br>
              <a:rPr lang="en-US" dirty="0" smtClean="0"/>
            </a:br>
            <a:r>
              <a:rPr lang="en-US" dirty="0" smtClean="0"/>
              <a:t>At my house we </a:t>
            </a:r>
            <a:r>
              <a:rPr lang="en-US" b="1" dirty="0" smtClean="0">
                <a:effectLst>
                  <a:outerShdw blurRad="38100" dist="38100" dir="2700000" algn="tl">
                    <a:srgbClr val="000000">
                      <a:alpha val="43137"/>
                    </a:srgbClr>
                  </a:outerShdw>
                </a:effectLst>
              </a:rPr>
              <a:t>eat.</a:t>
            </a:r>
            <a:r>
              <a:rPr lang="en-US" dirty="0" smtClean="0"/>
              <a:t/>
            </a:r>
            <a:br>
              <a:rPr lang="en-US" dirty="0" smtClean="0"/>
            </a:br>
            <a:r>
              <a:rPr lang="en-US" dirty="0" smtClean="0"/>
              <a:t>At my house we </a:t>
            </a:r>
            <a:r>
              <a:rPr lang="en-US" b="1" dirty="0" smtClean="0">
                <a:effectLst>
                  <a:outerShdw blurRad="38100" dist="38100" dir="2700000" algn="tl">
                    <a:srgbClr val="000000">
                      <a:alpha val="43137"/>
                    </a:srgbClr>
                  </a:outerShdw>
                </a:effectLst>
              </a:rPr>
              <a:t>sleep.</a:t>
            </a:r>
            <a:r>
              <a:rPr lang="en-US" dirty="0" smtClean="0"/>
              <a:t/>
            </a:r>
            <a:br>
              <a:rPr lang="en-US" dirty="0" smtClean="0"/>
            </a:br>
            <a:r>
              <a:rPr lang="en-US" dirty="0" smtClean="0"/>
              <a:t>At my house we </a:t>
            </a:r>
            <a:r>
              <a:rPr lang="en-US" b="1" dirty="0" smtClean="0">
                <a:effectLst>
                  <a:outerShdw blurRad="38100" dist="38100" dir="2700000" algn="tl">
                    <a:srgbClr val="000000">
                      <a:alpha val="43137"/>
                    </a:srgbClr>
                  </a:outerShdw>
                </a:effectLst>
              </a:rPr>
              <a:t>walk</a:t>
            </a:r>
            <a:r>
              <a:rPr lang="en-US" dirty="0" smtClean="0"/>
              <a:t> with no shoes on our feet.</a:t>
            </a:r>
            <a:endParaRPr lang="ru-RU" dirty="0"/>
          </a:p>
        </p:txBody>
      </p:sp>
    </p:spTree>
    <p:extLst>
      <p:ext uri="{BB962C8B-B14F-4D97-AF65-F5344CB8AC3E}">
        <p14:creationId xmlns:p14="http://schemas.microsoft.com/office/powerpoint/2010/main" val="7520387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64001"/>
            <a:ext cx="10515600" cy="1325563"/>
          </a:xfrm>
        </p:spPr>
        <p:txBody>
          <a:bodyPr>
            <a:normAutofit/>
          </a:bodyPr>
          <a:lstStyle/>
          <a:p>
            <a:pPr algn="ctr"/>
            <a:r>
              <a:rPr lang="ru-RU" sz="7200" b="1" i="1" dirty="0" smtClean="0">
                <a:solidFill>
                  <a:srgbClr val="FF0000"/>
                </a:solidFill>
                <a:effectLst>
                  <a:outerShdw blurRad="38100" dist="38100" dir="2700000" algn="tl">
                    <a:srgbClr val="000000">
                      <a:alpha val="43137"/>
                    </a:srgbClr>
                  </a:outerShdw>
                </a:effectLst>
              </a:rPr>
              <a:t>Оцени себя!</a:t>
            </a:r>
            <a:endParaRPr lang="ru-RU" sz="7200" b="1" i="1" dirty="0">
              <a:solidFill>
                <a:srgbClr val="FF0000"/>
              </a:solidFill>
              <a:effectLst>
                <a:outerShdw blurRad="38100" dist="38100" dir="2700000" algn="tl">
                  <a:srgbClr val="000000">
                    <a:alpha val="43137"/>
                  </a:srgbClr>
                </a:outerShdw>
              </a:effectLst>
            </a:endParaRPr>
          </a:p>
        </p:txBody>
      </p:sp>
      <p:pic>
        <p:nvPicPr>
          <p:cNvPr id="2052" name="Picture 4" descr="Gen-Z, You'll Have to Pry the 'Hostile' Thumbs-Up Emoji From My Old, Dead  Hands - CN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10370" y="1216025"/>
            <a:ext cx="3447948" cy="19394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0370" y="3206164"/>
            <a:ext cx="3447948" cy="707886"/>
          </a:xfrm>
          <a:prstGeom prst="rect">
            <a:avLst/>
          </a:prstGeom>
          <a:noFill/>
        </p:spPr>
        <p:txBody>
          <a:bodyPr wrap="square" rtlCol="0">
            <a:spAutoFit/>
          </a:bodyPr>
          <a:lstStyle/>
          <a:p>
            <a:r>
              <a:rPr lang="en-US" sz="4000" i="1" dirty="0" smtClean="0">
                <a:solidFill>
                  <a:srgbClr val="FF0000"/>
                </a:solidFill>
                <a:effectLst>
                  <a:outerShdw blurRad="38100" dist="38100" dir="2700000" algn="tl">
                    <a:srgbClr val="000000">
                      <a:alpha val="43137"/>
                    </a:srgbClr>
                  </a:outerShdw>
                </a:effectLst>
              </a:rPr>
              <a:t>Excellent! (5)</a:t>
            </a:r>
            <a:endParaRPr lang="ru-RU" sz="4000" i="1" dirty="0">
              <a:solidFill>
                <a:srgbClr val="FF0000"/>
              </a:solidFill>
              <a:effectLst>
                <a:outerShdw blurRad="38100" dist="38100" dir="2700000" algn="tl">
                  <a:srgbClr val="000000">
                    <a:alpha val="43137"/>
                  </a:srgbClr>
                </a:outerShdw>
              </a:effectLst>
            </a:endParaRPr>
          </a:p>
        </p:txBody>
      </p:sp>
      <p:pic>
        <p:nvPicPr>
          <p:cNvPr id="2054" name="Picture 6" descr="OK hand sign added to list of hate symbols - BBC Ne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4903" y="4648881"/>
            <a:ext cx="3682193" cy="207123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671795" y="3914050"/>
            <a:ext cx="3447948" cy="707886"/>
          </a:xfrm>
          <a:prstGeom prst="rect">
            <a:avLst/>
          </a:prstGeom>
          <a:noFill/>
        </p:spPr>
        <p:txBody>
          <a:bodyPr wrap="square" rtlCol="0">
            <a:spAutoFit/>
          </a:bodyPr>
          <a:lstStyle/>
          <a:p>
            <a:r>
              <a:rPr lang="en-US" sz="4000" i="1" dirty="0" smtClean="0">
                <a:solidFill>
                  <a:srgbClr val="FF0000"/>
                </a:solidFill>
                <a:effectLst>
                  <a:outerShdw blurRad="38100" dist="38100" dir="2700000" algn="tl">
                    <a:srgbClr val="000000">
                      <a:alpha val="43137"/>
                    </a:srgbClr>
                  </a:outerShdw>
                </a:effectLst>
              </a:rPr>
              <a:t>Good (4)</a:t>
            </a:r>
            <a:endParaRPr lang="ru-RU" sz="4000" i="1" dirty="0">
              <a:solidFill>
                <a:srgbClr val="FF0000"/>
              </a:solidFill>
              <a:effectLst>
                <a:outerShdw blurRad="38100" dist="38100" dir="2700000" algn="tl">
                  <a:srgbClr val="000000">
                    <a:alpha val="43137"/>
                  </a:srgbClr>
                </a:outerShdw>
              </a:effectLst>
            </a:endParaRPr>
          </a:p>
        </p:txBody>
      </p:sp>
      <p:pic>
        <p:nvPicPr>
          <p:cNvPr id="2056" name="Picture 8" descr="Emoticon With So-so Hand Sign Royalty Free SVG, Clipart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6192" y="1489564"/>
            <a:ext cx="3057608" cy="192158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833220" y="3560107"/>
            <a:ext cx="3447948" cy="707886"/>
          </a:xfrm>
          <a:prstGeom prst="rect">
            <a:avLst/>
          </a:prstGeom>
          <a:noFill/>
        </p:spPr>
        <p:txBody>
          <a:bodyPr wrap="square" rtlCol="0">
            <a:spAutoFit/>
          </a:bodyPr>
          <a:lstStyle/>
          <a:p>
            <a:r>
              <a:rPr lang="en-US" sz="4000" i="1" dirty="0" smtClean="0">
                <a:solidFill>
                  <a:srgbClr val="FF0000"/>
                </a:solidFill>
                <a:effectLst>
                  <a:outerShdw blurRad="38100" dist="38100" dir="2700000" algn="tl">
                    <a:srgbClr val="000000">
                      <a:alpha val="43137"/>
                    </a:srgbClr>
                  </a:outerShdw>
                </a:effectLst>
              </a:rPr>
              <a:t>Not so good (3)</a:t>
            </a:r>
            <a:endParaRPr lang="ru-RU" sz="40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61834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66519" y="6123708"/>
            <a:ext cx="9078026" cy="1227971"/>
          </a:xfrm>
        </p:spPr>
        <p:txBody>
          <a:bodyPr/>
          <a:lstStyle/>
          <a:p>
            <a:r>
              <a:rPr lang="en-GB" dirty="0" smtClean="0">
                <a:hlinkClick r:id="rId2"/>
              </a:rPr>
              <a:t>https://www.youtube.com/watch?v=010ovH5hY5Y</a:t>
            </a:r>
            <a:endParaRPr lang="en-GB" dirty="0" smtClean="0"/>
          </a:p>
        </p:txBody>
      </p:sp>
      <p:pic>
        <p:nvPicPr>
          <p:cNvPr id="1026" name="Picture 2" descr="18 Poems About Home - Short Poems &amp; Quotes"/>
          <p:cNvPicPr>
            <a:picLocks noChangeAspect="1" noChangeArrowheads="1"/>
          </p:cNvPicPr>
          <p:nvPr/>
        </p:nvPicPr>
        <p:blipFill rotWithShape="1">
          <a:blip r:embed="rId3">
            <a:extLst>
              <a:ext uri="{28A0092B-C50C-407E-A947-70E740481C1C}">
                <a14:useLocalDpi xmlns:a14="http://schemas.microsoft.com/office/drawing/2010/main" val="0"/>
              </a:ext>
            </a:extLst>
          </a:blip>
          <a:srcRect b="4071"/>
          <a:stretch/>
        </p:blipFill>
        <p:spPr bwMode="auto">
          <a:xfrm>
            <a:off x="2351314" y="234496"/>
            <a:ext cx="7590972" cy="54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1206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My house</a:t>
            </a:r>
            <a:endParaRPr lang="ru-RU" dirty="0"/>
          </a:p>
        </p:txBody>
      </p:sp>
      <p:sp>
        <p:nvSpPr>
          <p:cNvPr id="3" name="Объект 2"/>
          <p:cNvSpPr>
            <a:spLocks noGrp="1"/>
          </p:cNvSpPr>
          <p:nvPr>
            <p:ph idx="1"/>
          </p:nvPr>
        </p:nvSpPr>
        <p:spPr/>
        <p:txBody>
          <a:bodyPr>
            <a:normAutofit/>
          </a:bodyPr>
          <a:lstStyle/>
          <a:p>
            <a:r>
              <a:rPr lang="en-US" sz="4400" dirty="0" smtClean="0"/>
              <a:t>Rooms </a:t>
            </a:r>
          </a:p>
          <a:p>
            <a:r>
              <a:rPr lang="en-US" sz="4400" dirty="0" smtClean="0"/>
              <a:t>Furniture</a:t>
            </a:r>
          </a:p>
          <a:p>
            <a:r>
              <a:rPr lang="en-US" sz="4400" dirty="0" smtClean="0"/>
              <a:t>Parts of home</a:t>
            </a:r>
            <a:endParaRPr lang="ru-RU" sz="4400" dirty="0"/>
          </a:p>
        </p:txBody>
      </p:sp>
    </p:spTree>
    <p:extLst>
      <p:ext uri="{BB962C8B-B14F-4D97-AF65-F5344CB8AC3E}">
        <p14:creationId xmlns:p14="http://schemas.microsoft.com/office/powerpoint/2010/main" val="30303328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Home</a:t>
            </a:r>
            <a:endParaRPr lang="ru-RU" dirty="0"/>
          </a:p>
        </p:txBody>
      </p:sp>
      <p:sp>
        <p:nvSpPr>
          <p:cNvPr id="3" name="Объект 2"/>
          <p:cNvSpPr>
            <a:spLocks noGrp="1"/>
          </p:cNvSpPr>
          <p:nvPr>
            <p:ph idx="1"/>
          </p:nvPr>
        </p:nvSpPr>
        <p:spPr>
          <a:xfrm>
            <a:off x="1085850" y="1939925"/>
            <a:ext cx="3086100" cy="4708525"/>
          </a:xfrm>
        </p:spPr>
        <p:txBody>
          <a:bodyPr>
            <a:normAutofit/>
          </a:bodyPr>
          <a:lstStyle/>
          <a:p>
            <a:pPr marL="0" indent="0">
              <a:buNone/>
            </a:pPr>
            <a:r>
              <a:rPr lang="en-US" sz="2800" u="sng" dirty="0" smtClean="0">
                <a:effectLst>
                  <a:outerShdw blurRad="38100" dist="38100" dir="2700000" algn="tl">
                    <a:srgbClr val="000000">
                      <a:alpha val="43137"/>
                    </a:srgbClr>
                  </a:outerShdw>
                </a:effectLst>
              </a:rPr>
              <a:t>Rooms:</a:t>
            </a:r>
          </a:p>
          <a:p>
            <a:r>
              <a:rPr lang="en-US" sz="2800" dirty="0" smtClean="0"/>
              <a:t>Kitchen</a:t>
            </a:r>
          </a:p>
          <a:p>
            <a:r>
              <a:rPr lang="en-US" sz="2800" dirty="0" smtClean="0"/>
              <a:t>Bedroom</a:t>
            </a:r>
          </a:p>
          <a:p>
            <a:r>
              <a:rPr lang="en-US" sz="2800" dirty="0" smtClean="0"/>
              <a:t>Living room</a:t>
            </a:r>
          </a:p>
          <a:p>
            <a:pPr marL="0" indent="0">
              <a:buNone/>
            </a:pPr>
            <a:endParaRPr lang="en-US" sz="2800" dirty="0" smtClean="0"/>
          </a:p>
          <a:p>
            <a:endParaRPr lang="ru-RU" sz="2800" dirty="0"/>
          </a:p>
        </p:txBody>
      </p:sp>
      <p:sp>
        <p:nvSpPr>
          <p:cNvPr id="4" name="Объект 2"/>
          <p:cNvSpPr txBox="1">
            <a:spLocks/>
          </p:cNvSpPr>
          <p:nvPr/>
        </p:nvSpPr>
        <p:spPr>
          <a:xfrm>
            <a:off x="4552950" y="1939925"/>
            <a:ext cx="3086100" cy="4708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smtClean="0">
                <a:effectLst>
                  <a:outerShdw blurRad="38100" dist="38100" dir="2700000" algn="tl">
                    <a:srgbClr val="000000">
                      <a:alpha val="43137"/>
                    </a:srgbClr>
                  </a:outerShdw>
                </a:effectLst>
              </a:rPr>
              <a:t>Furniture</a:t>
            </a:r>
          </a:p>
          <a:p>
            <a:r>
              <a:rPr lang="en-US" dirty="0" smtClean="0"/>
              <a:t>Table</a:t>
            </a:r>
          </a:p>
          <a:p>
            <a:r>
              <a:rPr lang="en-US" dirty="0" smtClean="0"/>
              <a:t>Bed</a:t>
            </a:r>
          </a:p>
          <a:p>
            <a:r>
              <a:rPr lang="en-US" dirty="0" smtClean="0"/>
              <a:t>Television</a:t>
            </a:r>
          </a:p>
          <a:p>
            <a:r>
              <a:rPr lang="en-US" dirty="0" smtClean="0"/>
              <a:t>Wardrobe</a:t>
            </a:r>
          </a:p>
          <a:p>
            <a:r>
              <a:rPr lang="en-US" dirty="0" smtClean="0"/>
              <a:t>Clock</a:t>
            </a:r>
          </a:p>
          <a:p>
            <a:r>
              <a:rPr lang="en-US" dirty="0" smtClean="0"/>
              <a:t>Bookcase</a:t>
            </a:r>
          </a:p>
          <a:p>
            <a:r>
              <a:rPr lang="en-US" dirty="0" smtClean="0"/>
              <a:t>shelf</a:t>
            </a:r>
          </a:p>
          <a:p>
            <a:pPr marL="0" indent="0">
              <a:buFont typeface="Arial" panose="020B0604020202020204" pitchFamily="34" charset="0"/>
              <a:buNone/>
            </a:pPr>
            <a:endParaRPr lang="en-US" dirty="0" smtClean="0"/>
          </a:p>
          <a:p>
            <a:endParaRPr lang="ru-RU" dirty="0"/>
          </a:p>
        </p:txBody>
      </p:sp>
      <p:sp>
        <p:nvSpPr>
          <p:cNvPr id="5" name="Объект 2"/>
          <p:cNvSpPr txBox="1">
            <a:spLocks/>
          </p:cNvSpPr>
          <p:nvPr/>
        </p:nvSpPr>
        <p:spPr>
          <a:xfrm>
            <a:off x="8020050" y="1690688"/>
            <a:ext cx="3086100" cy="4708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smtClean="0">
                <a:effectLst>
                  <a:outerShdw blurRad="38100" dist="38100" dir="2700000" algn="tl">
                    <a:srgbClr val="000000">
                      <a:alpha val="43137"/>
                    </a:srgbClr>
                  </a:outerShdw>
                </a:effectLst>
              </a:rPr>
              <a:t>Parts of home</a:t>
            </a:r>
            <a:endParaRPr lang="ru-RU" u="sng" dirty="0" smtClean="0">
              <a:effectLst>
                <a:outerShdw blurRad="38100" dist="38100" dir="2700000" algn="tl">
                  <a:srgbClr val="000000">
                    <a:alpha val="43137"/>
                  </a:srgbClr>
                </a:outerShdw>
              </a:effectLst>
            </a:endParaRPr>
          </a:p>
          <a:p>
            <a:r>
              <a:rPr lang="en-US" dirty="0" smtClean="0"/>
              <a:t>wall</a:t>
            </a:r>
          </a:p>
          <a:p>
            <a:r>
              <a:rPr lang="en-US" dirty="0" smtClean="0"/>
              <a:t>floor</a:t>
            </a:r>
          </a:p>
          <a:p>
            <a:r>
              <a:rPr lang="en-US" dirty="0" smtClean="0"/>
              <a:t>Ceiling</a:t>
            </a:r>
          </a:p>
          <a:p>
            <a:r>
              <a:rPr lang="en-US" dirty="0" smtClean="0"/>
              <a:t>Window</a:t>
            </a:r>
          </a:p>
          <a:p>
            <a:r>
              <a:rPr lang="en-US" dirty="0" smtClean="0"/>
              <a:t>Door</a:t>
            </a:r>
          </a:p>
          <a:p>
            <a:r>
              <a:rPr lang="en-US" dirty="0" smtClean="0"/>
              <a:t>Attic</a:t>
            </a:r>
          </a:p>
          <a:p>
            <a:r>
              <a:rPr lang="en-US" dirty="0" smtClean="0"/>
              <a:t>Garden</a:t>
            </a:r>
          </a:p>
          <a:p>
            <a:r>
              <a:rPr lang="en-US" dirty="0" smtClean="0"/>
              <a:t>garage</a:t>
            </a:r>
          </a:p>
          <a:p>
            <a:pPr marL="0" indent="0">
              <a:buFont typeface="Arial" panose="020B0604020202020204" pitchFamily="34" charset="0"/>
              <a:buNone/>
            </a:pPr>
            <a:endParaRPr lang="en-US" dirty="0" smtClean="0"/>
          </a:p>
          <a:p>
            <a:endParaRPr lang="ru-RU" dirty="0"/>
          </a:p>
        </p:txBody>
      </p:sp>
    </p:spTree>
    <p:extLst>
      <p:ext uri="{BB962C8B-B14F-4D97-AF65-F5344CB8AC3E}">
        <p14:creationId xmlns:p14="http://schemas.microsoft.com/office/powerpoint/2010/main" val="42880367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a:srcRect l="5879" t="5566"/>
          <a:stretch/>
        </p:blipFill>
        <p:spPr bwMode="auto">
          <a:xfrm>
            <a:off x="3560620" y="254289"/>
            <a:ext cx="6151418" cy="6308090"/>
          </a:xfrm>
          <a:prstGeom prst="rect">
            <a:avLst/>
          </a:prstGeom>
          <a:ln>
            <a:noFill/>
          </a:ln>
          <a:extLst>
            <a:ext uri="{53640926-AAD7-44D8-BBD7-CCE9431645EC}">
              <a14:shadowObscured xmlns:a14="http://schemas.microsoft.com/office/drawing/2010/main"/>
            </a:ext>
          </a:extLst>
        </p:spPr>
      </p:pic>
      <p:sp>
        <p:nvSpPr>
          <p:cNvPr id="2" name="Прямоугольник 1"/>
          <p:cNvSpPr/>
          <p:nvPr/>
        </p:nvSpPr>
        <p:spPr>
          <a:xfrm>
            <a:off x="377660" y="542698"/>
            <a:ext cx="3001784" cy="461665"/>
          </a:xfrm>
          <a:prstGeom prst="rect">
            <a:avLst/>
          </a:prstGeom>
        </p:spPr>
        <p:txBody>
          <a:bodyPr wrap="none">
            <a:spAutoFit/>
          </a:bodyPr>
          <a:lstStyle/>
          <a:p>
            <a:r>
              <a:rPr lang="en-US" sz="2400" dirty="0">
                <a:solidFill>
                  <a:schemeClr val="accent2">
                    <a:lumMod val="60000"/>
                    <a:lumOff val="40000"/>
                  </a:schemeClr>
                </a:solidFill>
              </a:rPr>
              <a:t>Exercise </a:t>
            </a:r>
            <a:r>
              <a:rPr lang="ru-RU" sz="2400" dirty="0" smtClean="0">
                <a:solidFill>
                  <a:schemeClr val="accent2">
                    <a:lumMod val="60000"/>
                    <a:lumOff val="40000"/>
                  </a:schemeClr>
                </a:solidFill>
              </a:rPr>
              <a:t>1</a:t>
            </a:r>
            <a:r>
              <a:rPr lang="en-US" sz="2400" dirty="0" smtClean="0">
                <a:solidFill>
                  <a:schemeClr val="accent2">
                    <a:lumMod val="60000"/>
                    <a:lumOff val="40000"/>
                  </a:schemeClr>
                </a:solidFill>
              </a:rPr>
              <a:t>. </a:t>
            </a:r>
            <a:r>
              <a:rPr lang="en-US" sz="2400" dirty="0">
                <a:solidFill>
                  <a:schemeClr val="accent2">
                    <a:lumMod val="60000"/>
                    <a:lumOff val="40000"/>
                  </a:schemeClr>
                </a:solidFill>
              </a:rPr>
              <a:t>Answers:</a:t>
            </a:r>
            <a:endParaRPr lang="ru-RU" sz="2400" dirty="0">
              <a:solidFill>
                <a:schemeClr val="accent2">
                  <a:lumMod val="60000"/>
                  <a:lumOff val="40000"/>
                </a:schemeClr>
              </a:solidFill>
            </a:endParaRPr>
          </a:p>
        </p:txBody>
      </p:sp>
    </p:spTree>
    <p:extLst>
      <p:ext uri="{BB962C8B-B14F-4D97-AF65-F5344CB8AC3E}">
        <p14:creationId xmlns:p14="http://schemas.microsoft.com/office/powerpoint/2010/main" val="37202909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Exercise 2. Answers:</a:t>
            </a:r>
            <a:endParaRPr lang="ru-RU" dirty="0"/>
          </a:p>
        </p:txBody>
      </p:sp>
      <p:sp>
        <p:nvSpPr>
          <p:cNvPr id="3" name="Объект 2"/>
          <p:cNvSpPr>
            <a:spLocks noGrp="1"/>
          </p:cNvSpPr>
          <p:nvPr>
            <p:ph idx="1"/>
          </p:nvPr>
        </p:nvSpPr>
        <p:spPr/>
        <p:txBody>
          <a:bodyPr>
            <a:normAutofit/>
          </a:bodyPr>
          <a:lstStyle/>
          <a:p>
            <a:r>
              <a:rPr lang="ru-RU" sz="2800" dirty="0" smtClean="0"/>
              <a:t>1.</a:t>
            </a:r>
            <a:r>
              <a:rPr lang="ru-RU" sz="2800" dirty="0"/>
              <a:t> </a:t>
            </a:r>
            <a:r>
              <a:rPr lang="en-US" sz="2800" dirty="0" smtClean="0"/>
              <a:t>in front of</a:t>
            </a:r>
          </a:p>
          <a:p>
            <a:r>
              <a:rPr lang="en-US" sz="2800" dirty="0" smtClean="0"/>
              <a:t>2. next to</a:t>
            </a:r>
          </a:p>
          <a:p>
            <a:r>
              <a:rPr lang="en-US" sz="2800" dirty="0" smtClean="0"/>
              <a:t>3. opposite</a:t>
            </a:r>
          </a:p>
          <a:p>
            <a:r>
              <a:rPr lang="en-US" sz="2800" dirty="0" smtClean="0"/>
              <a:t>4. behind</a:t>
            </a:r>
          </a:p>
          <a:p>
            <a:r>
              <a:rPr lang="en-US" sz="2800" dirty="0" smtClean="0"/>
              <a:t>5. between</a:t>
            </a:r>
            <a:endParaRPr lang="ru-RU" sz="2800" dirty="0" smtClean="0"/>
          </a:p>
        </p:txBody>
      </p:sp>
    </p:spTree>
    <p:extLst>
      <p:ext uri="{BB962C8B-B14F-4D97-AF65-F5344CB8AC3E}">
        <p14:creationId xmlns:p14="http://schemas.microsoft.com/office/powerpoint/2010/main" val="22791000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 </a:t>
            </a:r>
            <a:r>
              <a:rPr lang="ru-RU" sz="5400" b="1" dirty="0" smtClean="0">
                <a:solidFill>
                  <a:srgbClr val="FF0000"/>
                </a:solidFill>
                <a:effectLst>
                  <a:outerShdw blurRad="38100" dist="38100" dir="2700000" algn="tl">
                    <a:srgbClr val="000000">
                      <a:alpha val="43137"/>
                    </a:srgbClr>
                  </a:outerShdw>
                </a:effectLst>
              </a:rPr>
              <a:t>№ 7 </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en-US" sz="6000" dirty="0" smtClean="0"/>
              <a:t>Look in front of the teachers table.</a:t>
            </a:r>
            <a:endParaRPr lang="ru-RU" sz="6000" dirty="0"/>
          </a:p>
        </p:txBody>
      </p:sp>
    </p:spTree>
    <p:extLst>
      <p:ext uri="{BB962C8B-B14F-4D97-AF65-F5344CB8AC3E}">
        <p14:creationId xmlns:p14="http://schemas.microsoft.com/office/powerpoint/2010/main" val="11527740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 </a:t>
            </a:r>
            <a:r>
              <a:rPr lang="ru-RU" sz="5400" b="1" dirty="0" smtClean="0">
                <a:solidFill>
                  <a:srgbClr val="FF0000"/>
                </a:solidFill>
                <a:effectLst>
                  <a:outerShdw blurRad="38100" dist="38100" dir="2700000" algn="tl">
                    <a:srgbClr val="000000">
                      <a:alpha val="43137"/>
                    </a:srgbClr>
                  </a:outerShdw>
                </a:effectLst>
              </a:rPr>
              <a:t>№ 6</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6000" dirty="0"/>
              <a:t>С</a:t>
            </a:r>
            <a:r>
              <a:rPr lang="en-US" sz="6000" dirty="0" err="1" smtClean="0"/>
              <a:t>lue</a:t>
            </a:r>
            <a:r>
              <a:rPr lang="ru-RU" sz="6000" dirty="0" smtClean="0"/>
              <a:t>№ </a:t>
            </a:r>
            <a:r>
              <a:rPr lang="en-US" sz="6000" dirty="0" smtClean="0"/>
              <a:t>is between the wardrobe and the wall.</a:t>
            </a:r>
            <a:endParaRPr lang="ru-RU" sz="6000" dirty="0"/>
          </a:p>
        </p:txBody>
      </p:sp>
    </p:spTree>
    <p:extLst>
      <p:ext uri="{BB962C8B-B14F-4D97-AF65-F5344CB8AC3E}">
        <p14:creationId xmlns:p14="http://schemas.microsoft.com/office/powerpoint/2010/main" val="8789343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solidFill>
                  <a:srgbClr val="FF0000"/>
                </a:solidFill>
                <a:effectLst>
                  <a:outerShdw blurRad="38100" dist="38100" dir="2700000" algn="tl">
                    <a:srgbClr val="000000">
                      <a:alpha val="43137"/>
                    </a:srgbClr>
                  </a:outerShdw>
                </a:effectLst>
              </a:rPr>
              <a:t>Clue</a:t>
            </a:r>
            <a:r>
              <a:rPr lang="ru-RU" sz="5400" b="1" dirty="0" smtClean="0">
                <a:solidFill>
                  <a:srgbClr val="FF0000"/>
                </a:solidFill>
                <a:effectLst>
                  <a:outerShdw blurRad="38100" dist="38100" dir="2700000" algn="tl">
                    <a:srgbClr val="000000">
                      <a:alpha val="43137"/>
                    </a:srgbClr>
                  </a:outerShdw>
                </a:effectLst>
              </a:rPr>
              <a:t>№ 5 </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6000" dirty="0"/>
              <a:t>С</a:t>
            </a:r>
            <a:r>
              <a:rPr lang="en-US" sz="6000" dirty="0" err="1" smtClean="0"/>
              <a:t>lue</a:t>
            </a:r>
            <a:r>
              <a:rPr lang="ru-RU" sz="6000" dirty="0" smtClean="0"/>
              <a:t>№ </a:t>
            </a:r>
            <a:r>
              <a:rPr lang="en-US" sz="6000" dirty="0" smtClean="0"/>
              <a:t>is next to the window.</a:t>
            </a:r>
            <a:endParaRPr lang="ru-RU" sz="6000" dirty="0"/>
          </a:p>
        </p:txBody>
      </p:sp>
    </p:spTree>
    <p:extLst>
      <p:ext uri="{BB962C8B-B14F-4D97-AF65-F5344CB8AC3E}">
        <p14:creationId xmlns:p14="http://schemas.microsoft.com/office/powerpoint/2010/main" val="31948807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357</TotalTime>
  <Words>186</Words>
  <Application>Microsoft Office PowerPoint</Application>
  <PresentationFormat>Широкоэкранный</PresentationFormat>
  <Paragraphs>57</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Trebuchet MS</vt:lpstr>
      <vt:lpstr>Wingdings 3</vt:lpstr>
      <vt:lpstr>Аспект</vt:lpstr>
      <vt:lpstr> W war   wall   wardrobe warm  white   window </vt:lpstr>
      <vt:lpstr>Презентация PowerPoint</vt:lpstr>
      <vt:lpstr>My house</vt:lpstr>
      <vt:lpstr>Home</vt:lpstr>
      <vt:lpstr>Презентация PowerPoint</vt:lpstr>
      <vt:lpstr>Exercise 2. Answers:</vt:lpstr>
      <vt:lpstr>Clue № 7 </vt:lpstr>
      <vt:lpstr>Clue № 6</vt:lpstr>
      <vt:lpstr>Clue№ 5 </vt:lpstr>
      <vt:lpstr>Clue № 4 </vt:lpstr>
      <vt:lpstr>Clue № 3 </vt:lpstr>
      <vt:lpstr>Clue № 2 </vt:lpstr>
      <vt:lpstr>Clue № 1</vt:lpstr>
      <vt:lpstr>At my house we love. At my house we hug. At my house we run on the rug. At my house we eat. At my house we sleep. At my house we walk with no shoes on our feet.</vt:lpstr>
      <vt:lpstr>Оцени себя!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Ученик</dc:creator>
  <cp:lastModifiedBy>Ученик</cp:lastModifiedBy>
  <cp:revision>14</cp:revision>
  <dcterms:created xsi:type="dcterms:W3CDTF">2023-04-24T09:56:28Z</dcterms:created>
  <dcterms:modified xsi:type="dcterms:W3CDTF">2023-06-22T07:10:36Z</dcterms:modified>
</cp:coreProperties>
</file>