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71" r:id="rId7"/>
    <p:sldId id="273" r:id="rId8"/>
    <p:sldId id="269" r:id="rId9"/>
    <p:sldId id="265" r:id="rId10"/>
    <p:sldId id="267" r:id="rId11"/>
    <p:sldId id="274" r:id="rId12"/>
    <p:sldId id="278" r:id="rId13"/>
    <p:sldId id="272" r:id="rId14"/>
    <p:sldId id="264" r:id="rId15"/>
    <p:sldId id="263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83D12"/>
    <a:srgbClr val="2F9B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5F0B1C-D711-4552-9609-961F7C9F194B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F6ECD9-151B-45C3-8E0E-D1A636A3B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5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7ACF2D-FB3B-40BF-87FE-164C9AC8C51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285992"/>
            <a:ext cx="6786610" cy="18272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581A-D6D4-4FC2-9BC3-DF1CBEF0BCB4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C214-2D47-4653-A760-376D937D0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0AD9-D6CF-4F93-8BBF-10DC80E2A4FE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969D4-2497-472A-9B73-232E2516B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CBB90-9EF7-47D5-A2B1-19D72DAE9AC4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8B1CA-3505-4232-9C6C-348252247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22A7-38DC-4D7D-9DE3-F1F15C045513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DB47A-9BB3-4908-98F9-882C7A81A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7" y="4406900"/>
            <a:ext cx="68580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2714620"/>
            <a:ext cx="684370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9415-7070-41DD-BF00-DF2D55CD9ADE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8344-9C2B-4416-954E-BB74A4D6F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08" y="1617681"/>
            <a:ext cx="3286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2" y="1643050"/>
            <a:ext cx="33242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4879-B386-4875-AF35-74EB6E14627E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C98D7-8D8B-4E61-8923-CE0626582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1E58-8721-4F1A-802C-9003BBB837DA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81A2-5AA0-4A8E-9D67-5130B2B8C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D46B-16AF-4E76-A4F4-4DE357CE8A04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DE498-2D37-4D81-B500-2EC6396FF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A1268-88EE-4C42-B981-B7AC85EDF137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4AFDD-6698-43B5-B889-78013BECF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8792-B131-4333-960D-9A24A854BF00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BD41-48E4-47DA-90D0-73297B1E1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4109-FD73-4065-9F9C-8DB09CE9213A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715D5-947E-4C98-9F7D-F04EF5B8D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15313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28625" y="1143000"/>
            <a:ext cx="82153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69C21A-CF41-45DC-84FA-3D207C74A5F7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ECFB9F-AA86-4BD5-A0E7-2B892F9C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gradFill flip="none" rotWithShape="1">
            <a:gsLst>
              <a:gs pos="0">
                <a:schemeClr val="accent6">
                  <a:lumMod val="50000"/>
                </a:schemeClr>
              </a:gs>
              <a:gs pos="86000">
                <a:schemeClr val="accent6">
                  <a:lumMod val="75000"/>
                </a:schemeClr>
              </a:gs>
            </a:gsLst>
            <a:lin ang="2700000" scaled="1"/>
            <a:tileRect/>
          </a:gradFill>
          <a:latin typeface="Segoe Script" pitchFamily="34" charset="0"/>
          <a:ea typeface="+mj-ea"/>
          <a:cs typeface="Segoe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Script" pitchFamily="34" charset="0"/>
          <a:cs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Script" pitchFamily="34" charset="0"/>
          <a:cs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Script" pitchFamily="34" charset="0"/>
          <a:cs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Script" pitchFamily="34" charset="0"/>
          <a:cs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Script" pitchFamily="34" charset="0"/>
          <a:cs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Script" pitchFamily="34" charset="0"/>
          <a:cs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Script" pitchFamily="34" charset="0"/>
          <a:cs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Script" pitchFamily="34" charset="0"/>
          <a:cs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0D0D0D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rgbClr val="0D0D0D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0D0D0D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0D0D0D"/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0D0D0D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unting%20to%20one%20hundred..mp4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52305">
            <a:off x="449476" y="2672913"/>
            <a:ext cx="8215313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latin typeface="Poor Richard" pitchFamily="18" charset="0"/>
              </a:rPr>
              <a:t>Collections</a:t>
            </a:r>
            <a:r>
              <a:rPr lang="en-US" sz="5400" b="1" dirty="0" smtClean="0"/>
              <a:t> 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13" cy="71437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Poor Richard" pitchFamily="18" charset="0"/>
              </a:rPr>
              <a:t>Work in groups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715000"/>
          </a:xfrm>
        </p:spPr>
        <p:txBody>
          <a:bodyPr/>
          <a:lstStyle/>
          <a:p>
            <a:r>
              <a:rPr lang="en-US" sz="1800" b="1" dirty="0" smtClean="0"/>
              <a:t>Open the folder </a:t>
            </a:r>
            <a:r>
              <a:rPr lang="ru-RU" sz="1800" b="1" dirty="0" smtClean="0"/>
              <a:t>«</a:t>
            </a:r>
            <a:r>
              <a:rPr lang="en-US" sz="1800" b="1" dirty="0" smtClean="0"/>
              <a:t>Collection</a:t>
            </a:r>
            <a:r>
              <a:rPr lang="ru-RU" sz="1800" b="1" dirty="0" smtClean="0"/>
              <a:t>»</a:t>
            </a:r>
            <a:endParaRPr lang="en-US" sz="1800" b="1" dirty="0" smtClean="0"/>
          </a:p>
          <a:p>
            <a:r>
              <a:rPr lang="en-US" sz="1800" b="1" dirty="0" smtClean="0"/>
              <a:t>Find the file named your country</a:t>
            </a:r>
          </a:p>
          <a:p>
            <a:r>
              <a:rPr lang="en-US" sz="1800" b="1" dirty="0" smtClean="0"/>
              <a:t>Look at the pictures and fill in the form about your character</a:t>
            </a:r>
          </a:p>
          <a:p>
            <a:r>
              <a:rPr lang="en-US" sz="1800" b="1" dirty="0" smtClean="0"/>
              <a:t>Fill in the form:</a:t>
            </a:r>
          </a:p>
          <a:p>
            <a:pPr>
              <a:buNone/>
            </a:pPr>
            <a:endParaRPr lang="en-US" sz="1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1800" b="1" dirty="0" smtClean="0"/>
              <a:t>                                *How she/he feel about her/his collection </a:t>
            </a:r>
          </a:p>
          <a:p>
            <a:pPr>
              <a:buNone/>
            </a:pPr>
            <a:r>
              <a:rPr lang="en-US" sz="1800" b="1" dirty="0" smtClean="0"/>
              <a:t>                               (… is proud of it/ it makes her/him happy)</a:t>
            </a:r>
          </a:p>
          <a:p>
            <a:r>
              <a:rPr lang="en-US" sz="1800" b="1" u="sng" dirty="0" smtClean="0"/>
              <a:t>Choose a person in your group who tells us about her/ him</a:t>
            </a:r>
          </a:p>
          <a:p>
            <a:pPr algn="ctr"/>
            <a:endParaRPr lang="en-US" b="1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642910" y="2143116"/>
          <a:ext cx="6789287" cy="3044003"/>
        </p:xfrm>
        <a:graphic>
          <a:graphicData uri="http://schemas.openxmlformats.org/drawingml/2006/table">
            <a:tbl>
              <a:tblPr/>
              <a:tblGrid>
                <a:gridCol w="2590584"/>
                <a:gridCol w="4198703"/>
              </a:tblGrid>
              <a:tr h="39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Country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City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Collection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Quantity (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количество)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Feelings*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9219" name="Содержимое 3" descr="homework_titl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4095750" cy="31432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4876" y="571480"/>
            <a:ext cx="4071966" cy="4214842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sz="2400" dirty="0" smtClean="0"/>
              <a:t>Fill in a form about of your mum, dad, sister or brother and her/his collection. Write: </a:t>
            </a:r>
          </a:p>
          <a:p>
            <a:pPr marL="457200" indent="-457200"/>
            <a:r>
              <a:rPr lang="en-US" sz="2400" b="1" dirty="0" smtClean="0"/>
              <a:t>      name, age, country, city,  collection, quantity,  feelings. </a:t>
            </a:r>
          </a:p>
          <a:p>
            <a:r>
              <a:rPr lang="en-US" sz="2400" b="1" dirty="0" smtClean="0"/>
              <a:t>B.  </a:t>
            </a:r>
            <a:r>
              <a:rPr lang="en-US" sz="2400" dirty="0" smtClean="0"/>
              <a:t>Write a short paragraph about you and your collection. </a:t>
            </a:r>
            <a:r>
              <a:rPr lang="en-US" sz="2400" b="1" dirty="0" smtClean="0"/>
              <a:t>Write, using the same plan.</a:t>
            </a:r>
          </a:p>
          <a:p>
            <a:pPr marL="457200" indent="-457200">
              <a:buAutoNum type="alphaUcPeriod" startAt="3"/>
            </a:pPr>
            <a:r>
              <a:rPr lang="en-US" sz="2400" dirty="0" smtClean="0"/>
              <a:t>Read the text and complete sentences 1-3 </a:t>
            </a:r>
          </a:p>
          <a:p>
            <a:pPr marL="457200" indent="-457200"/>
            <a:r>
              <a:rPr lang="en-US" sz="2400" b="1" dirty="0" smtClean="0"/>
              <a:t>      (ex. 5 p.40)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1873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Do you like the lesson?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How are you now?</a:t>
            </a:r>
            <a:endParaRPr lang="ru-RU" sz="54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0" y="2071688"/>
            <a:ext cx="1285875" cy="1285875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0" y="3500438"/>
            <a:ext cx="1357313" cy="13573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57188" y="3929063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928688" y="3929063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1500" y="4572000"/>
            <a:ext cx="357188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0" y="5072063"/>
            <a:ext cx="1357313" cy="1357312"/>
          </a:xfrm>
          <a:prstGeom prst="ellips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85750" y="5429250"/>
            <a:ext cx="142875" cy="142875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928688" y="5429250"/>
            <a:ext cx="142875" cy="142875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357188" y="6143625"/>
            <a:ext cx="642937" cy="142875"/>
          </a:xfrm>
          <a:prstGeom prst="arc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2143116"/>
            <a:ext cx="842968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I’m 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fine! I did all my best! Excellent!</a:t>
            </a:r>
            <a:endParaRPr lang="ru-RU" sz="4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Add 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a </a:t>
            </a:r>
            <a:r>
              <a:rPr lang="en-US" sz="4000" b="1" u="sng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toy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en-US" sz="4000" b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to </a:t>
            </a:r>
            <a:r>
              <a:rPr lang="en-US" sz="40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toy 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collection.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3786190"/>
            <a:ext cx="778671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I’m OK. </a:t>
            </a:r>
            <a:r>
              <a:rPr lang="en-US" sz="3600" b="1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I tried as much as I can. Rather good! Add </a:t>
            </a:r>
            <a:r>
              <a:rPr lang="en-US" sz="3600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a </a:t>
            </a:r>
            <a:r>
              <a:rPr lang="en-US" sz="3600" b="1" u="sng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card</a:t>
            </a:r>
            <a:r>
              <a:rPr lang="en-US" sz="3600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 to card collection.</a:t>
            </a:r>
            <a:endParaRPr lang="ru-RU" sz="3600" b="1" dirty="0">
              <a:ln w="18000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71604" y="5143512"/>
            <a:ext cx="7215239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I’m not well. I should learn English better.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Add 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a </a:t>
            </a:r>
            <a:r>
              <a:rPr lang="en-US" sz="36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stamp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 to stamp collection.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58246" cy="607223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Pump Demi Bold LET" pitchFamily="2" charset="0"/>
              </a:rPr>
              <a:t>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[ </a:t>
            </a:r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au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]  [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+mj-lt"/>
              </a:rPr>
              <a:t>ai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]</a:t>
            </a:r>
            <a:r>
              <a:rPr lang="en-US" sz="4800" b="1" dirty="0" smtClean="0">
                <a:latin typeface="+mj-lt"/>
              </a:rPr>
              <a:t>  </a:t>
            </a:r>
            <a:br>
              <a:rPr lang="en-US" sz="4800" b="1" dirty="0" smtClean="0">
                <a:latin typeface="+mj-lt"/>
              </a:rPr>
            </a:br>
            <a:r>
              <a:rPr lang="en-US" sz="4800" b="1" dirty="0" smtClean="0">
                <a:latin typeface="+mj-lt"/>
              </a:rPr>
              <a:t>                    </a:t>
            </a:r>
            <a:br>
              <a:rPr lang="en-US" sz="4800" b="1" dirty="0" smtClean="0">
                <a:latin typeface="+mj-lt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One, two. H</a:t>
            </a:r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ow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are you?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Three, four.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Fine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and you?</a:t>
            </a:r>
            <a:r>
              <a:rPr lang="en-US" sz="4800" b="1" dirty="0" smtClean="0">
                <a:latin typeface="+mj-lt"/>
              </a:rPr>
              <a:t/>
            </a:r>
            <a:br>
              <a:rPr lang="en-US" sz="4800" b="1" dirty="0" smtClean="0">
                <a:latin typeface="+mj-lt"/>
              </a:rPr>
            </a:b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Five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, six. What time is it?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Seven, eight. It’s late!</a:t>
            </a:r>
            <a:r>
              <a:rPr lang="en-US" sz="4800" b="1" dirty="0" smtClean="0">
                <a:latin typeface="+mj-lt"/>
              </a:rPr>
              <a:t/>
            </a:r>
            <a:br>
              <a:rPr lang="en-US" sz="4800" b="1" dirty="0" smtClean="0">
                <a:latin typeface="+mj-lt"/>
              </a:rPr>
            </a:b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Nine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,</a:t>
            </a:r>
            <a:r>
              <a:rPr lang="en-US" sz="4800" b="1" dirty="0" smtClean="0">
                <a:latin typeface="+mj-lt"/>
              </a:rPr>
              <a:t>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ten. Let’s c</a:t>
            </a:r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ou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nt then!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endParaRPr lang="ru-RU" sz="48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32-конечная звезда 2">
            <a:hlinkClick r:id="rId2" action="ppaction://hlinkfile"/>
          </p:cNvPr>
          <p:cNvSpPr/>
          <p:nvPr/>
        </p:nvSpPr>
        <p:spPr>
          <a:xfrm>
            <a:off x="8072462" y="5715016"/>
            <a:ext cx="857256" cy="857232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How many souvenir elephants do I have?</a:t>
            </a:r>
            <a:endParaRPr lang="ru-RU" b="1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715007" cy="5143516"/>
          </a:xfrm>
        </p:spPr>
        <p:txBody>
          <a:bodyPr/>
          <a:lstStyle/>
          <a:p>
            <a:r>
              <a:rPr lang="en-US" dirty="0" smtClean="0"/>
              <a:t>I bought thirteen elephants at souvenir shop.</a:t>
            </a:r>
          </a:p>
          <a:p>
            <a:r>
              <a:rPr lang="en-US" dirty="0" smtClean="0"/>
              <a:t> My daughter  gave me four hand-made elephants as a present.</a:t>
            </a:r>
          </a:p>
          <a:p>
            <a:r>
              <a:rPr lang="en-US" dirty="0" smtClean="0"/>
              <a:t>My dad sent me seven souvenir elephants.</a:t>
            </a:r>
          </a:p>
          <a:p>
            <a:r>
              <a:rPr lang="en-US" dirty="0" smtClean="0"/>
              <a:t>My friends gave me eleven souvenir elephants as a present.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388" y="3000372"/>
            <a:ext cx="15536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Arial Black" pitchFamily="34" charset="0"/>
              </a:rPr>
              <a:t>35</a:t>
            </a:r>
            <a:endParaRPr lang="ru-RU" sz="8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9143999" cy="714375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Poor Richard" pitchFamily="18" charset="0"/>
              </a:rPr>
              <a:t>You have a form . Can you answer these questions?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571612"/>
            <a:ext cx="5286412" cy="207170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What is your name?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How old are you?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Where are you from?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5214950"/>
            <a:ext cx="7590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What collection have you got?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4357694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What have you got?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2900"/>
            <a:ext cx="92817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oor Richard" pitchFamily="18" charset="0"/>
              </a:rPr>
              <a:t>What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oor Richard" pitchFamily="18" charset="0"/>
              </a:rPr>
              <a:t>collection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oor Richard" pitchFamily="18" charset="0"/>
              </a:rPr>
              <a:t>have you got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oor Richard" pitchFamily="18" charset="0"/>
              </a:rPr>
              <a:t>? I’ve got a …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18002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00306"/>
            <a:ext cx="189388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642918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929198"/>
            <a:ext cx="1828145" cy="146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4929198"/>
            <a:ext cx="18891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85786" y="1928802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doll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1928802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key ring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1928802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coin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4000504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ar model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57488" y="4357694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toy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28926" y="6334780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stone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2910" y="6334780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book</a:t>
            </a:r>
            <a:endParaRPr lang="ru-RU" sz="2800" b="1" dirty="0"/>
          </a:p>
        </p:txBody>
      </p:sp>
      <p:pic>
        <p:nvPicPr>
          <p:cNvPr id="20" name="Рисунок 3" descr="6c769461c232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12" y="2571744"/>
            <a:ext cx="1857388" cy="14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858148" y="4071942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card</a:t>
            </a:r>
            <a:endParaRPr lang="ru-RU" sz="2800" b="1" dirty="0"/>
          </a:p>
        </p:txBody>
      </p:sp>
      <p:pic>
        <p:nvPicPr>
          <p:cNvPr id="6158" name="Picture 14" descr="Мемомагнетика - что за недуг?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4" y="3000372"/>
            <a:ext cx="2000232" cy="15001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786446" y="4429132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magnet</a:t>
            </a:r>
            <a:endParaRPr lang="ru-RU" sz="2800" b="1" dirty="0"/>
          </a:p>
        </p:txBody>
      </p:sp>
      <p:pic>
        <p:nvPicPr>
          <p:cNvPr id="6160" name="Picture 16" descr="Владимир Потанин коллекционирует колокольчики,считается они приносят благополучие(ему точно принесли). kollektzion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54" y="642918"/>
            <a:ext cx="2023022" cy="142876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643834" y="2000240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bell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57818" y="633478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mug</a:t>
            </a:r>
            <a:endParaRPr lang="ru-RU" sz="2800" b="1" dirty="0"/>
          </a:p>
        </p:txBody>
      </p:sp>
      <p:pic>
        <p:nvPicPr>
          <p:cNvPr id="6164" name="Picture 20" descr="Набор наклеек &quot;Смайли-коллекция&quot; 5 Набор представлен в ассортименте, без возможности выбора. Размер листа: 19x30 см. Размер накл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4929198"/>
            <a:ext cx="1714512" cy="1500198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7358082" y="6334780"/>
            <a:ext cx="1345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sticker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500298" y="214311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c</a:t>
            </a:r>
            <a:r>
              <a:rPr 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 o l </a:t>
            </a:r>
            <a:r>
              <a:rPr lang="en-US" sz="5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l</a:t>
            </a:r>
            <a:r>
              <a:rPr 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 e c t </a:t>
            </a:r>
            <a:r>
              <a:rPr lang="en-US" sz="5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i</a:t>
            </a:r>
            <a:r>
              <a:rPr 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 o n</a:t>
            </a:r>
            <a:endParaRPr lang="ru-RU" sz="5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Коллекция брелков Spongebob SquarePants купить - Фан фигурки / игрушки - Друг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28860" y="642917"/>
            <a:ext cx="1857388" cy="1357323"/>
          </a:xfrm>
          <a:prstGeom prst="rect">
            <a:avLst/>
          </a:prstGeom>
          <a:noFill/>
        </p:spPr>
      </p:pic>
      <p:pic>
        <p:nvPicPr>
          <p:cNvPr id="8196" name="Picture 4" descr="Кружка &quot;Садовая коллекция&quot; 350мл. (6видов)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29190" y="5072074"/>
            <a:ext cx="1904980" cy="1333486"/>
          </a:xfrm>
          <a:prstGeom prst="rect">
            <a:avLst/>
          </a:prstGeom>
          <a:noFill/>
        </p:spPr>
      </p:pic>
      <p:pic>
        <p:nvPicPr>
          <p:cNvPr id="3" name="Picture 2" descr="Мягкие игрушки Wish-well - легко завести вишлист: мечтай онлайн!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14546" y="3071810"/>
            <a:ext cx="2000264" cy="1338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Ravie" pitchFamily="82" charset="0"/>
              </a:rPr>
              <a:t>Game</a:t>
            </a:r>
            <a:endParaRPr lang="ru-RU" sz="4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85918" y="1500174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     The first line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42910" y="2285992"/>
            <a:ext cx="7572428" cy="857256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US" sz="2800" dirty="0" smtClean="0"/>
              <a:t>   I’</a:t>
            </a:r>
            <a:r>
              <a:rPr lang="en-US" sz="2800" b="1" dirty="0" smtClean="0"/>
              <a:t>ve got </a:t>
            </a:r>
            <a:r>
              <a:rPr lang="en-US" sz="2800" dirty="0" smtClean="0"/>
              <a:t>a … collection.     What about you?</a:t>
            </a:r>
          </a:p>
          <a:p>
            <a:endParaRPr lang="en-US" sz="2800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143108" y="3929066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The second line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642910" y="4714884"/>
            <a:ext cx="7715304" cy="1214446"/>
          </a:xfrm>
          <a:solidFill>
            <a:srgbClr val="FFC000"/>
          </a:solidFill>
        </p:spPr>
        <p:txBody>
          <a:bodyPr/>
          <a:lstStyle/>
          <a:p>
            <a:r>
              <a:rPr lang="en-US" sz="2800" dirty="0" smtClean="0"/>
              <a:t> I </a:t>
            </a:r>
            <a:r>
              <a:rPr lang="en-US" sz="2800" b="1" dirty="0" smtClean="0"/>
              <a:t>have</a:t>
            </a:r>
            <a:r>
              <a:rPr lang="en-US" sz="2800" b="1" u="sng" dirty="0" smtClean="0"/>
              <a:t>n’t</a:t>
            </a:r>
            <a:r>
              <a:rPr lang="en-US" sz="2800" b="1" dirty="0" smtClean="0"/>
              <a:t> got</a:t>
            </a:r>
            <a:r>
              <a:rPr lang="en-US" sz="2800" dirty="0" smtClean="0"/>
              <a:t> a … collection, but I’</a:t>
            </a:r>
            <a:r>
              <a:rPr lang="en-US" sz="2800" b="1" dirty="0" smtClean="0"/>
              <a:t>ve</a:t>
            </a:r>
            <a:r>
              <a:rPr lang="en-US" sz="2800" dirty="0" smtClean="0"/>
              <a:t> got a …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5400" b="1" dirty="0" smtClean="0">
                <a:latin typeface="Poor Richard" pitchFamily="18" charset="0"/>
              </a:rPr>
              <a:t>Remember the words</a:t>
            </a:r>
            <a:endParaRPr lang="ru-RU" sz="5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285875"/>
            <a:ext cx="4357688" cy="5357813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kə'lekʃən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stamp  [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stæmp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coin [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kɔɪn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album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ælbəm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easy ['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iːzɪ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great [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greɪt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feel [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fiːl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proud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[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praud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makes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happy</a:t>
            </a:r>
          </a:p>
          <a:p>
            <a:pPr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[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meiks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857625" y="1285875"/>
            <a:ext cx="5286375" cy="5143500"/>
          </a:xfrm>
        </p:spPr>
        <p:txBody>
          <a:bodyPr/>
          <a:lstStyle/>
          <a:p>
            <a:r>
              <a:rPr lang="ru-RU" dirty="0" smtClean="0"/>
              <a:t>коллекция</a:t>
            </a:r>
          </a:p>
          <a:p>
            <a:r>
              <a:rPr lang="ru-RU" dirty="0" smtClean="0"/>
              <a:t>марка</a:t>
            </a:r>
          </a:p>
          <a:p>
            <a:r>
              <a:rPr lang="ru-RU" dirty="0" smtClean="0"/>
              <a:t>монета</a:t>
            </a:r>
          </a:p>
          <a:p>
            <a:r>
              <a:rPr lang="ru-RU" dirty="0" smtClean="0"/>
              <a:t>альбом</a:t>
            </a:r>
          </a:p>
          <a:p>
            <a:r>
              <a:rPr lang="ru-RU" dirty="0" smtClean="0"/>
              <a:t>легкий</a:t>
            </a:r>
          </a:p>
          <a:p>
            <a:r>
              <a:rPr lang="ru-RU" dirty="0" smtClean="0"/>
              <a:t>огромный</a:t>
            </a:r>
          </a:p>
          <a:p>
            <a:r>
              <a:rPr lang="ru-RU" dirty="0" smtClean="0"/>
              <a:t>чувствовать</a:t>
            </a:r>
          </a:p>
          <a:p>
            <a:r>
              <a:rPr lang="ru-RU" dirty="0" smtClean="0"/>
              <a:t>гордиться </a:t>
            </a:r>
          </a:p>
          <a:p>
            <a:r>
              <a:rPr lang="ru-RU" dirty="0" smtClean="0"/>
              <a:t>Это делает меня счастливым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15313" cy="71437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latin typeface="Poor Richard" pitchFamily="18" charset="0"/>
              </a:rPr>
              <a:t>Let`s read a story about Tom </a:t>
            </a:r>
            <a:br>
              <a:rPr lang="en-US" sz="5300" b="1" dirty="0" smtClean="0">
                <a:latin typeface="Poor Richard" pitchFamily="18" charset="0"/>
              </a:rPr>
            </a:br>
            <a:r>
              <a:rPr lang="en-US" sz="5300" b="1" dirty="0" smtClean="0">
                <a:latin typeface="Poor Richard" pitchFamily="18" charset="0"/>
              </a:rPr>
              <a:t>and his collection.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7786742" cy="4525963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4000" b="1" dirty="0" smtClean="0"/>
              <a:t>What is his name?</a:t>
            </a:r>
            <a:endParaRPr lang="ru-RU" sz="4000" b="1" dirty="0" smtClean="0"/>
          </a:p>
          <a:p>
            <a:pPr algn="ctr"/>
            <a:r>
              <a:rPr lang="en-US" sz="4000" b="1" dirty="0" smtClean="0"/>
              <a:t>How old is he?</a:t>
            </a:r>
            <a:endParaRPr lang="ru-RU" sz="4000" b="1" dirty="0" smtClean="0"/>
          </a:p>
          <a:p>
            <a:pPr algn="ctr"/>
            <a:r>
              <a:rPr lang="en-US" sz="4000" b="1" dirty="0" smtClean="0"/>
              <a:t>Where is he from?</a:t>
            </a:r>
            <a:endParaRPr lang="ru-RU" sz="4000" b="1" dirty="0" smtClean="0"/>
          </a:p>
          <a:p>
            <a:pPr algn="ctr"/>
            <a:r>
              <a:rPr lang="en-US" sz="4000" b="1" dirty="0" smtClean="0"/>
              <a:t>What collection has he got?</a:t>
            </a:r>
            <a:endParaRPr lang="ru-RU" sz="4000" b="1" dirty="0" smtClean="0"/>
          </a:p>
          <a:p>
            <a:pPr algn="ctr"/>
            <a:r>
              <a:rPr lang="en-US" sz="4000" b="1" dirty="0" smtClean="0"/>
              <a:t>Where are his stamps from?</a:t>
            </a:r>
            <a:endParaRPr lang="ru-RU" sz="4000" b="1" dirty="0" smtClean="0"/>
          </a:p>
          <a:p>
            <a:pPr algn="ctr"/>
            <a:r>
              <a:rPr lang="en-US" sz="4000" b="1" dirty="0" smtClean="0"/>
              <a:t>Does he like his collection?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2900"/>
            <a:ext cx="92817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oor Richard" pitchFamily="18" charset="0"/>
              </a:rPr>
              <a:t>What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oor Richard" pitchFamily="18" charset="0"/>
              </a:rPr>
              <a:t>collection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oor Richard" pitchFamily="18" charset="0"/>
              </a:rPr>
              <a:t>have you got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oor Richard" pitchFamily="18" charset="0"/>
              </a:rPr>
              <a:t>? I’ve got a …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18002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00306"/>
            <a:ext cx="189388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642918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929198"/>
            <a:ext cx="1828145" cy="146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4929198"/>
            <a:ext cx="18891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85786" y="1928802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doll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1928802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key ring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1928802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coin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4000504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ar model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57488" y="4357694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toy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28926" y="6334780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stone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2910" y="6334780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book</a:t>
            </a:r>
            <a:endParaRPr lang="ru-RU" sz="2800" b="1" dirty="0"/>
          </a:p>
        </p:txBody>
      </p:sp>
      <p:pic>
        <p:nvPicPr>
          <p:cNvPr id="20" name="Рисунок 3" descr="6c769461c232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12" y="2571744"/>
            <a:ext cx="1857388" cy="14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858148" y="4071942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card</a:t>
            </a:r>
            <a:endParaRPr lang="ru-RU" sz="2800" b="1" dirty="0"/>
          </a:p>
        </p:txBody>
      </p:sp>
      <p:pic>
        <p:nvPicPr>
          <p:cNvPr id="6158" name="Picture 14" descr="Мемомагнетика - что за недуг?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4" y="3000372"/>
            <a:ext cx="2000232" cy="15001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786446" y="4429132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magnet</a:t>
            </a:r>
            <a:endParaRPr lang="ru-RU" sz="2800" b="1" dirty="0"/>
          </a:p>
        </p:txBody>
      </p:sp>
      <p:pic>
        <p:nvPicPr>
          <p:cNvPr id="6160" name="Picture 16" descr="Владимир Потанин коллекционирует колокольчики,считается они приносят благополучие(ему точно принесли). kollektzion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54" y="642918"/>
            <a:ext cx="2023022" cy="142876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643834" y="2000240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bell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57818" y="633478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mug</a:t>
            </a:r>
            <a:endParaRPr lang="ru-RU" sz="2800" b="1" dirty="0"/>
          </a:p>
        </p:txBody>
      </p:sp>
      <p:pic>
        <p:nvPicPr>
          <p:cNvPr id="6164" name="Picture 20" descr="Набор наклеек &quot;Смайли-коллекция&quot; 5 Набор представлен в ассортименте, без возможности выбора. Размер листа: 19x30 см. Размер накл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4929198"/>
            <a:ext cx="1714512" cy="1500198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7358082" y="6334780"/>
            <a:ext cx="1345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sticker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500298" y="214311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c</a:t>
            </a:r>
            <a:r>
              <a:rPr 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 o l </a:t>
            </a:r>
            <a:r>
              <a:rPr lang="en-US" sz="5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l</a:t>
            </a:r>
            <a:r>
              <a:rPr 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 e c t </a:t>
            </a:r>
            <a:r>
              <a:rPr lang="en-US" sz="5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i</a:t>
            </a:r>
            <a:r>
              <a:rPr 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 o n</a:t>
            </a:r>
            <a:endParaRPr lang="ru-RU" sz="5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Коллекция брелков Spongebob SquarePants купить - Фан фигурки / игрушки - Друг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28860" y="642917"/>
            <a:ext cx="1857388" cy="1357323"/>
          </a:xfrm>
          <a:prstGeom prst="rect">
            <a:avLst/>
          </a:prstGeom>
          <a:noFill/>
        </p:spPr>
      </p:pic>
      <p:pic>
        <p:nvPicPr>
          <p:cNvPr id="8196" name="Picture 4" descr="Кружка &quot;Садовая коллекция&quot; 350мл. (6видов)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29190" y="5072074"/>
            <a:ext cx="1904980" cy="1333486"/>
          </a:xfrm>
          <a:prstGeom prst="rect">
            <a:avLst/>
          </a:prstGeom>
          <a:noFill/>
        </p:spPr>
      </p:pic>
      <p:pic>
        <p:nvPicPr>
          <p:cNvPr id="3" name="Picture 2" descr="Мягкие игрушки Wish-well - легко завести вишлист: мечтай онлайн!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14546" y="3071810"/>
            <a:ext cx="2000264" cy="1338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50bfc7bf862dc02897aca7b8f5dd396bba555"/>
</p:tagLst>
</file>

<file path=ppt/theme/theme1.xml><?xml version="1.0" encoding="utf-8"?>
<a:theme xmlns:a="http://schemas.openxmlformats.org/drawingml/2006/main" name="TS0102831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14C84B-5629-407C-873F-F6BAD5D190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5B284E-D433-4340-8C44-513DA2D2464D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350DF953-BA70-4FA4-9CF1-8B0A0810C3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TS010283180</Template>
  <TotalTime>552</TotalTime>
  <Words>504</Words>
  <Application>Microsoft Office PowerPoint</Application>
  <PresentationFormat>Экран (4:3)</PresentationFormat>
  <Paragraphs>124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TS010283180</vt:lpstr>
      <vt:lpstr>Collections </vt:lpstr>
      <vt:lpstr> [ au ]  [ ai ]                        One, two. How are you? Three, four. Fine and you? Five, six. What time is it? Seven, eight. It’s late! Nine, ten. Let’s count then! </vt:lpstr>
      <vt:lpstr>How many souvenir elephants do I have?</vt:lpstr>
      <vt:lpstr>You have a form . Can you answer these questions?</vt:lpstr>
      <vt:lpstr>Презентация PowerPoint</vt:lpstr>
      <vt:lpstr>Game</vt:lpstr>
      <vt:lpstr>Remember the words</vt:lpstr>
      <vt:lpstr>Let`s read a story about Tom  and his collection.  </vt:lpstr>
      <vt:lpstr>Презентация PowerPoint</vt:lpstr>
      <vt:lpstr>Work in groups</vt:lpstr>
      <vt:lpstr>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“My collection”</dc:title>
  <dc:creator>Admin</dc:creator>
  <cp:lastModifiedBy>Наталья</cp:lastModifiedBy>
  <cp:revision>72</cp:revision>
  <dcterms:created xsi:type="dcterms:W3CDTF">2011-10-11T14:24:26Z</dcterms:created>
  <dcterms:modified xsi:type="dcterms:W3CDTF">2024-02-24T22:17:28Z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TC102831809990</vt:lpwstr>
  </property>
</Properties>
</file>