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79" r:id="rId4"/>
    <p:sldId id="258" r:id="rId5"/>
    <p:sldId id="256" r:id="rId6"/>
    <p:sldId id="274" r:id="rId7"/>
    <p:sldId id="272" r:id="rId8"/>
    <p:sldId id="260" r:id="rId9"/>
    <p:sldId id="262" r:id="rId10"/>
    <p:sldId id="261" r:id="rId11"/>
    <p:sldId id="263" r:id="rId12"/>
    <p:sldId id="264" r:id="rId13"/>
    <p:sldId id="265" r:id="rId14"/>
    <p:sldId id="275" r:id="rId15"/>
    <p:sldId id="267" r:id="rId16"/>
    <p:sldId id="268" r:id="rId17"/>
    <p:sldId id="269" r:id="rId18"/>
    <p:sldId id="281" r:id="rId19"/>
    <p:sldId id="282" r:id="rId20"/>
    <p:sldId id="280" r:id="rId21"/>
    <p:sldId id="283" r:id="rId22"/>
    <p:sldId id="286" r:id="rId23"/>
    <p:sldId id="287" r:id="rId24"/>
    <p:sldId id="292" r:id="rId25"/>
    <p:sldId id="288" r:id="rId26"/>
    <p:sldId id="289" r:id="rId27"/>
    <p:sldId id="290" r:id="rId28"/>
    <p:sldId id="291" r:id="rId29"/>
    <p:sldId id="284" r:id="rId30"/>
    <p:sldId id="285" r:id="rId31"/>
    <p:sldId id="266" r:id="rId32"/>
    <p:sldId id="27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ut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93074/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6" name="Picture 4" descr="http://900igr.net/up/datas/119189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28605"/>
            <a:ext cx="7910538" cy="564718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Давайте посчитаем расходы семьи Петровых. </a:t>
            </a:r>
            <a:br>
              <a:rPr lang="ru-RU" dirty="0" smtClean="0"/>
            </a:br>
            <a:r>
              <a:rPr lang="ru-RU" dirty="0" smtClean="0"/>
              <a:t>На питание  1 человека потребуется - </a:t>
            </a:r>
            <a:r>
              <a:rPr lang="ru-RU" dirty="0" smtClean="0">
                <a:solidFill>
                  <a:srgbClr val="0070C0"/>
                </a:solidFill>
              </a:rPr>
              <a:t>4000 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На проезд  - </a:t>
            </a:r>
            <a:r>
              <a:rPr lang="ru-RU" dirty="0" smtClean="0">
                <a:solidFill>
                  <a:srgbClr val="0070C0"/>
                </a:solidFill>
              </a:rPr>
              <a:t>5000</a:t>
            </a:r>
            <a:r>
              <a:rPr lang="ru-RU" dirty="0" smtClean="0"/>
              <a:t> р.</a:t>
            </a:r>
            <a:br>
              <a:rPr lang="ru-RU" dirty="0" smtClean="0"/>
            </a:br>
            <a:r>
              <a:rPr lang="ru-RU" dirty="0" smtClean="0"/>
              <a:t>Коммунальные платежи - </a:t>
            </a:r>
            <a:r>
              <a:rPr lang="ru-RU" dirty="0" smtClean="0">
                <a:solidFill>
                  <a:srgbClr val="0070C0"/>
                </a:solidFill>
              </a:rPr>
              <a:t>7000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Одежда, лекарства, плата за  </a:t>
            </a:r>
            <a:r>
              <a:rPr lang="ru-RU" dirty="0" err="1" smtClean="0"/>
              <a:t>доп</a:t>
            </a:r>
            <a:r>
              <a:rPr lang="ru-RU" dirty="0" smtClean="0"/>
              <a:t> образование – </a:t>
            </a:r>
            <a:r>
              <a:rPr lang="ru-RU" dirty="0" smtClean="0">
                <a:solidFill>
                  <a:srgbClr val="0070C0"/>
                </a:solidFill>
              </a:rPr>
              <a:t>10000</a:t>
            </a:r>
            <a:r>
              <a:rPr lang="ru-RU" dirty="0" smtClean="0"/>
              <a:t>р.</a:t>
            </a:r>
            <a:br>
              <a:rPr lang="ru-RU" dirty="0" smtClean="0"/>
            </a:br>
            <a:r>
              <a:rPr lang="ru-RU" dirty="0" smtClean="0"/>
              <a:t>Итого расход: </a:t>
            </a:r>
            <a:r>
              <a:rPr lang="ru-RU" dirty="0" smtClean="0">
                <a:solidFill>
                  <a:srgbClr val="FF0000"/>
                </a:solidFill>
              </a:rPr>
              <a:t>42000</a:t>
            </a:r>
            <a:r>
              <a:rPr lang="ru-RU" dirty="0" smtClean="0"/>
              <a:t>р.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теперь сравним доходы и расходы этой семьи.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Доходы – </a:t>
            </a:r>
            <a:r>
              <a:rPr lang="ru-RU" dirty="0" smtClean="0">
                <a:solidFill>
                  <a:srgbClr val="FF0000"/>
                </a:solidFill>
              </a:rPr>
              <a:t>50000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Расходы – </a:t>
            </a:r>
            <a:r>
              <a:rPr lang="ru-RU" dirty="0" smtClean="0">
                <a:solidFill>
                  <a:srgbClr val="00B050"/>
                </a:solidFill>
              </a:rPr>
              <a:t>42000</a:t>
            </a:r>
            <a:r>
              <a:rPr lang="ru-RU" dirty="0" smtClean="0"/>
              <a:t> р.</a:t>
            </a:r>
          </a:p>
          <a:p>
            <a:r>
              <a:rPr lang="ru-RU" dirty="0" smtClean="0"/>
              <a:t>Остается –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8000 </a:t>
            </a:r>
            <a:r>
              <a:rPr lang="ru-RU" dirty="0" smtClean="0"/>
              <a:t>р.</a:t>
            </a:r>
          </a:p>
          <a:p>
            <a:r>
              <a:rPr lang="ru-RU" dirty="0" smtClean="0"/>
              <a:t>На эти деньги может Ваня купит планшет который стоит </a:t>
            </a:r>
            <a:r>
              <a:rPr lang="ru-RU" b="1" dirty="0" smtClean="0"/>
              <a:t>15000</a:t>
            </a:r>
            <a:r>
              <a:rPr lang="ru-RU" dirty="0" smtClean="0"/>
              <a:t>р?</a:t>
            </a:r>
          </a:p>
          <a:p>
            <a:pPr>
              <a:buNone/>
            </a:pPr>
            <a:r>
              <a:rPr lang="ru-RU" dirty="0" smtClean="0"/>
              <a:t>Вывод: нет нужно подождать еще 1 или 2 месяца.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Поэтому не обижайтесь, если вы слышите в ответ на свою просьбу: «Сейчас на это нет денег». Это не значит, что у мамы или папы нет денег в кошельке — они есть, но не для этого.</a:t>
            </a:r>
          </a:p>
          <a:p>
            <a:r>
              <a:rPr lang="ru-RU" dirty="0" smtClean="0"/>
              <a:t>Поэтому прежде чем обижаться и требовать чего-то, поговорите с родителями и подсчитайте ваш семейный бюджет.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ий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14678" y="1000108"/>
            <a:ext cx="328614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  финансовой </a:t>
            </a:r>
            <a:r>
              <a:rPr lang="ru-RU" sz="2000" dirty="0" smtClean="0">
                <a:solidFill>
                  <a:srgbClr val="C00000"/>
                </a:solidFill>
              </a:rPr>
              <a:t>грамотности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>А сейчас я предлагаю вам выполнить тест.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1 . </a:t>
            </a:r>
            <a:r>
              <a:rPr lang="ru-RU" sz="2000" dirty="0" smtClean="0">
                <a:solidFill>
                  <a:srgbClr val="FF0000"/>
                </a:solidFill>
              </a:rPr>
              <a:t>Из чего складывается семейный бюджет?</a:t>
            </a:r>
          </a:p>
          <a:p>
            <a:r>
              <a:rPr lang="ru-RU" sz="2000" dirty="0" smtClean="0"/>
              <a:t> А) из заработной платы, пенсии, стипендии.</a:t>
            </a:r>
          </a:p>
          <a:p>
            <a:r>
              <a:rPr lang="ru-RU" sz="2000" dirty="0" smtClean="0"/>
              <a:t>Б) из доходов и расходов.</a:t>
            </a:r>
          </a:p>
          <a:p>
            <a:r>
              <a:rPr lang="ru-RU" sz="2000" dirty="0" smtClean="0"/>
              <a:t>В) из денег. </a:t>
            </a:r>
          </a:p>
          <a:p>
            <a:r>
              <a:rPr lang="ru-RU" sz="2000" dirty="0" smtClean="0"/>
              <a:t>2.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поступают в бюджет семьи это:</a:t>
            </a:r>
          </a:p>
          <a:p>
            <a:r>
              <a:rPr lang="ru-RU" sz="2000" dirty="0" smtClean="0"/>
              <a:t>Я)  расходы</a:t>
            </a:r>
          </a:p>
          <a:p>
            <a:r>
              <a:rPr lang="ru-RU" sz="2000" dirty="0" smtClean="0"/>
              <a:t>Е)  проценты</a:t>
            </a:r>
          </a:p>
          <a:p>
            <a:r>
              <a:rPr lang="ru-RU" sz="2000" dirty="0" smtClean="0"/>
              <a:t>Ю) доходы</a:t>
            </a:r>
          </a:p>
          <a:p>
            <a:r>
              <a:rPr lang="ru-RU" sz="2000" dirty="0" smtClean="0"/>
              <a:t>3. </a:t>
            </a:r>
            <a:r>
              <a:rPr lang="ru-RU" sz="2000" dirty="0" smtClean="0">
                <a:solidFill>
                  <a:srgbClr val="FF0000"/>
                </a:solidFill>
              </a:rPr>
              <a:t>Авторское вознаграждение это:</a:t>
            </a:r>
          </a:p>
          <a:p>
            <a:r>
              <a:rPr lang="ru-RU" sz="2000" dirty="0" smtClean="0"/>
              <a:t>Б) зарплата</a:t>
            </a:r>
          </a:p>
          <a:p>
            <a:r>
              <a:rPr lang="ru-RU" sz="2000" dirty="0" smtClean="0"/>
              <a:t>Г) налог</a:t>
            </a:r>
          </a:p>
          <a:p>
            <a:r>
              <a:rPr lang="ru-RU" sz="2000" dirty="0" smtClean="0"/>
              <a:t>Д) гонорар</a:t>
            </a:r>
          </a:p>
          <a:p>
            <a:r>
              <a:rPr lang="ru-RU" sz="2000" dirty="0" smtClean="0"/>
              <a:t>4. </a:t>
            </a:r>
            <a:r>
              <a:rPr lang="ru-RU" sz="2000" dirty="0" smtClean="0">
                <a:solidFill>
                  <a:srgbClr val="FF0000"/>
                </a:solidFill>
              </a:rPr>
              <a:t>Деньги, которые тратятся из бюджета семьи это:</a:t>
            </a:r>
          </a:p>
          <a:p>
            <a:r>
              <a:rPr lang="ru-RU" sz="2000" dirty="0" smtClean="0"/>
              <a:t>Ш) доходы	</a:t>
            </a:r>
          </a:p>
          <a:p>
            <a:r>
              <a:rPr lang="ru-RU" sz="2000" dirty="0" smtClean="0"/>
              <a:t>Ж) расходы</a:t>
            </a:r>
          </a:p>
          <a:p>
            <a:r>
              <a:rPr lang="ru-RU" sz="2000" dirty="0" smtClean="0"/>
              <a:t>Х) прибыль</a:t>
            </a:r>
          </a:p>
          <a:p>
            <a:r>
              <a:rPr lang="ru-RU" sz="2000" dirty="0" smtClean="0"/>
              <a:t> 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</a:t>
            </a:r>
            <a:r>
              <a:rPr lang="ru-RU" dirty="0" smtClean="0">
                <a:solidFill>
                  <a:srgbClr val="FF0000"/>
                </a:solidFill>
              </a:rPr>
              <a:t>Лучшим бюджетом считается тот, в котором:</a:t>
            </a:r>
          </a:p>
          <a:p>
            <a:r>
              <a:rPr lang="ru-RU" dirty="0" smtClean="0"/>
              <a:t>Е) доходы больше расходов</a:t>
            </a:r>
          </a:p>
          <a:p>
            <a:r>
              <a:rPr lang="ru-RU" dirty="0" smtClean="0"/>
              <a:t>И) доходы равны расходам</a:t>
            </a:r>
          </a:p>
          <a:p>
            <a:r>
              <a:rPr lang="ru-RU" dirty="0" smtClean="0"/>
              <a:t>А) доходы меньше расходов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6</a:t>
            </a:r>
            <a:r>
              <a:rPr lang="ru-RU" dirty="0" smtClean="0">
                <a:solidFill>
                  <a:srgbClr val="FF0000"/>
                </a:solidFill>
              </a:rPr>
              <a:t>. Зарплата, пенсия, стипендия – это разные виды:</a:t>
            </a:r>
          </a:p>
          <a:p>
            <a:r>
              <a:rPr lang="ru-RU" dirty="0" smtClean="0"/>
              <a:t>Т) доходов</a:t>
            </a:r>
          </a:p>
          <a:p>
            <a:r>
              <a:rPr lang="ru-RU" dirty="0" smtClean="0"/>
              <a:t>П) расходов</a:t>
            </a:r>
          </a:p>
          <a:p>
            <a:r>
              <a:rPr lang="ru-RU" dirty="0" smtClean="0"/>
              <a:t>К) гонорара</a:t>
            </a:r>
          </a:p>
          <a:p>
            <a:r>
              <a:rPr lang="ru-RU" dirty="0" smtClean="0"/>
              <a:t>Обменяйтесь листочками. Выпишите буквы правильных ответов. Какое слово получилось?</a:t>
            </a:r>
          </a:p>
        </p:txBody>
      </p:sp>
      <p:pic>
        <p:nvPicPr>
          <p:cNvPr id="2050" name="Picture 2" descr="C:\Users\кс\Desktop\4e44341c-5d1a-4f47-8df2-f1bfd3a011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6342050" cy="2853922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рий\Desktop\33603872313557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ts-13\Downloads\Лист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ts-13\Downloads\Лист 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95232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Урок финансовой грамотности.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Бюджет семьи.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000504"/>
            <a:ext cx="3929090" cy="1058812"/>
          </a:xfrm>
        </p:spPr>
        <p:txBody>
          <a:bodyPr>
            <a:noAutofit/>
          </a:bodyPr>
          <a:lstStyle/>
          <a:p>
            <a:pPr algn="r"/>
            <a:r>
              <a:rPr lang="ru-RU" sz="2400" smtClean="0">
                <a:solidFill>
                  <a:schemeClr val="tx1"/>
                </a:solidFill>
              </a:rPr>
              <a:t>Подготовила учитель </a:t>
            </a:r>
            <a:r>
              <a:rPr lang="ru-RU" sz="2400" dirty="0" smtClean="0">
                <a:solidFill>
                  <a:schemeClr val="tx1"/>
                </a:solidFill>
              </a:rPr>
              <a:t>начальных классов 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Иванова Елена </a:t>
            </a:r>
            <a:r>
              <a:rPr lang="ru-RU" sz="2400" dirty="0" smtClean="0">
                <a:solidFill>
                  <a:schemeClr val="tx1"/>
                </a:solidFill>
              </a:rPr>
              <a:t>Александровна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434" name="AutoShape 2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static4.depositphotos.com/1005091/276/v/950/depositphotos_2766829-stock-illustration-happy-family-in-open-windo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5724128" y="6967537"/>
            <a:ext cx="3719910" cy="2701753"/>
          </a:xfrm>
          <a:prstGeom prst="rect">
            <a:avLst/>
          </a:prstGeom>
          <a:noFill/>
        </p:spPr>
      </p:pic>
      <p:pic>
        <p:nvPicPr>
          <p:cNvPr id="18438" name="Picture 6" descr="C:\Users\Юрий\Desktop\depositphotos_2766829-stock-illustration-happy-family-in-open-win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3449614" cy="25054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\Desktop\фото7\0588a19d-cf98-450d-aaee-112e04de72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357586" cy="2518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1027" name="Picture 3" descr="C:\Users\кс\Desktop\фото7\bd77e5a5-0a08-443b-af9f-a09aa2aa7e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62" y="785794"/>
            <a:ext cx="3460738" cy="2595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кс\Desktop\фото7\3ef01a75-8f5d-4402-99c4-44155aea457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00438"/>
            <a:ext cx="4317995" cy="3238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кс\Desktop\фото7\0588a19d-cf98-450d-aaee-112e04de72d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857232"/>
            <a:ext cx="3707371" cy="2780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571604" y="142852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Монополия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5728"/>
            <a:ext cx="92869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Финансовый словарик для малышей.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Банк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это место, где люди могут совершать разные операции с деньгами.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деньги, которые принесли в банк и отдали, чтобы они там хранились.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Банкомат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устройство, позволяющее снять или положить деньги на банковскую пластиковую карту.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Активы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все, что приносит деньги.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Пассивы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то, что забирает деньги.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Деньги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это бумажки или монеты, которые выполняют роль общего обмена. Например, за деньги можно купить что угодно в магазине, или сходить в кино. В разных странах – разные деньги.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полностью называется банковская платежная карточка. Это кусочек пластика, с помощью которого можно заплатить за покупки в магазине, в интернете и многих других местах.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Кредит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это деньги, которые человек, если ему на что-то не хватает, может попросить в долг у банка. Например, захотелось купить компьютер, но денег не хватает – банк может дать в долг. Но потом долг банку придется возвращать и платить ему проценты.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Купюра или банкнота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 так называют бумажные деньги.  Купюра или банкнота — это одна бумажка.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Денежный поток или прибыль 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разница между доходами и расходами за период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71472" y="428604"/>
            <a:ext cx="828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России в настоящее время действуют следующие разновидности монет и купюр: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финансовая грамотность для детей начальной школ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s-13\Downloads\Лист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598" y="1071546"/>
            <a:ext cx="7286740" cy="5465056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 flipV="1">
            <a:off x="1928794" y="8001031"/>
            <a:ext cx="3429024" cy="68069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по финансовой грамотности для детей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 1 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размышляют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Задать детям вопросы. Игра развивает речь, мышление и кругозор.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ты понимаешь…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деньги?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ваются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деньги в России?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банк?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банкомат?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Зачем нужна пластиковая карта?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бывают деньги?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бы ты сделал, если бы у тебя было много денег?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доход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расходы?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Нужно ли копить деньги?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будет, если покупать все, что захочется?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относится к необходимым тратам? Найди их в этом списке.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Электричество и вода для дома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Журнал, билеты в кино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Мясо, рыба, овощи и фрукты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Торт, печенье, газировка, конфеты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Счета за телефон и интернет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Теплая обувь и куртка для зимы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Аттракционы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Проездной на автобус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Лотерейный билет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Книги для школы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571604" y="500042"/>
            <a:ext cx="5357818" cy="59451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Игры по финансовой грамотности для детей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 1 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размышляют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Задать детям вопросы. Игра развивает речь, мышление и кругозор.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Например: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ты понимаешь…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деньги?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называются деньги в России?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банк?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банкомат?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Зачем нужна пластиковая карта?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бывают деньги?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бы ты сделал, если бы у тебя было много денег?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доходы?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такое расходы?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Нужно ли копить деньги? 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будет, если покупать все, что захочется?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относится к необходимым тратам? Найди их в этом списке.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Электричество и вода для дома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Журнал, билеты в кино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Мясо, рыба, овощи и фрукты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Торт, печенье, газировка, конфеты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Счета за телефон и интернет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Теплая обувь и куртка для зимы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Аттракционы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Проездной на автобус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Лотерейный билет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Книги для школы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113312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 2 «Отгадываем загадки»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Маленькая, кругленькая,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кармана в карман скачет,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мир обскачет,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 к чему сама ни годна, а все нужна. (Монета)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не берегутся, а растрясутся. (Деньги)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Нас, сестер, в рубле 100 штук.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проходим много рук.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 теряют и меняют,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А, бывало, и ругают.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Пропадет одна сестра,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Поглядишь и нет рубля. (Копейка)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Назови-ка не одну,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три копейки в старину. (Алтын)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Что проверяют не отходя от кассы. (Деньги)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Он в Америке родился,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Путешествовать пустился.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тех пор по миру гуляет,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Везде цену себе знает.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ним торгуют, управляют…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его все называют? (Доллар)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Чтоб продукты потреблять,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платьях модных щеголять,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вкусно есть и пить,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все это … (Купить)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Для всех мы в обилии рождаемся на свет.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одних нас много, а у других нас нет. (Деньги)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В кошелек мы их кладем,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ними в магазин идем.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них взамен хоть что бери,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Кроме чести и любви. (Деньги)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У каждой из них достоинство есть,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 нему воздают каждой честь —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щепотке одной, другой же — по пуду.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сравнивать их я, конечно, не буду: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маленькой самой не будет большой.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вам приходилось встречаться с такой. (Деньги)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Люди ходят на базар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дешевле весь.(Товар)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На товаре быть должна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Обязательно…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Будут целыми, как в танке,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Сбереженья ваши в …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Банке)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врачу, и акробату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Выдают за труд…(Зарплату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какого аппарата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Выдается нам зарплата?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Банкомат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Чтоб хранить свои доходы,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карманные расходы,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Хрюшка требуется мне,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Та, что с дыркой на спине.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опилка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10.У каждой из них достоинство есть,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по нему воздают каждой честь —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щепотке одной, другой же — по пуду.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сравнивать их я, конечно, не буду: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маленькой самой не будет большой.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вам приходилось встречаться с такой. (Деньги)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Люди ходят на базар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дешевле весь.(Товар)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На товаре быть должна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Обязательно…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Цена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Будут целыми, как в танке,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Сбереженья ваши в …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Банке)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врачу, и акробату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Выдают за труд…(Зарплату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какого аппарата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Выдается нам зарплата?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Банкомат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16. Чтоб хранить свои доходы,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карманные расходы,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Хрюшка требуется мне,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Та, что с дыркой на спине.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опилка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357290" y="4500570"/>
            <a:ext cx="5572164" cy="16978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3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 фразу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Дополните фразы:	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Монета круглая, а банкнота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 (прямоугольная)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Банкнота бумажная, а монета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.(железная, медная, металлическая)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Монета звенит, а банкнота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(шуршит, шелестит)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Монета металлическая, а банкнота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(бумажная)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357290" y="142852"/>
            <a:ext cx="5015608" cy="25596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 4 «Фразеологизмы»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Сорить деньгами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тратить много денег бездумно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Чемодан денег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иметь много денег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 не пахнут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можно заработать любым трудом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Денежка к денежке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накопить небольшую сумму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Деньги, как птицы,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улетают, то прилетают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сегодня есть деньги, а завтра их нет, все потратили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Деньги куры не клюют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денег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Купаться в деньгах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денег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14282" y="2857496"/>
            <a:ext cx="5286412" cy="16619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Игра 5 «Покупки»</a:t>
            </a:r>
            <a:endParaRPr kumimoji="0" lang="ru-RU" sz="11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Хлопните в ладоши, если можно купить за деньги этот товар. Топните ножкой, если купить это нельзя.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Дом, конфеты, книгу, мороженое, счастье, маму, цветы, телефон, солнце, молоко, здоровье, самокат, воздух, планету, смех, мечту, стол, велосипед.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кс\Desktop\56ff21e0-6257-4fd9-a541-b83b855890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22" y="2714620"/>
            <a:ext cx="3651278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с\Desktop\фото7\1ad19004-c9f5-4dc8-9ddd-9e6b67b884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2643206" cy="352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142976" y="21429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Мультфильмы по финансовой грамотности  «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Фиксики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». Прослушивание аудиозаписи «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Смешарики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».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1" name="Picture 3" descr="C:\Users\кс\Desktop\фото7\9f7d093a-05fe-4b2a-b0d3-acc933b018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571612"/>
            <a:ext cx="278608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3286116" y="1857364"/>
            <a:ext cx="27146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Yu Gothic UI" pitchFamily="34" charset="-128"/>
              </a:rPr>
              <a:t>Кто придумал деньги?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Yu Gothic UI" pitchFamily="34" charset="-128"/>
              </a:rPr>
              <a:t>Зачем хранить деньги на карте.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Yu Gothic UI" pitchFamily="34" charset="-128"/>
              </a:rPr>
              <a:t>Откуда берется цена?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C00000"/>
                </a:solidFill>
                <a:latin typeface="Yu Gothic UI" pitchFamily="34" charset="-128"/>
              </a:rPr>
              <a:t>Почему в банке нет банок?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Слово бюджет в переводе - кошелек</a:t>
            </a:r>
            <a:endParaRPr lang="ru-RU" b="1" i="1" dirty="0"/>
          </a:p>
        </p:txBody>
      </p:sp>
      <p:pic>
        <p:nvPicPr>
          <p:cNvPr id="4" name="Picture 2" descr="http://www.filipoc.ru/attaches/posts/interesting/2012-10-22/hozyaeva-i-rasporyaditeli-byudjeta/efa49c8b7f78db0b7ccf956cf0c9788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00200"/>
            <a:ext cx="6264695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с\Desktop\фото7\95bbe34e-1279-4477-bd35-5af58ae520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4339520" cy="57860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Викторина по финансовой грамотности «Быстрее всех».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кс\Desktop\фото7\71a689f3-063c-43fd-ab61-1fe2a3e521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348260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Итог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-Что такое «семейный бюджет»?                                                                                                   -Назовите доходы семейного бюджета.                                                                                          -Назовите расходы семейного бюджета.                                                                                         -Для чего нужно уметь составлять семейный бюджет?</a:t>
            </a:r>
          </a:p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Юрий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0478"/>
            <a:ext cx="9144000" cy="694847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99412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       Разгадайте ребус.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1026" name="AutoShape 2" descr="https://ds02.infourok.ru/uploads/ex/0aef/000450ae-b519ebda/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rentpost.ru/sites/default/files/styles/medium/public/cnews/7ya.jpg?itok=O0Dw3xp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84076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900igr.net/up/datas/196002/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1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Нужно ли составлять семейный бюджет?</a:t>
            </a:r>
            <a:endParaRPr lang="ru-RU" dirty="0"/>
          </a:p>
        </p:txBody>
      </p:sp>
      <p:pic>
        <p:nvPicPr>
          <p:cNvPr id="1026" name="Picture 2" descr="C:\Users\Юрий\Desktop\hello_html_m1fdf8df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4850" y="1928019"/>
            <a:ext cx="5346700" cy="377825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Проблемная ситуация.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Ваня Петров очень хочет иметь планшет, как у его друга за 15000 рублей.</a:t>
            </a:r>
          </a:p>
          <a:p>
            <a:pPr>
              <a:buNone/>
            </a:pPr>
            <a:r>
              <a:rPr lang="ru-RU" dirty="0" smtClean="0"/>
              <a:t>    Купят ли ему родители в этом месяце планшет?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Что для этого нужно знать?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2" name="AutoShape 4" descr="https://ds02.infourok.ru/uploads/ex/072a/00068351-35907dcc/1/hello_html_m5c0beed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4" name="AutoShape 6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416" name="AutoShape 8" descr="https://fs00.infourok.ru/images/doc/307/306333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7" name="Picture 9" descr="C:\Users\Юрий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9" name="AutoShape 11" descr="https://arhivurokov.ru/kopilka/uploads/user_file_550b800af2f93/img_user_file_550b800af2f93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496944" cy="5976663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Давайте посчитаем доходы семьи Петровых.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В семье проживают 5 человек.</a:t>
            </a:r>
            <a:br>
              <a:rPr lang="ru-RU" sz="2800" dirty="0" smtClean="0"/>
            </a:br>
            <a:r>
              <a:rPr lang="ru-RU" sz="2800" dirty="0" smtClean="0"/>
              <a:t>Бабушка, дедушка, мама, папа и сын Ваня(школьник).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Пенсия бабушки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 Пенсия дедушки -</a:t>
            </a:r>
            <a:r>
              <a:rPr lang="ru-RU" sz="3200" dirty="0" smtClean="0">
                <a:solidFill>
                  <a:srgbClr val="0070C0"/>
                </a:solidFill>
              </a:rPr>
              <a:t>7000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мамы-</a:t>
            </a:r>
            <a:r>
              <a:rPr lang="ru-RU" sz="3200" dirty="0" smtClean="0">
                <a:solidFill>
                  <a:srgbClr val="0070C0"/>
                </a:solidFill>
              </a:rPr>
              <a:t>16000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Зарплата папы  -</a:t>
            </a:r>
            <a:r>
              <a:rPr lang="ru-RU" sz="3200" dirty="0" smtClean="0">
                <a:solidFill>
                  <a:srgbClr val="0070C0"/>
                </a:solidFill>
              </a:rPr>
              <a:t>20000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Итого доход: </a:t>
            </a:r>
            <a:r>
              <a:rPr lang="ru-RU" sz="3200" dirty="0" smtClean="0">
                <a:solidFill>
                  <a:srgbClr val="FF0000"/>
                </a:solidFill>
              </a:rPr>
              <a:t>50000</a:t>
            </a:r>
            <a:r>
              <a:rPr lang="ru-RU" sz="3200" dirty="0" smtClean="0"/>
              <a:t>р.</a:t>
            </a:r>
            <a:br>
              <a:rPr lang="ru-RU" sz="3200" dirty="0" smtClean="0"/>
            </a:br>
            <a:r>
              <a:rPr lang="ru-RU" sz="3200" dirty="0" smtClean="0"/>
              <a:t>Сможет ли Ваня купить в этом месяце себе планшет за 15000 рублей?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201</TotalTime>
  <Words>516</Words>
  <Application>Microsoft Office PowerPoint</Application>
  <PresentationFormat>Экран (4:3)</PresentationFormat>
  <Paragraphs>164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Слайд 1</vt:lpstr>
      <vt:lpstr>Урок финансовой грамотности. Тема: Бюджет семьи.</vt:lpstr>
      <vt:lpstr>Слово бюджет в переводе - кошелек</vt:lpstr>
      <vt:lpstr>        Разгадайте ребус. </vt:lpstr>
      <vt:lpstr>Слайд 5</vt:lpstr>
      <vt:lpstr>Нужно ли составлять семейный бюджет?</vt:lpstr>
      <vt:lpstr>Проблемная ситуация.</vt:lpstr>
      <vt:lpstr>Слайд 8</vt:lpstr>
      <vt:lpstr>Давайте посчитаем доходы семьи Петровых.  В семье проживают 5 человек. Бабушка, дедушка, мама, папа и сын Ваня(школьник). Пенсия бабушки -7000р.  Пенсия дедушки -7000р. Зарплата мамы-16000р. Зарплата папы  -20000 Итого доход: 50000р. Сможет ли Ваня купить в этом месяце себе планшет за 15000 рублей?</vt:lpstr>
      <vt:lpstr>Слайд 10</vt:lpstr>
      <vt:lpstr>Давайте посчитаем расходы семьи Петровых.  На питание  1 человека потребуется - 4000 р. На проезд  - 5000 р. Коммунальные платежи - 7000р. Одежда, лекарства, плата за  доп образование – 10000р. Итого расход: 42000р.</vt:lpstr>
      <vt:lpstr>Давайте теперь сравним доходы и расходы этой семьи.</vt:lpstr>
      <vt:lpstr>Слайд 13</vt:lpstr>
      <vt:lpstr>Слайд 14</vt:lpstr>
      <vt:lpstr>А сейчас я предлагаю вам выполнить тест.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Итог урока.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финансовой грамотности Тема: Доход семьи.</dc:title>
  <dc:creator>Елена Иванова</dc:creator>
  <cp:lastModifiedBy>кс</cp:lastModifiedBy>
  <cp:revision>27</cp:revision>
  <dcterms:created xsi:type="dcterms:W3CDTF">2017-05-29T06:58:35Z</dcterms:created>
  <dcterms:modified xsi:type="dcterms:W3CDTF">2022-10-30T21:38:28Z</dcterms:modified>
</cp:coreProperties>
</file>