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83" r:id="rId2"/>
    <p:sldId id="284" r:id="rId3"/>
    <p:sldId id="272" r:id="rId4"/>
    <p:sldId id="285" r:id="rId5"/>
    <p:sldId id="286" r:id="rId6"/>
    <p:sldId id="287" r:id="rId7"/>
    <p:sldId id="267" r:id="rId8"/>
    <p:sldId id="291" r:id="rId9"/>
    <p:sldId id="288" r:id="rId10"/>
    <p:sldId id="289" r:id="rId11"/>
    <p:sldId id="29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81" autoAdjust="0"/>
  </p:normalViewPr>
  <p:slideViewPr>
    <p:cSldViewPr>
      <p:cViewPr>
        <p:scale>
          <a:sx n="66" d="100"/>
          <a:sy n="66" d="100"/>
        </p:scale>
        <p:origin x="1224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4B443-DA3E-4BE3-8E7A-DC2B5AB714BF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F6C5B-DF28-4EEB-99C2-A20AC8E7F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7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F997-6B5F-412C-A320-2EB0D56592B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7CB-0FE0-4D6B-84AD-B58CA3DF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F997-6B5F-412C-A320-2EB0D56592B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7CB-0FE0-4D6B-84AD-B58CA3DF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3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F997-6B5F-412C-A320-2EB0D56592B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7CB-0FE0-4D6B-84AD-B58CA3DF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5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F997-6B5F-412C-A320-2EB0D56592B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7CB-0FE0-4D6B-84AD-B58CA3DF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F997-6B5F-412C-A320-2EB0D56592B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7CB-0FE0-4D6B-84AD-B58CA3DF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7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F997-6B5F-412C-A320-2EB0D56592B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7CB-0FE0-4D6B-84AD-B58CA3DF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8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F997-6B5F-412C-A320-2EB0D56592B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7CB-0FE0-4D6B-84AD-B58CA3DF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2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F997-6B5F-412C-A320-2EB0D56592B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7CB-0FE0-4D6B-84AD-B58CA3DF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7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F997-6B5F-412C-A320-2EB0D56592B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7CB-0FE0-4D6B-84AD-B58CA3DF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8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F997-6B5F-412C-A320-2EB0D56592B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7CB-0FE0-4D6B-84AD-B58CA3DF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1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F997-6B5F-412C-A320-2EB0D56592B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B7CB-0FE0-4D6B-84AD-B58CA3DF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8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1F997-6B5F-412C-A320-2EB0D56592B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0B7CB-0FE0-4D6B-84AD-B58CA3DFC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0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5" y="0"/>
            <a:ext cx="7080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432" y="141277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r>
              <a:rPr lang="ru-RU" i="1" dirty="0" smtClean="0">
                <a:latin typeface="Century Gothic" panose="020B0502020202020204" pitchFamily="34" charset="0"/>
                <a:ea typeface="Times New Roman"/>
                <a:cs typeface="Times New Roman"/>
              </a:rPr>
              <a:t>СЕГОДНЯ Я УЗНАЛ…</a:t>
            </a:r>
            <a:endParaRPr lang="ru-RU" sz="2800" i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i="1" dirty="0" smtClean="0">
                <a:latin typeface="Century Gothic" panose="020B0502020202020204" pitchFamily="34" charset="0"/>
                <a:ea typeface="Times New Roman"/>
                <a:cs typeface="Times New Roman"/>
              </a:rPr>
              <a:t>БЫЛО ИНТЕРЕСНО…</a:t>
            </a:r>
            <a:endParaRPr lang="ru-RU" sz="2800" i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i="1" dirty="0" smtClean="0">
                <a:latin typeface="Century Gothic" panose="020B0502020202020204" pitchFamily="34" charset="0"/>
                <a:ea typeface="Times New Roman"/>
                <a:cs typeface="Times New Roman"/>
              </a:rPr>
              <a:t>БЫЛО ТРУДНО…</a:t>
            </a:r>
            <a:endParaRPr lang="ru-RU" sz="2800" i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i="1" dirty="0" smtClean="0">
                <a:latin typeface="Century Gothic" panose="020B0502020202020204" pitchFamily="34" charset="0"/>
                <a:ea typeface="Times New Roman"/>
                <a:cs typeface="Times New Roman"/>
              </a:rPr>
              <a:t>Я ПОНЯЛ, ЧТО…</a:t>
            </a:r>
            <a:endParaRPr lang="ru-RU" sz="2800" i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i="1" dirty="0" smtClean="0">
                <a:latin typeface="Century Gothic" panose="020B0502020202020204" pitchFamily="34" charset="0"/>
                <a:ea typeface="Times New Roman"/>
                <a:cs typeface="Times New Roman"/>
              </a:rPr>
              <a:t>Я ПОЧУВСТВОВАЛ, ЧТО…</a:t>
            </a:r>
            <a:endParaRPr lang="ru-RU" sz="2800" i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i="1" dirty="0" smtClean="0">
                <a:latin typeface="Century Gothic" panose="020B0502020202020204" pitchFamily="34" charset="0"/>
                <a:ea typeface="Times New Roman"/>
                <a:cs typeface="Times New Roman"/>
              </a:rPr>
              <a:t>УРОК ДАЛ МНЕ ДЛЯ ЖИЗНИ…</a:t>
            </a:r>
            <a:endParaRPr lang="ru-RU" sz="2800" i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i="1" dirty="0" smtClean="0">
                <a:latin typeface="Century Gothic" panose="020B0502020202020204" pitchFamily="34" charset="0"/>
                <a:ea typeface="Times New Roman"/>
                <a:cs typeface="Times New Roman"/>
              </a:rPr>
              <a:t>МНЕ ЗАХОТЕЛОСЬ…</a:t>
            </a:r>
            <a:endParaRPr lang="ru-RU" sz="2800" i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i="1" dirty="0" smtClean="0">
                <a:latin typeface="Century Gothic" panose="020B0502020202020204" pitchFamily="34" charset="0"/>
                <a:ea typeface="Times New Roman"/>
                <a:cs typeface="Times New Roman"/>
              </a:rPr>
              <a:t>ГДЕ МОГУТ ПРИГОДИТСЯ ЗНАНИЯ В ЖИЗНИ?</a:t>
            </a:r>
            <a:endParaRPr lang="ru-RU" sz="2800" i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endParaRPr lang="ru-RU" i="1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836712"/>
            <a:ext cx="4118104" cy="41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" y="-171400"/>
            <a:ext cx="12187174" cy="755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9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8" y="-745568"/>
            <a:ext cx="12206318" cy="76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1316"/>
            <a:ext cx="12192000" cy="7620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5445224"/>
            <a:ext cx="10801200" cy="32938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«УЧИСЬ У НИХ – У </a:t>
            </a:r>
            <a:r>
              <a:rPr lang="ru-RU" sz="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ДУБА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У </a:t>
            </a:r>
            <a:r>
              <a:rPr lang="ru-RU" sz="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БЕРЕЗЫ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…»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7688" y="1772816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latin typeface="Century Gothic" panose="020B0502020202020204" pitchFamily="34" charset="0"/>
              </a:rPr>
              <a:t>УЧЕБНЫЕ ЗАДАЧИ:</a:t>
            </a:r>
            <a:endParaRPr lang="ru-RU" b="1" i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5186" y="3212976"/>
            <a:ext cx="7498080" cy="3899520"/>
          </a:xfrm>
        </p:spPr>
        <p:txBody>
          <a:bodyPr>
            <a:normAutofit/>
          </a:bodyPr>
          <a:lstStyle/>
          <a:p>
            <a:pPr marL="1168400" indent="-544513">
              <a:lnSpc>
                <a:spcPct val="115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/>
              </a:rPr>
              <a:t>УЧИТЬСЯ </a:t>
            </a:r>
          </a:p>
          <a:p>
            <a:pPr marL="1168400" indent="-544513">
              <a:lnSpc>
                <a:spcPct val="115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/>
              </a:rPr>
              <a:t>АНАЛИЗИРОВАТЬ</a:t>
            </a:r>
          </a:p>
          <a:p>
            <a:pPr marL="1168400" indent="-544513">
              <a:lnSpc>
                <a:spcPct val="115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/>
              </a:rPr>
              <a:t>РЕШАТЬ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3" y="1052736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9656" y="2562952"/>
            <a:ext cx="10515600" cy="2287806"/>
          </a:xfrm>
        </p:spPr>
        <p:txBody>
          <a:bodyPr>
            <a:spAutoFit/>
          </a:bodyPr>
          <a:lstStyle/>
          <a:p>
            <a:pPr marL="82296" indent="0" algn="ctr">
              <a:buClr>
                <a:srgbClr val="3891A7"/>
              </a:buClr>
              <a:buNone/>
            </a:pPr>
            <a:r>
              <a:rPr lang="ru-RU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/>
              </a:rPr>
              <a:t>ПРОБЛЕМА</a:t>
            </a:r>
          </a:p>
          <a:p>
            <a:pPr marL="82296" indent="0" algn="ctr">
              <a:buClr>
                <a:srgbClr val="3891A7"/>
              </a:buClr>
              <a:buNone/>
            </a:pPr>
            <a:r>
              <a:rPr lang="ru-RU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/>
              </a:rPr>
              <a:t>УРОКА</a:t>
            </a:r>
            <a:endParaRPr lang="ru-RU" sz="60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052736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196752"/>
            <a:ext cx="5761856" cy="5184576"/>
          </a:xfrm>
        </p:spPr>
        <p:txBody>
          <a:bodyPr>
            <a:noAutofit/>
          </a:bodyPr>
          <a:lstStyle/>
          <a:p>
            <a:pPr marL="82296" indent="0">
              <a:buNone/>
            </a:pPr>
            <a:endParaRPr lang="ru-RU" sz="3600" b="1" i="1" dirty="0" smtClean="0">
              <a:latin typeface="Century Gothic" panose="020B0502020202020204" pitchFamily="34" charset="0"/>
              <a:ea typeface="Times New Roman"/>
            </a:endParaRPr>
          </a:p>
          <a:p>
            <a:pPr marL="82296" indent="0" algn="ctr">
              <a:buNone/>
            </a:pPr>
            <a:r>
              <a:rPr lang="ru-RU" sz="6000" b="1" i="1" dirty="0" smtClean="0">
                <a:latin typeface="Century Gothic" panose="020B0502020202020204" pitchFamily="34" charset="0"/>
                <a:ea typeface="Times New Roman"/>
              </a:rPr>
              <a:t>ЧЕМУ МОЖНО НАУЧИТЬСЯ</a:t>
            </a:r>
          </a:p>
          <a:p>
            <a:pPr marL="82296" indent="0" algn="ctr">
              <a:buNone/>
            </a:pPr>
            <a:r>
              <a:rPr lang="ru-RU" sz="6000" b="1" i="1" dirty="0" smtClean="0">
                <a:latin typeface="Century Gothic" panose="020B0502020202020204" pitchFamily="34" charset="0"/>
                <a:ea typeface="Times New Roman"/>
              </a:rPr>
              <a:t>У ДУБА И БЕРЁЗЫ?</a:t>
            </a:r>
            <a:endParaRPr lang="ru-RU" sz="6000" b="1" i="1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052736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564x/7d/50/3d/7d503d162810047ad63b2ccfcbdb91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8" b="14752"/>
          <a:stretch/>
        </p:blipFill>
        <p:spPr bwMode="auto">
          <a:xfrm>
            <a:off x="6240016" y="3233573"/>
            <a:ext cx="4968552" cy="326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kostyor.ru/images0/biogr/fet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553431"/>
            <a:ext cx="4350816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8872" y="650271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Работа художника </a:t>
            </a:r>
            <a:r>
              <a:rPr lang="ru-RU" sz="1200" dirty="0" err="1">
                <a:latin typeface="Century Gothic" panose="020B0502020202020204" pitchFamily="34" charset="0"/>
              </a:rPr>
              <a:t>И.Е.Репина</a:t>
            </a:r>
            <a:r>
              <a:rPr lang="ru-RU" sz="1200" dirty="0">
                <a:latin typeface="Century Gothic" panose="020B0502020202020204" pitchFamily="34" charset="0"/>
              </a:rPr>
              <a:t> 1882г.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76292" y="7680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А</a:t>
            </a:r>
            <a:r>
              <a:rPr lang="ru-RU" sz="2400" b="1" dirty="0" smtClean="0">
                <a:latin typeface="Century Gothic" panose="020B0502020202020204" pitchFamily="34" charset="0"/>
              </a:rPr>
              <a:t>. А. ФЕТ</a:t>
            </a:r>
            <a:r>
              <a:rPr lang="ru-RU" sz="2400" b="1" dirty="0">
                <a:latin typeface="Century Gothic" panose="020B0502020202020204" pitchFamily="34" charset="0"/>
              </a:rPr>
              <a:t/>
            </a:r>
            <a:br>
              <a:rPr lang="ru-RU" sz="2400" b="1" dirty="0">
                <a:latin typeface="Century Gothic" panose="020B0502020202020204" pitchFamily="34" charset="0"/>
              </a:rPr>
            </a:br>
            <a:r>
              <a:rPr lang="ru-RU" sz="2400" b="1" dirty="0">
                <a:latin typeface="Century Gothic" panose="020B0502020202020204" pitchFamily="34" charset="0"/>
              </a:rPr>
              <a:t>(1820г. </a:t>
            </a:r>
            <a:r>
              <a:rPr lang="ru-RU" sz="2400" b="1" dirty="0" smtClean="0">
                <a:latin typeface="Century Gothic" panose="020B0502020202020204" pitchFamily="34" charset="0"/>
              </a:rPr>
              <a:t>- 1892г</a:t>
            </a:r>
            <a:r>
              <a:rPr lang="ru-RU" sz="2400" b="1" dirty="0">
                <a:latin typeface="Century Gothic" panose="020B0502020202020204" pitchFamily="34" charset="0"/>
              </a:rPr>
              <a:t>.)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8008" y="1644466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Century Gothic" panose="020B0502020202020204" pitchFamily="34" charset="0"/>
              </a:rPr>
              <a:t>известный русский поэт с немецкими корнями, переводчик, лирик, автор мемуаров. Член-корреспондент Академии наук Петербурга. Вторую половину жизни был агрономом и посвятил себя домашним заботам, писал в журналы очерки о сельском хозяйстве.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975689"/>
            <a:ext cx="4876190" cy="4876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6488" y="764704"/>
            <a:ext cx="5926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Century Gothic" panose="020B0502020202020204" pitchFamily="34" charset="0"/>
              </a:rPr>
              <a:t>ФИЗКУЛЬТ МИНУТКА</a:t>
            </a:r>
            <a:endParaRPr lang="ru-RU" sz="4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2107" y="14720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Century Gothic" panose="020B0502020202020204" pitchFamily="34" charset="0"/>
              </a:rPr>
              <a:t>ПРОБЛЕМНЫЙ ВОПРОС</a:t>
            </a:r>
            <a:endParaRPr lang="ru-RU" sz="3600" i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7494" y="2996952"/>
            <a:ext cx="698482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latin typeface="Century Gothic" panose="020B0502020202020204" pitchFamily="34" charset="0"/>
                <a:ea typeface="Times New Roman"/>
              </a:rPr>
              <a:t>ЧТО В ЖИЗНИ А.А. ФЕТА ПОСЛУЖИЛО ПРИЧИНОЙ ГРУСТНЫХ И ТРОГАТЕЛЬНЫХ МОТИВОВ В ЕГО СТИХОТВОРЕНИИ?</a:t>
            </a:r>
            <a:endParaRPr lang="ru-RU" sz="3600" b="1" i="1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2" y="1268760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131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УЧЕБНЫЕ 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ПРОБЛЕМНЫЙ ВОПРОС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стихотворения А.А.Фета «Учись у них – у дуба, у березы…»</dc:title>
  <dc:creator>SuperFly</dc:creator>
  <cp:lastModifiedBy>Учетная запись Майкрософт</cp:lastModifiedBy>
  <cp:revision>40</cp:revision>
  <dcterms:created xsi:type="dcterms:W3CDTF">2015-03-19T07:57:00Z</dcterms:created>
  <dcterms:modified xsi:type="dcterms:W3CDTF">2023-12-19T10:29:31Z</dcterms:modified>
</cp:coreProperties>
</file>