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277" r:id="rId3"/>
    <p:sldId id="275" r:id="rId4"/>
    <p:sldId id="279" r:id="rId5"/>
    <p:sldId id="278" r:id="rId6"/>
    <p:sldId id="288" r:id="rId7"/>
    <p:sldId id="281" r:id="rId8"/>
    <p:sldId id="282" r:id="rId9"/>
    <p:sldId id="283" r:id="rId10"/>
    <p:sldId id="284" r:id="rId11"/>
    <p:sldId id="285" r:id="rId12"/>
    <p:sldId id="286" r:id="rId13"/>
    <p:sldId id="287" r:id="rId14"/>
  </p:sldIdLst>
  <p:sldSz cx="10440988" cy="7561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2178" y="-774"/>
      </p:cViewPr>
      <p:guideLst>
        <p:guide orient="horz" pos="2382"/>
        <p:guide pos="3289"/>
        <p:guide pos="33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4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7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5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4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11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44632" y="334306"/>
            <a:ext cx="2680941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6371" y="334306"/>
            <a:ext cx="7874245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41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714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3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2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5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28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57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88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6370" y="1944575"/>
            <a:ext cx="5276686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47072" y="1944575"/>
            <a:ext cx="527849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632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302802"/>
            <a:ext cx="9396889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98" indent="0">
              <a:buNone/>
              <a:defRPr sz="2300" b="1"/>
            </a:lvl2pPr>
            <a:lvl3pPr marL="1028598" indent="0">
              <a:buNone/>
              <a:defRPr sz="2000" b="1"/>
            </a:lvl3pPr>
            <a:lvl4pPr marL="1542896" indent="0">
              <a:buNone/>
              <a:defRPr sz="1800" b="1"/>
            </a:lvl4pPr>
            <a:lvl5pPr marL="2057194" indent="0">
              <a:buNone/>
              <a:defRPr sz="1800" b="1"/>
            </a:lvl5pPr>
            <a:lvl6pPr marL="2571492" indent="0">
              <a:buNone/>
              <a:defRPr sz="1800" b="1"/>
            </a:lvl6pPr>
            <a:lvl7pPr marL="3085792" indent="0">
              <a:buNone/>
              <a:defRPr sz="1800" b="1"/>
            </a:lvl7pPr>
            <a:lvl8pPr marL="3600090" indent="0">
              <a:buNone/>
              <a:defRPr sz="1800" b="1"/>
            </a:lvl8pPr>
            <a:lvl9pPr marL="411438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298" indent="0">
              <a:buNone/>
              <a:defRPr sz="2300" b="1"/>
            </a:lvl2pPr>
            <a:lvl3pPr marL="1028598" indent="0">
              <a:buNone/>
              <a:defRPr sz="2000" b="1"/>
            </a:lvl3pPr>
            <a:lvl4pPr marL="1542896" indent="0">
              <a:buNone/>
              <a:defRPr sz="1800" b="1"/>
            </a:lvl4pPr>
            <a:lvl5pPr marL="2057194" indent="0">
              <a:buNone/>
              <a:defRPr sz="1800" b="1"/>
            </a:lvl5pPr>
            <a:lvl6pPr marL="2571492" indent="0">
              <a:buNone/>
              <a:defRPr sz="1800" b="1"/>
            </a:lvl6pPr>
            <a:lvl7pPr marL="3085792" indent="0">
              <a:buNone/>
              <a:defRPr sz="1800" b="1"/>
            </a:lvl7pPr>
            <a:lvl8pPr marL="3600090" indent="0">
              <a:buNone/>
              <a:defRPr sz="1800" b="1"/>
            </a:lvl8pPr>
            <a:lvl9pPr marL="411438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06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29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70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1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298" indent="0">
              <a:buNone/>
              <a:defRPr sz="1400"/>
            </a:lvl2pPr>
            <a:lvl3pPr marL="1028598" indent="0">
              <a:buNone/>
              <a:defRPr sz="1100"/>
            </a:lvl3pPr>
            <a:lvl4pPr marL="1542896" indent="0">
              <a:buNone/>
              <a:defRPr sz="1000"/>
            </a:lvl4pPr>
            <a:lvl5pPr marL="2057194" indent="0">
              <a:buNone/>
              <a:defRPr sz="1000"/>
            </a:lvl5pPr>
            <a:lvl6pPr marL="2571492" indent="0">
              <a:buNone/>
              <a:defRPr sz="1000"/>
            </a:lvl6pPr>
            <a:lvl7pPr marL="3085792" indent="0">
              <a:buNone/>
              <a:defRPr sz="1000"/>
            </a:lvl7pPr>
            <a:lvl8pPr marL="3600090" indent="0">
              <a:buNone/>
              <a:defRPr sz="1000"/>
            </a:lvl8pPr>
            <a:lvl9pPr marL="411438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44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8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8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298" indent="0">
              <a:buNone/>
              <a:defRPr sz="3200"/>
            </a:lvl2pPr>
            <a:lvl3pPr marL="1028598" indent="0">
              <a:buNone/>
              <a:defRPr sz="2700"/>
            </a:lvl3pPr>
            <a:lvl4pPr marL="1542896" indent="0">
              <a:buNone/>
              <a:defRPr sz="2300"/>
            </a:lvl4pPr>
            <a:lvl5pPr marL="2057194" indent="0">
              <a:buNone/>
              <a:defRPr sz="2300"/>
            </a:lvl5pPr>
            <a:lvl6pPr marL="2571492" indent="0">
              <a:buNone/>
              <a:defRPr sz="2300"/>
            </a:lvl6pPr>
            <a:lvl7pPr marL="3085792" indent="0">
              <a:buNone/>
              <a:defRPr sz="2300"/>
            </a:lvl7pPr>
            <a:lvl8pPr marL="3600090" indent="0">
              <a:buNone/>
              <a:defRPr sz="2300"/>
            </a:lvl8pPr>
            <a:lvl9pPr marL="4114388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8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298" indent="0">
              <a:buNone/>
              <a:defRPr sz="1400"/>
            </a:lvl2pPr>
            <a:lvl3pPr marL="1028598" indent="0">
              <a:buNone/>
              <a:defRPr sz="1100"/>
            </a:lvl3pPr>
            <a:lvl4pPr marL="1542896" indent="0">
              <a:buNone/>
              <a:defRPr sz="1000"/>
            </a:lvl4pPr>
            <a:lvl5pPr marL="2057194" indent="0">
              <a:buNone/>
              <a:defRPr sz="1000"/>
            </a:lvl5pPr>
            <a:lvl6pPr marL="2571492" indent="0">
              <a:buNone/>
              <a:defRPr sz="1000"/>
            </a:lvl6pPr>
            <a:lvl7pPr marL="3085792" indent="0">
              <a:buNone/>
              <a:defRPr sz="1000"/>
            </a:lvl7pPr>
            <a:lvl8pPr marL="3600090" indent="0">
              <a:buNone/>
              <a:defRPr sz="1000"/>
            </a:lvl8pPr>
            <a:lvl9pPr marL="411438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24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302802"/>
            <a:ext cx="9396889" cy="1260211"/>
          </a:xfrm>
          <a:prstGeom prst="rect">
            <a:avLst/>
          </a:prstGeom>
        </p:spPr>
        <p:txBody>
          <a:bodyPr vert="horz" lIns="102860" tIns="51429" rIns="102860" bIns="5142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1" y="1764295"/>
            <a:ext cx="9396889" cy="4990084"/>
          </a:xfrm>
          <a:prstGeom prst="rect">
            <a:avLst/>
          </a:prstGeom>
        </p:spPr>
        <p:txBody>
          <a:bodyPr vert="horz" lIns="102860" tIns="51429" rIns="102860" bIns="5142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2"/>
            <a:ext cx="2436231" cy="402567"/>
          </a:xfrm>
          <a:prstGeom prst="rect">
            <a:avLst/>
          </a:prstGeom>
        </p:spPr>
        <p:txBody>
          <a:bodyPr vert="horz" lIns="102860" tIns="51429" rIns="102860" bIns="5142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37E9-E324-4E9F-8C57-620BAEB4976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9" y="7008172"/>
            <a:ext cx="3306313" cy="402567"/>
          </a:xfrm>
          <a:prstGeom prst="rect">
            <a:avLst/>
          </a:prstGeom>
        </p:spPr>
        <p:txBody>
          <a:bodyPr vert="horz" lIns="102860" tIns="51429" rIns="102860" bIns="5142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9" y="7008172"/>
            <a:ext cx="2436231" cy="402567"/>
          </a:xfrm>
          <a:prstGeom prst="rect">
            <a:avLst/>
          </a:prstGeom>
        </p:spPr>
        <p:txBody>
          <a:bodyPr vert="horz" lIns="102860" tIns="51429" rIns="102860" bIns="5142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E9237-D910-4DEA-85DB-A5F8D1A99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210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1028598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24" indent="-385724" algn="l" defTabSz="102859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736" indent="-321437" algn="l" defTabSz="102859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747" indent="-257149" algn="l" defTabSz="102859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45" indent="-257149" algn="l" defTabSz="102859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343" indent="-257149" algn="l" defTabSz="102859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643" indent="-257149" algn="l" defTabSz="102859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2941" indent="-257149" algn="l" defTabSz="102859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239" indent="-257149" algn="l" defTabSz="102859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537" indent="-257149" algn="l" defTabSz="102859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598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2896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492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792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90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388" algn="l" defTabSz="102859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09774"/>
            <a:ext cx="4400550" cy="225742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Авторское дидактическое пособие «Чудесный паровозик» 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3769" y="142187"/>
            <a:ext cx="8458200" cy="781738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администрации  города  Нижнего Новгорода</a:t>
            </a: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 37</a:t>
            </a:r>
            <a:r>
              <a:rPr lang="ru-RU" altLang="ru-RU" sz="1400" b="1" dirty="0" smtClean="0">
                <a:solidFill>
                  <a:srgbClr val="44332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44332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(</a:t>
            </a: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МАДОУ «Детский сад № 37»)</a:t>
            </a:r>
            <a:endParaRPr lang="ru-RU" altLang="ru-RU" sz="1400" b="1" dirty="0">
              <a:solidFill>
                <a:srgbClr val="44332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3204369" y="7060180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cs typeface="Times New Roman" pitchFamily="18" charset="0"/>
              </a:rPr>
              <a:t>Нижний Новгород</a:t>
            </a:r>
          </a:p>
          <a:p>
            <a:pPr algn="ctr" eaLnBrk="0" hangingPunct="0"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altLang="ru-RU" sz="1400" b="1" dirty="0" smtClean="0">
                <a:solidFill>
                  <a:srgbClr val="443329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1400" b="1" dirty="0">
                <a:solidFill>
                  <a:srgbClr val="443329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6049924" y="5835649"/>
            <a:ext cx="4198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 37»</a:t>
            </a: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Вдовина Татьяна Владимировна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4389.JPG"/>
          <p:cNvPicPr>
            <a:picLocks noChangeAspect="1"/>
          </p:cNvPicPr>
          <p:nvPr/>
        </p:nvPicPr>
        <p:blipFill>
          <a:blip r:embed="rId3" cstate="print"/>
          <a:srcRect l="17698" t="5401" r="11510"/>
          <a:stretch>
            <a:fillRect/>
          </a:stretch>
        </p:blipFill>
        <p:spPr>
          <a:xfrm>
            <a:off x="4543425" y="891617"/>
            <a:ext cx="5562600" cy="495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090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14851" y="169452"/>
            <a:ext cx="5926138" cy="1992723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indent="-342900" defTabSz="1028598">
              <a:spcBef>
                <a:spcPct val="0"/>
              </a:spcBef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Развивать сенсомоторную координацию, мелкую моторику рук. </a:t>
            </a:r>
          </a:p>
          <a:p>
            <a:pPr marL="342900" indent="-342900" defTabSz="1028598">
              <a:spcBef>
                <a:spcPct val="0"/>
              </a:spcBef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Развивать пространственное ориентирование «вверху», «внизу».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Способствовать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развитию познавательных функции: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восприятие, внимание, память, мышление, речь.</a:t>
            </a: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683" y="2043026"/>
            <a:ext cx="4700847" cy="3133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32812" y="3728522"/>
            <a:ext cx="3584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«Разноцветные прищепки»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94239" y="118547"/>
            <a:ext cx="293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Шнуровка «Гусеница»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450" y="3989299"/>
            <a:ext cx="48291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Bookman Old Style" pitchFamily="18" charset="0"/>
              </a:rPr>
              <a:t>Задачи: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Научить ребенка самостоятельно прищеплять прищепки.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Развить пространственную ориентацию.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Способствовать развитию мелкой моторики.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10" name="Рисунок 9" descr="IMG_4375 (2).JPG"/>
          <p:cNvPicPr>
            <a:picLocks noChangeAspect="1"/>
          </p:cNvPicPr>
          <p:nvPr/>
        </p:nvPicPr>
        <p:blipFill>
          <a:blip r:embed="rId4" cstate="print"/>
          <a:srcRect l="15873"/>
          <a:stretch>
            <a:fillRect/>
          </a:stretch>
        </p:blipFill>
        <p:spPr>
          <a:xfrm>
            <a:off x="933449" y="5181599"/>
            <a:ext cx="2828925" cy="2241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4391.JPG"/>
          <p:cNvPicPr>
            <a:picLocks noChangeAspect="1"/>
          </p:cNvPicPr>
          <p:nvPr/>
        </p:nvPicPr>
        <p:blipFill>
          <a:blip r:embed="rId5" cstate="print"/>
          <a:srcRect l="24381" t="27057" r="22708" b="1102"/>
          <a:stretch>
            <a:fillRect/>
          </a:stretch>
        </p:blipFill>
        <p:spPr>
          <a:xfrm>
            <a:off x="417421" y="110235"/>
            <a:ext cx="3992654" cy="3614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4363.JPG"/>
          <p:cNvPicPr>
            <a:picLocks noChangeAspect="1"/>
          </p:cNvPicPr>
          <p:nvPr/>
        </p:nvPicPr>
        <p:blipFill>
          <a:blip r:embed="rId6" cstate="print"/>
          <a:srcRect l="17789" t="17854" r="13243" b="14273"/>
          <a:stretch>
            <a:fillRect/>
          </a:stretch>
        </p:blipFill>
        <p:spPr>
          <a:xfrm>
            <a:off x="5972175" y="5313363"/>
            <a:ext cx="3179429" cy="208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3211718"/>
            <a:ext cx="5004678" cy="1646031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Д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представление детям о светофоре, его сигналах, о расположении цветов в светофоре.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внимание, память, глазомер.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мелкую моторику рук.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230" y="180975"/>
            <a:ext cx="4268186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2" t="23861" r="20400" b="9577"/>
          <a:stretch>
            <a:fillRect/>
          </a:stretch>
        </p:blipFill>
        <p:spPr>
          <a:xfrm>
            <a:off x="400050" y="4828790"/>
            <a:ext cx="3943350" cy="2495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83113" y="217078"/>
            <a:ext cx="5857875" cy="1830798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У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чить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детей зрительно обследовать, узнавать и правильно называть плоскостные геометрические фигуры (круг, квадрат, треугольник, прямоугольник, овал),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Упражнять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умении накладывать формы разной величины в порядке убывания.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1621" y="1873519"/>
            <a:ext cx="4579579" cy="3055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59" t="19303" r="13933" b="14440"/>
          <a:stretch>
            <a:fillRect/>
          </a:stretch>
        </p:blipFill>
        <p:spPr>
          <a:xfrm>
            <a:off x="6229350" y="5038229"/>
            <a:ext cx="3629025" cy="2286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48390" y="3080822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«Разноцветные машинки»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94753" y="175697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«День рождения»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895850" y="501241"/>
            <a:ext cx="5276851" cy="1222784"/>
          </a:xfrm>
          <a:prstGeom prst="rect">
            <a:avLst/>
          </a:prstGeom>
        </p:spPr>
        <p:txBody>
          <a:bodyPr vert="horz" lIns="102860" tIns="51429" rIns="102860" bIns="51429" rtlCol="0" anchor="ctr">
            <a:norm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Уточнить и закрепить и знания об обитателях моря.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Развивать находчивость, сообразительность, внимание, умение доказывать правильность своего суждения.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84946" y="174110"/>
            <a:ext cx="251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«Подводный мир» 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1449" y="2657475"/>
            <a:ext cx="5295901" cy="1390650"/>
          </a:xfrm>
          <a:prstGeom prst="rect">
            <a:avLst/>
          </a:prstGeom>
        </p:spPr>
        <p:txBody>
          <a:bodyPr vert="horz" lIns="102860" tIns="51429" rIns="102860" bIns="51429" rtlCol="0" anchor="ctr">
            <a:norm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П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ознакомить с последовательностью цветов в спектре, закреплять знания семи основных цветов радуги.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мелкую моторику рук.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14305" y="2575997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«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Радуга</a:t>
            </a:r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»</a:t>
            </a:r>
            <a:endParaRPr lang="ru-RU" sz="2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IMG_4368.JPG"/>
          <p:cNvPicPr>
            <a:picLocks noChangeAspect="1"/>
          </p:cNvPicPr>
          <p:nvPr/>
        </p:nvPicPr>
        <p:blipFill>
          <a:blip r:embed="rId3" cstate="print"/>
          <a:srcRect l="17311" t="18688" r="15402" b="12628"/>
          <a:stretch>
            <a:fillRect/>
          </a:stretch>
        </p:blipFill>
        <p:spPr>
          <a:xfrm>
            <a:off x="6181726" y="4886325"/>
            <a:ext cx="3695234" cy="2514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_4372.JPG"/>
          <p:cNvPicPr>
            <a:picLocks noChangeAspect="1"/>
          </p:cNvPicPr>
          <p:nvPr/>
        </p:nvPicPr>
        <p:blipFill>
          <a:blip r:embed="rId4" cstate="print"/>
          <a:srcRect l="18602" t="16228" r="10759" b="11738"/>
          <a:stretch>
            <a:fillRect/>
          </a:stretch>
        </p:blipFill>
        <p:spPr>
          <a:xfrm>
            <a:off x="609600" y="152399"/>
            <a:ext cx="3488642" cy="237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IMG_4398.JPG"/>
          <p:cNvPicPr>
            <a:picLocks noChangeAspect="1"/>
          </p:cNvPicPr>
          <p:nvPr/>
        </p:nvPicPr>
        <p:blipFill>
          <a:blip r:embed="rId5" cstate="print"/>
          <a:srcRect l="21709" t="14396" r="3186"/>
          <a:stretch>
            <a:fillRect/>
          </a:stretch>
        </p:blipFill>
        <p:spPr>
          <a:xfrm>
            <a:off x="6086475" y="1800224"/>
            <a:ext cx="3959065" cy="30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IMG_4405.JPG"/>
          <p:cNvPicPr>
            <a:picLocks noChangeAspect="1"/>
          </p:cNvPicPr>
          <p:nvPr/>
        </p:nvPicPr>
        <p:blipFill>
          <a:blip r:embed="rId6" cstate="print"/>
          <a:srcRect l="15462" t="8585"/>
          <a:stretch>
            <a:fillRect/>
          </a:stretch>
        </p:blipFill>
        <p:spPr>
          <a:xfrm>
            <a:off x="504825" y="4019549"/>
            <a:ext cx="4518777" cy="3257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057775" y="5493454"/>
            <a:ext cx="5238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altLang="ru-RU" sz="3600" b="1" i="1" dirty="0">
                <a:solidFill>
                  <a:srgbClr val="C00000"/>
                </a:solidFill>
                <a:latin typeface="Bookman Old Style" pitchFamily="18" charset="0"/>
                <a:ea typeface="Verdana" pitchFamily="34" charset="0"/>
                <a:cs typeface="Times New Roman" pitchFamily="18" charset="0"/>
              </a:rPr>
              <a:t>СПАСИБО </a:t>
            </a:r>
            <a:endParaRPr lang="ru-RU" altLang="ru-RU" sz="3600" b="1" i="1" dirty="0" smtClean="0">
              <a:solidFill>
                <a:srgbClr val="C00000"/>
              </a:solidFill>
              <a:latin typeface="Bookman Old Style" pitchFamily="18" charset="0"/>
              <a:ea typeface="Verdana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altLang="ru-RU" sz="3600" b="1" i="1" dirty="0" smtClean="0">
                <a:solidFill>
                  <a:srgbClr val="C00000"/>
                </a:solidFill>
                <a:latin typeface="Bookman Old Style" pitchFamily="18" charset="0"/>
                <a:ea typeface="Verdana" pitchFamily="34" charset="0"/>
                <a:cs typeface="Times New Roman" pitchFamily="18" charset="0"/>
              </a:rPr>
              <a:t>ЗА </a:t>
            </a:r>
            <a:r>
              <a:rPr lang="ru-RU" altLang="ru-RU" sz="3600" b="1" i="1" dirty="0">
                <a:solidFill>
                  <a:srgbClr val="C00000"/>
                </a:solidFill>
                <a:latin typeface="Bookman Old Style" pitchFamily="18" charset="0"/>
                <a:ea typeface="Verdana" pitchFamily="34" charset="0"/>
                <a:cs typeface="Times New Roman" pitchFamily="18" charset="0"/>
              </a:rPr>
              <a:t>ВНИМАНИЕ!</a:t>
            </a:r>
            <a:endParaRPr lang="ru-RU" altLang="ru-RU" sz="3600" b="1" i="1" dirty="0">
              <a:solidFill>
                <a:srgbClr val="002060"/>
              </a:solidFill>
              <a:latin typeface="Bookman Old Style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_4346.JPG"/>
          <p:cNvPicPr>
            <a:picLocks noChangeAspect="1"/>
          </p:cNvPicPr>
          <p:nvPr/>
        </p:nvPicPr>
        <p:blipFill>
          <a:blip r:embed="rId3" cstate="print"/>
          <a:srcRect l="13045" t="4307" r="10871" b="-353"/>
          <a:stretch>
            <a:fillRect/>
          </a:stretch>
        </p:blipFill>
        <p:spPr>
          <a:xfrm>
            <a:off x="4676774" y="152400"/>
            <a:ext cx="5636301" cy="474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IMG_4348.JPG"/>
          <p:cNvPicPr>
            <a:picLocks noChangeAspect="1"/>
          </p:cNvPicPr>
          <p:nvPr/>
        </p:nvPicPr>
        <p:blipFill>
          <a:blip r:embed="rId4" cstate="print"/>
          <a:srcRect l="25840" t="23088" r="19241" b="10681"/>
          <a:stretch>
            <a:fillRect/>
          </a:stretch>
        </p:blipFill>
        <p:spPr>
          <a:xfrm>
            <a:off x="283466" y="3743323"/>
            <a:ext cx="4136134" cy="3325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3"/>
          <a:stretch>
            <a:fillRect/>
          </a:stretch>
        </p:blipFill>
        <p:spPr>
          <a:xfrm>
            <a:off x="209118" y="457200"/>
            <a:ext cx="4210482" cy="2967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0440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Авторское игровое пособие для детей 2-3 лет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«Чудесный паровозик»</a:t>
            </a:r>
            <a:endParaRPr lang="ru-RU" sz="24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IMG_4382.JPG"/>
          <p:cNvPicPr>
            <a:picLocks noChangeAspect="1"/>
          </p:cNvPicPr>
          <p:nvPr/>
        </p:nvPicPr>
        <p:blipFill>
          <a:blip r:embed="rId3" cstate="print"/>
          <a:srcRect t="6101" b="15002"/>
          <a:stretch>
            <a:fillRect/>
          </a:stretch>
        </p:blipFill>
        <p:spPr>
          <a:xfrm>
            <a:off x="590549" y="838200"/>
            <a:ext cx="8608961" cy="452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20220824_101257_resized_20221104_114318991.jpg"/>
          <p:cNvPicPr>
            <a:picLocks noChangeAspect="1"/>
          </p:cNvPicPr>
          <p:nvPr/>
        </p:nvPicPr>
        <p:blipFill>
          <a:blip r:embed="rId4" cstate="print"/>
          <a:srcRect l="21139" t="12251" r="11844" b="47817"/>
          <a:stretch>
            <a:fillRect/>
          </a:stretch>
        </p:blipFill>
        <p:spPr>
          <a:xfrm>
            <a:off x="5353050" y="5476875"/>
            <a:ext cx="2469711" cy="1962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20220824_101331_resized_20221104_114318250.jpg"/>
          <p:cNvPicPr>
            <a:picLocks noChangeAspect="1"/>
          </p:cNvPicPr>
          <p:nvPr/>
        </p:nvPicPr>
        <p:blipFill>
          <a:blip r:embed="rId5" cstate="print"/>
          <a:srcRect l="5897" t="27777" r="7099" b="19063"/>
          <a:stretch>
            <a:fillRect/>
          </a:stretch>
        </p:blipFill>
        <p:spPr>
          <a:xfrm>
            <a:off x="7887431" y="5410200"/>
            <a:ext cx="2420207" cy="1971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20220831_133720_resized_20221104_114319374.jpg"/>
          <p:cNvPicPr>
            <a:picLocks noChangeAspect="1"/>
          </p:cNvPicPr>
          <p:nvPr/>
        </p:nvPicPr>
        <p:blipFill>
          <a:blip r:embed="rId6" cstate="print"/>
          <a:srcRect l="5080" t="10021" r="7420" b="47286"/>
          <a:stretch>
            <a:fillRect/>
          </a:stretch>
        </p:blipFill>
        <p:spPr>
          <a:xfrm>
            <a:off x="114300" y="5554289"/>
            <a:ext cx="5124450" cy="1875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315076" y="150036"/>
            <a:ext cx="3267074" cy="640539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algn="ctr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«Главный вагончик»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5505451" y="858727"/>
            <a:ext cx="4819650" cy="13510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</a:rPr>
              <a:t>Задачи: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Развивать мелкую моторику рук.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</a:endParaRP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noProof="0" dirty="0" smtClean="0">
                <a:solidFill>
                  <a:srgbClr val="002060"/>
                </a:solidFill>
                <a:latin typeface="Bookman Old Style" pitchFamily="18" charset="0"/>
              </a:rPr>
              <a:t>Способствовать р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азвитию познавательных способностей (мышление, внимание, память).</a:t>
            </a:r>
            <a:endParaRPr kumimoji="0" lang="ru-RU" sz="14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</a:endParaRP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речь детей.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37" y="295275"/>
            <a:ext cx="5009753" cy="3339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550" y="3752586"/>
            <a:ext cx="4768850" cy="3179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G_4344.JPG"/>
          <p:cNvPicPr>
            <a:picLocks noChangeAspect="1"/>
          </p:cNvPicPr>
          <p:nvPr/>
        </p:nvPicPr>
        <p:blipFill>
          <a:blip r:embed="rId5" cstate="print"/>
          <a:srcRect l="7846" t="3896" r="40492" b="11947"/>
          <a:stretch>
            <a:fillRect/>
          </a:stretch>
        </p:blipFill>
        <p:spPr>
          <a:xfrm>
            <a:off x="5648326" y="2253120"/>
            <a:ext cx="4238624" cy="4603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95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69627" y="398051"/>
            <a:ext cx="5192948" cy="1630774"/>
          </a:xfrm>
          <a:prstGeom prst="rect">
            <a:avLst/>
          </a:prstGeom>
        </p:spPr>
        <p:txBody>
          <a:bodyPr vert="horz" lIns="102860" tIns="51429" rIns="102860" bIns="51429" rtlCol="0" anchor="ctr">
            <a:norm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Способствовать развитию ручной умелости, совершенствовать мелкую моторику пальцев.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Формировать познавательную деятельность.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5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наблюдательность и внимание.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5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Способствовать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активизации речи.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3922" y="137597"/>
            <a:ext cx="3344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«Маленький вагончик»</a:t>
            </a:r>
            <a:endParaRPr lang="ru-RU" sz="2000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IMG_4354.JPG"/>
          <p:cNvPicPr>
            <a:picLocks noChangeAspect="1"/>
          </p:cNvPicPr>
          <p:nvPr/>
        </p:nvPicPr>
        <p:blipFill>
          <a:blip r:embed="rId3" cstate="print"/>
          <a:srcRect l="4441" r="26309"/>
          <a:stretch>
            <a:fillRect/>
          </a:stretch>
        </p:blipFill>
        <p:spPr>
          <a:xfrm>
            <a:off x="6591301" y="3592864"/>
            <a:ext cx="3571874" cy="343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IMG_4355.JPG"/>
          <p:cNvPicPr>
            <a:picLocks noChangeAspect="1"/>
          </p:cNvPicPr>
          <p:nvPr/>
        </p:nvPicPr>
        <p:blipFill>
          <a:blip r:embed="rId4" cstate="print"/>
          <a:srcRect l="5963" t="-433" r="20840"/>
          <a:stretch>
            <a:fillRect/>
          </a:stretch>
        </p:blipFill>
        <p:spPr>
          <a:xfrm>
            <a:off x="6553200" y="188402"/>
            <a:ext cx="3644119" cy="333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4383.JPG"/>
          <p:cNvPicPr>
            <a:picLocks noChangeAspect="1"/>
          </p:cNvPicPr>
          <p:nvPr/>
        </p:nvPicPr>
        <p:blipFill>
          <a:blip r:embed="rId5" cstate="print"/>
          <a:srcRect l="24921" t="32198" r="18824" b="14261"/>
          <a:stretch>
            <a:fillRect/>
          </a:stretch>
        </p:blipFill>
        <p:spPr>
          <a:xfrm>
            <a:off x="133350" y="2009775"/>
            <a:ext cx="3257550" cy="206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4384.JPG"/>
          <p:cNvPicPr>
            <a:picLocks noChangeAspect="1"/>
          </p:cNvPicPr>
          <p:nvPr/>
        </p:nvPicPr>
        <p:blipFill>
          <a:blip r:embed="rId6" cstate="print"/>
          <a:srcRect l="25620" t="31519" r="25198" b="876"/>
          <a:stretch>
            <a:fillRect/>
          </a:stretch>
        </p:blipFill>
        <p:spPr>
          <a:xfrm>
            <a:off x="3495676" y="3257549"/>
            <a:ext cx="2881590" cy="264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4393.JPG"/>
          <p:cNvPicPr>
            <a:picLocks noChangeAspect="1"/>
          </p:cNvPicPr>
          <p:nvPr/>
        </p:nvPicPr>
        <p:blipFill>
          <a:blip r:embed="rId7" cstate="print"/>
          <a:srcRect l="15628" t="26154" r="34862"/>
          <a:stretch>
            <a:fillRect/>
          </a:stretch>
        </p:blipFill>
        <p:spPr>
          <a:xfrm>
            <a:off x="133350" y="4173888"/>
            <a:ext cx="3282111" cy="326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086350" y="116094"/>
            <a:ext cx="5354638" cy="1636506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457200" marR="0" lvl="0" indent="-4572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</a:t>
            </a:r>
            <a:endParaRPr lang="ru-RU" sz="1400" b="1" dirty="0" smtClean="0">
              <a:solidFill>
                <a:srgbClr val="C00000"/>
              </a:solidFill>
              <a:latin typeface="Bookman Old Style" pitchFamily="18" charset="0"/>
              <a:ea typeface="+mj-ea"/>
              <a:cs typeface="+mj-cs"/>
            </a:endParaRPr>
          </a:p>
          <a:p>
            <a:pPr marL="457200" marR="0" lvl="0" indent="-4572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мелкую моторику рук, логику и мышление.</a:t>
            </a:r>
          </a:p>
          <a:p>
            <a:pPr marL="457200" marR="0" lvl="0" indent="-4572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noProof="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С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пособствовать изучению основных цветов</a:t>
            </a: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.</a:t>
            </a:r>
          </a:p>
          <a:p>
            <a:pPr marL="457200" marR="0" lvl="0" indent="-4572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Развивать самостоятельность и познавательную активность.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4380" y="137597"/>
            <a:ext cx="3036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ookman Old Style" pitchFamily="18" charset="0"/>
              </a:rPr>
              <a:t>«Большой вагончик»</a:t>
            </a:r>
            <a:endParaRPr lang="ru-RU" sz="2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IMG_4330 (1).JPG"/>
          <p:cNvPicPr>
            <a:picLocks noChangeAspect="1"/>
          </p:cNvPicPr>
          <p:nvPr/>
        </p:nvPicPr>
        <p:blipFill>
          <a:blip r:embed="rId3" cstate="print"/>
          <a:srcRect l="3455" t="4893" r="9012" b="3543"/>
          <a:stretch>
            <a:fillRect/>
          </a:stretch>
        </p:blipFill>
        <p:spPr>
          <a:xfrm>
            <a:off x="238125" y="219075"/>
            <a:ext cx="4819650" cy="3361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4395.JPG"/>
          <p:cNvPicPr>
            <a:picLocks noChangeAspect="1"/>
          </p:cNvPicPr>
          <p:nvPr/>
        </p:nvPicPr>
        <p:blipFill>
          <a:blip r:embed="rId4" cstate="print"/>
          <a:srcRect l="16749" t="6981" r="1285"/>
          <a:stretch>
            <a:fillRect/>
          </a:stretch>
        </p:blipFill>
        <p:spPr>
          <a:xfrm>
            <a:off x="5562601" y="1790700"/>
            <a:ext cx="3538404" cy="2677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43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50" y="3856099"/>
            <a:ext cx="4014242" cy="2676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4402.JPG"/>
          <p:cNvPicPr>
            <a:picLocks noChangeAspect="1"/>
          </p:cNvPicPr>
          <p:nvPr/>
        </p:nvPicPr>
        <p:blipFill>
          <a:blip r:embed="rId6" cstate="print"/>
          <a:srcRect l="26827" t="6550" r="15969" b="13979"/>
          <a:stretch>
            <a:fillRect/>
          </a:stretch>
        </p:blipFill>
        <p:spPr>
          <a:xfrm>
            <a:off x="7886700" y="4622246"/>
            <a:ext cx="2419350" cy="224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_44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0001" y="4619625"/>
            <a:ext cx="3390390" cy="226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2400" y="619126"/>
            <a:ext cx="4914900" cy="571500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algn="ctr" defTabSz="1028598">
              <a:spcBef>
                <a:spcPct val="0"/>
              </a:spcBef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«В гостях у сказки»</a:t>
            </a:r>
            <a:endParaRPr lang="ru-RU" b="1" dirty="0" smtClean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496" y="2914650"/>
            <a:ext cx="4859754" cy="3241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266700" y="1163526"/>
            <a:ext cx="4752975" cy="15701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</a:rPr>
              <a:t>Задачи: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</a:p>
          <a:p>
            <a:pPr marL="342900" marR="0" lvl="0" indent="-342900" algn="just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З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акреплять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знания русских народных сказок.</a:t>
            </a:r>
          </a:p>
          <a:p>
            <a:pPr marL="342900" marR="0" lvl="0" indent="-342900" algn="just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познавательные способности (мышление, внимание, память)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с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помощью обыгрывания персонажами из сказок,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</a:p>
          <a:p>
            <a:pPr marL="342900" marR="0" lvl="0" indent="-342900" algn="just" defTabSz="10285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</a:rPr>
              <a:t> связную речь детей.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981575" y="5105399"/>
            <a:ext cx="5459413" cy="1914525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lvl="0" indent="-342900" defTabSz="1028598">
              <a:spcBef>
                <a:spcPct val="0"/>
              </a:spcBef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У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чить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определять время года по его характерным признакам</a:t>
            </a: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.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У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пражнять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детей в составлении короткого рассказа, «Что изображено на картинке и когда это бывает?»,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р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асширять и обогащать словарный запас.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сенсорные навыки, мелкую моторику рук.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78981" y="4061897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«Времена года»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6329" y="152400"/>
            <a:ext cx="4553684" cy="303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4366.JPG"/>
          <p:cNvPicPr>
            <a:picLocks noChangeAspect="1"/>
          </p:cNvPicPr>
          <p:nvPr/>
        </p:nvPicPr>
        <p:blipFill>
          <a:blip r:embed="rId5" cstate="print"/>
          <a:srcRect l="15691" t="13612" r="12422" b="13589"/>
          <a:stretch>
            <a:fillRect/>
          </a:stretch>
        </p:blipFill>
        <p:spPr>
          <a:xfrm>
            <a:off x="5324475" y="3314699"/>
            <a:ext cx="2821689" cy="190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95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4886325"/>
            <a:ext cx="5629274" cy="1543050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Закреплять умения детей различать и называть цвета.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Развивать умение сравнивать, группировать и различать предметы по общим признакам.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Развивать мелкую моторику рук.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85"/>
          <a:stretch>
            <a:fillRect/>
          </a:stretch>
        </p:blipFill>
        <p:spPr>
          <a:xfrm>
            <a:off x="200026" y="314229"/>
            <a:ext cx="5069320" cy="3672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87167" y="4414322"/>
            <a:ext cx="310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«Разложи по баночкам»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24525" y="626652"/>
            <a:ext cx="4354749" cy="1164048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зрительное восприятия,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Продолжать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знакомство с различными цветами.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мелкую моторику.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7403" y="1911513"/>
            <a:ext cx="4615297" cy="3079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277500" y="166172"/>
            <a:ext cx="301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«Цветик -</a:t>
            </a:r>
            <a:r>
              <a:rPr lang="ru-RU" b="1" dirty="0" err="1" smtClean="0">
                <a:solidFill>
                  <a:srgbClr val="7030A0"/>
                </a:solidFill>
                <a:latin typeface="Bookman Old Style" pitchFamily="18" charset="0"/>
              </a:rPr>
              <a:t>семицветик</a:t>
            </a:r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11" name="Рисунок 10" descr="IMG_4369.JPG"/>
          <p:cNvPicPr>
            <a:picLocks noChangeAspect="1"/>
          </p:cNvPicPr>
          <p:nvPr/>
        </p:nvPicPr>
        <p:blipFill>
          <a:blip r:embed="rId5" cstate="print"/>
          <a:srcRect l="17242" t="16212" r="13608" b="14957"/>
          <a:stretch>
            <a:fillRect/>
          </a:stretch>
        </p:blipFill>
        <p:spPr>
          <a:xfrm>
            <a:off x="6619876" y="5172075"/>
            <a:ext cx="2569326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129" y="2266949"/>
            <a:ext cx="4782081" cy="3190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69306" y="156647"/>
            <a:ext cx="283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«Собери пирамидку</a:t>
            </a:r>
            <a:r>
              <a:rPr lang="ru-RU" dirty="0" smtClean="0">
                <a:solidFill>
                  <a:srgbClr val="7030A0"/>
                </a:solidFill>
                <a:latin typeface="Bookman Old Style" pitchFamily="18" charset="0"/>
              </a:rPr>
              <a:t>» </a:t>
            </a:r>
            <a:endParaRPr lang="ru-RU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26" y="708323"/>
            <a:ext cx="45815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Bookman Old Style" pitchFamily="18" charset="0"/>
              </a:rPr>
              <a:t>Задачи: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Закрепить умение составлять изображение из фигур разной величины в порядке возрастания и убывания.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Закрепление знания основных цветов (красный, синий, зелёный, жёлтый).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72565" y="118547"/>
            <a:ext cx="28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«Шнуровка- пуговки</a:t>
            </a:r>
            <a:r>
              <a:rPr lang="ru-RU" dirty="0" smtClean="0">
                <a:solidFill>
                  <a:srgbClr val="7030A0"/>
                </a:solidFill>
                <a:latin typeface="Bookman Old Style" pitchFamily="18" charset="0"/>
              </a:rPr>
              <a:t>»</a:t>
            </a:r>
            <a:endParaRPr lang="ru-RU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72050" y="438528"/>
            <a:ext cx="5295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400" b="1" dirty="0" smtClean="0">
                <a:solidFill>
                  <a:srgbClr val="C00000"/>
                </a:solidFill>
                <a:latin typeface="Bookman Old Style" pitchFamily="18" charset="0"/>
              </a:rPr>
              <a:t>Задачи: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Познакомить с названиями геометрических форм.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Развивать мелкую моторику рук, сенсомоторную координацию.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Способствовать формирование понимания понятий «вверху», «внизу».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Bookman Old Style" pitchFamily="18" charset="0"/>
              </a:rPr>
              <a:t>Формировать навыки шнуровки.</a:t>
            </a:r>
          </a:p>
        </p:txBody>
      </p:sp>
      <p:pic>
        <p:nvPicPr>
          <p:cNvPr id="10" name="Рисунок 9" descr="IMG_4361.JPG"/>
          <p:cNvPicPr>
            <a:picLocks noChangeAspect="1"/>
          </p:cNvPicPr>
          <p:nvPr/>
        </p:nvPicPr>
        <p:blipFill>
          <a:blip r:embed="rId4" cstate="print"/>
          <a:srcRect l="19316" t="8394"/>
          <a:stretch>
            <a:fillRect/>
          </a:stretch>
        </p:blipFill>
        <p:spPr>
          <a:xfrm>
            <a:off x="5423529" y="4162425"/>
            <a:ext cx="4282447" cy="3241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4364.JPG"/>
          <p:cNvPicPr>
            <a:picLocks noChangeAspect="1"/>
          </p:cNvPicPr>
          <p:nvPr/>
        </p:nvPicPr>
        <p:blipFill>
          <a:blip r:embed="rId5" cstate="print"/>
          <a:srcRect l="14668" t="15232" r="13305" b="13012"/>
          <a:stretch>
            <a:fillRect/>
          </a:stretch>
        </p:blipFill>
        <p:spPr>
          <a:xfrm>
            <a:off x="6400800" y="2048854"/>
            <a:ext cx="2924175" cy="1942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4370.JPG"/>
          <p:cNvPicPr>
            <a:picLocks noChangeAspect="1"/>
          </p:cNvPicPr>
          <p:nvPr/>
        </p:nvPicPr>
        <p:blipFill>
          <a:blip r:embed="rId6" cstate="print"/>
          <a:srcRect l="17421" t="14488" r="13080" b="14298"/>
          <a:stretch>
            <a:fillRect/>
          </a:stretch>
        </p:blipFill>
        <p:spPr>
          <a:xfrm>
            <a:off x="1323976" y="5619750"/>
            <a:ext cx="2521440" cy="1722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40988" cy="75438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875" y="3076575"/>
            <a:ext cx="4678599" cy="753388"/>
          </a:xfrm>
          <a:prstGeom prst="rect">
            <a:avLst/>
          </a:prstGeom>
        </p:spPr>
        <p:txBody>
          <a:bodyPr vert="horz" lIns="102860" tIns="51429" rIns="102860" bIns="51429" rtlCol="0" anchor="ctr">
            <a:no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П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родолжать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знакомить детей с окружающим миром.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Р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азвивать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мелкую моторику.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604" y="4014701"/>
            <a:ext cx="4696691" cy="3133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68" t="13373" r="5811" b="10035"/>
          <a:stretch>
            <a:fillRect/>
          </a:stretch>
        </p:blipFill>
        <p:spPr>
          <a:xfrm>
            <a:off x="361950" y="142875"/>
            <a:ext cx="370522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445555" y="2680772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«Полянка»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772025" y="514350"/>
            <a:ext cx="5448300" cy="1191784"/>
          </a:xfrm>
          <a:prstGeom prst="rect">
            <a:avLst/>
          </a:prstGeom>
        </p:spPr>
        <p:txBody>
          <a:bodyPr vert="horz" lIns="102860" tIns="51429" rIns="102860" bIns="51429" rtlCol="0" anchor="ctr">
            <a:normAutofit/>
          </a:bodyPr>
          <a:lstStyle/>
          <a:p>
            <a:pPr marL="0" marR="0" lvl="0" indent="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З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накомить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детей с окружающей природой. 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З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акреплять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основные цвета.</a:t>
            </a:r>
          </a:p>
          <a:p>
            <a:pPr marL="342900" marR="0" lvl="0" indent="-342900" defTabSz="10285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Упражнять в умении накладывать формы разной величины в порядке убывания.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1" r="3896"/>
          <a:stretch>
            <a:fillRect/>
          </a:stretch>
        </p:blipFill>
        <p:spPr>
          <a:xfrm>
            <a:off x="5467350" y="1766983"/>
            <a:ext cx="3952875" cy="3133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47" t="23248" r="15132" b="7455"/>
          <a:stretch>
            <a:fillRect/>
          </a:stretch>
        </p:blipFill>
        <p:spPr>
          <a:xfrm>
            <a:off x="5667375" y="5105400"/>
            <a:ext cx="3343275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180032" y="133350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Bookman Old Style" pitchFamily="18" charset="0"/>
              </a:rPr>
              <a:t>«Улитка»</a:t>
            </a:r>
            <a:endParaRPr lang="ru-RU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576</Words>
  <Application>Microsoft Office PowerPoint</Application>
  <PresentationFormat>Произвольный</PresentationFormat>
  <Paragraphs>95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Авторское дидактическое пособие «Чудесный паровозик»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Вдовина</dc:creator>
  <cp:lastModifiedBy>XTreme.ws</cp:lastModifiedBy>
  <cp:revision>93</cp:revision>
  <dcterms:created xsi:type="dcterms:W3CDTF">2022-10-28T17:06:12Z</dcterms:created>
  <dcterms:modified xsi:type="dcterms:W3CDTF">2024-04-29T18:49:24Z</dcterms:modified>
</cp:coreProperties>
</file>