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15"/>
  </p:notesMasterIdLst>
  <p:sldIdLst>
    <p:sldId id="266" r:id="rId2"/>
    <p:sldId id="273" r:id="rId3"/>
    <p:sldId id="274" r:id="rId4"/>
    <p:sldId id="275" r:id="rId5"/>
    <p:sldId id="282" r:id="rId6"/>
    <p:sldId id="278" r:id="rId7"/>
    <p:sldId id="277" r:id="rId8"/>
    <p:sldId id="284" r:id="rId9"/>
    <p:sldId id="279" r:id="rId10"/>
    <p:sldId id="280" r:id="rId11"/>
    <p:sldId id="272" r:id="rId12"/>
    <p:sldId id="283" r:id="rId13"/>
    <p:sldId id="285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6600"/>
    <a:srgbClr val="990000"/>
    <a:srgbClr val="153F2E"/>
    <a:srgbClr val="2F8D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B0348F2-96DC-4A94-9964-3BF85DC2CEA4}" type="datetimeFigureOut">
              <a:rPr lang="ru-RU"/>
              <a:pPr>
                <a:defRPr/>
              </a:pPr>
              <a:t>13.10.2023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7DC5492A-FBC4-401E-8AA8-21636C042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11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D295B-01B3-44CE-ABD5-562B77B0EE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0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59F3B-1BA2-4959-8299-9866EC1D86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21A96-858C-418B-BB7A-BEE02638CD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FB5E9-0297-46FB-AB6F-0DB54E94E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1D135-D95F-43A4-B372-D69A61FF59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F0B6-8365-40CC-8F93-085F839F13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ACF4E-6DE4-4AE7-A7B9-6D0F43D3A8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F45D5-1977-46F8-AD86-4CF83198A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00031-BE31-42C0-8F6B-736D6D907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56516-FAD7-4FFD-81FB-5F0C349F5F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C0851-5A75-4894-804C-028BB1560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77FDD-1677-4C15-9C25-586C4621B7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3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A4B1E-7FE0-4939-B9DE-53F29D44DE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D5C9D-6B12-4495-8280-78F147D873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23574" name="Freeform 11"/>
            <p:cNvSpPr>
              <a:spLocks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5" name="Freeform 12"/>
            <p:cNvSpPr>
              <a:spLocks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6" name="Freeform 13"/>
            <p:cNvSpPr>
              <a:spLocks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7" name="Freeform 14"/>
            <p:cNvSpPr>
              <a:spLocks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8" name="Freeform 15"/>
            <p:cNvSpPr>
              <a:spLocks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9" name="Freeform 16"/>
            <p:cNvSpPr>
              <a:spLocks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80" name="Freeform 17"/>
            <p:cNvSpPr>
              <a:spLocks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81" name="Freeform 18"/>
            <p:cNvSpPr>
              <a:spLocks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82" name="Freeform 19"/>
            <p:cNvSpPr>
              <a:spLocks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83" name="Freeform 20"/>
            <p:cNvSpPr>
              <a:spLocks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84" name="Freeform 21"/>
            <p:cNvSpPr>
              <a:spLocks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85" name="Freeform 22"/>
            <p:cNvSpPr>
              <a:spLocks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23562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5937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63" name="Freeform 28"/>
            <p:cNvSpPr>
              <a:spLocks/>
            </p:cNvSpPr>
            <p:nvPr/>
          </p:nvSpPr>
          <p:spPr bwMode="auto">
            <a:xfrm>
              <a:off x="7061200" y="3771945"/>
              <a:ext cx="350838" cy="1310012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64" name="Freeform 29"/>
            <p:cNvSpPr>
              <a:spLocks/>
            </p:cNvSpPr>
            <p:nvPr/>
          </p:nvSpPr>
          <p:spPr bwMode="auto">
            <a:xfrm>
              <a:off x="7439025" y="5053021"/>
              <a:ext cx="357188" cy="820730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65" name="Freeform 30"/>
            <p:cNvSpPr>
              <a:spLocks/>
            </p:cNvSpPr>
            <p:nvPr/>
          </p:nvSpPr>
          <p:spPr bwMode="auto">
            <a:xfrm>
              <a:off x="7037388" y="3811403"/>
              <a:ext cx="457200" cy="1853219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66" name="Freeform 31"/>
            <p:cNvSpPr>
              <a:spLocks/>
            </p:cNvSpPr>
            <p:nvPr/>
          </p:nvSpPr>
          <p:spPr bwMode="auto">
            <a:xfrm>
              <a:off x="6992938" y="1263719"/>
              <a:ext cx="144462" cy="2508226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67" name="Freeform 32"/>
            <p:cNvSpPr>
              <a:spLocks/>
            </p:cNvSpPr>
            <p:nvPr/>
          </p:nvSpPr>
          <p:spPr bwMode="auto">
            <a:xfrm>
              <a:off x="7526338" y="5640947"/>
              <a:ext cx="111125" cy="232804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68" name="Freeform 33"/>
            <p:cNvSpPr>
              <a:spLocks/>
            </p:cNvSpPr>
            <p:nvPr/>
          </p:nvSpPr>
          <p:spPr bwMode="auto">
            <a:xfrm>
              <a:off x="7021513" y="3598329"/>
              <a:ext cx="68262" cy="424833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69" name="Freeform 34"/>
            <p:cNvSpPr>
              <a:spLocks/>
            </p:cNvSpPr>
            <p:nvPr/>
          </p:nvSpPr>
          <p:spPr bwMode="auto">
            <a:xfrm>
              <a:off x="7412038" y="2802588"/>
              <a:ext cx="1168400" cy="2250433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0" name="Freeform 35"/>
            <p:cNvSpPr>
              <a:spLocks/>
            </p:cNvSpPr>
            <p:nvPr/>
          </p:nvSpPr>
          <p:spPr bwMode="auto">
            <a:xfrm>
              <a:off x="7494588" y="5664622"/>
              <a:ext cx="100012" cy="209129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1" name="Freeform 36"/>
            <p:cNvSpPr>
              <a:spLocks/>
            </p:cNvSpPr>
            <p:nvPr/>
          </p:nvSpPr>
          <p:spPr bwMode="auto">
            <a:xfrm>
              <a:off x="7412038" y="5081957"/>
              <a:ext cx="114300" cy="558991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2" name="Freeform 37"/>
            <p:cNvSpPr>
              <a:spLocks/>
            </p:cNvSpPr>
            <p:nvPr/>
          </p:nvSpPr>
          <p:spPr bwMode="auto">
            <a:xfrm>
              <a:off x="7412038" y="4978050"/>
              <a:ext cx="31750" cy="189399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3" name="Freeform 38"/>
            <p:cNvSpPr>
              <a:spLocks/>
            </p:cNvSpPr>
            <p:nvPr/>
          </p:nvSpPr>
          <p:spPr bwMode="auto">
            <a:xfrm>
              <a:off x="7439025" y="5434450"/>
              <a:ext cx="174625" cy="439301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0FF0277F-7CF9-4C5B-90CE-3B3B7C4351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8686800" y="1341438"/>
            <a:ext cx="69850" cy="76200"/>
          </a:xfrm>
        </p:spPr>
        <p:txBody>
          <a:bodyPr/>
          <a:lstStyle/>
          <a:p>
            <a:pPr algn="ctr" eaLnBrk="1" hangingPunct="1"/>
            <a:endParaRPr lang="ru-RU" sz="3200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31913" y="1844675"/>
            <a:ext cx="7343775" cy="475297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2800" smtClean="0"/>
              <a:t>       </a:t>
            </a:r>
            <a:r>
              <a:rPr lang="ru-RU" sz="2800" b="1" smtClean="0">
                <a:solidFill>
                  <a:srgbClr val="990000"/>
                </a:solidFill>
              </a:rPr>
              <a:t>О симметрия!</a:t>
            </a:r>
            <a:r>
              <a:rPr lang="ru-RU" sz="2800" b="1" smtClean="0">
                <a:solidFill>
                  <a:srgbClr val="153F2E"/>
                </a:solidFill>
              </a:rPr>
              <a:t>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800" b="1" smtClean="0">
                <a:solidFill>
                  <a:schemeClr val="tx1"/>
                </a:solidFill>
              </a:rPr>
              <a:t>                                Тебе я гимн пою!</a:t>
            </a:r>
            <a:br>
              <a:rPr lang="ru-RU" sz="2800" b="1" smtClean="0">
                <a:solidFill>
                  <a:schemeClr val="tx1"/>
                </a:solidFill>
              </a:rPr>
            </a:br>
            <a:r>
              <a:rPr lang="ru-RU" sz="2800" b="1" smtClean="0">
                <a:solidFill>
                  <a:srgbClr val="153F2E"/>
                </a:solidFill>
              </a:rPr>
              <a:t>Тебя повсюду в мире узнаю.</a:t>
            </a:r>
            <a:br>
              <a:rPr lang="ru-RU" sz="2800" b="1" smtClean="0">
                <a:solidFill>
                  <a:srgbClr val="153F2E"/>
                </a:solidFill>
              </a:rPr>
            </a:br>
            <a:r>
              <a:rPr lang="ru-RU" sz="2800" b="1" smtClean="0">
                <a:solidFill>
                  <a:srgbClr val="153F2E"/>
                </a:solidFill>
              </a:rPr>
              <a:t>Ты в Эйфелевой башне, в малой мошке,</a:t>
            </a:r>
            <a:br>
              <a:rPr lang="ru-RU" sz="2800" b="1" smtClean="0">
                <a:solidFill>
                  <a:srgbClr val="153F2E"/>
                </a:solidFill>
              </a:rPr>
            </a:br>
            <a:r>
              <a:rPr lang="ru-RU" sz="2800" b="1" smtClean="0">
                <a:solidFill>
                  <a:srgbClr val="153F2E"/>
                </a:solidFill>
              </a:rPr>
              <a:t>Ты в елочке,  что у лесной дорожки.</a:t>
            </a:r>
            <a:br>
              <a:rPr lang="ru-RU" sz="2800" b="1" smtClean="0">
                <a:solidFill>
                  <a:srgbClr val="153F2E"/>
                </a:solidFill>
              </a:rPr>
            </a:br>
            <a:r>
              <a:rPr lang="ru-RU" sz="2800" b="1" smtClean="0">
                <a:solidFill>
                  <a:srgbClr val="153F2E"/>
                </a:solidFill>
              </a:rPr>
              <a:t>С тобою в дружбе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800" b="1" smtClean="0">
                <a:solidFill>
                  <a:srgbClr val="153F2E"/>
                </a:solidFill>
              </a:rPr>
              <a:t>                                  и тюльпан, и роза,</a:t>
            </a:r>
            <a:br>
              <a:rPr lang="ru-RU" sz="2800" b="1" smtClean="0">
                <a:solidFill>
                  <a:srgbClr val="153F2E"/>
                </a:solidFill>
              </a:rPr>
            </a:br>
            <a:r>
              <a:rPr lang="ru-RU" sz="2800" b="1" smtClean="0">
                <a:solidFill>
                  <a:srgbClr val="153F2E"/>
                </a:solidFill>
              </a:rPr>
              <a:t>И снежный рой - творение мороза!</a:t>
            </a:r>
            <a:r>
              <a:rPr lang="ru-RU" sz="2400" b="1" smtClean="0">
                <a:solidFill>
                  <a:srgbClr val="153F2E"/>
                </a:solidFill>
              </a:rPr>
              <a:t>    </a:t>
            </a:r>
            <a:endParaRPr lang="en-US" sz="2400" b="1" smtClean="0">
              <a:solidFill>
                <a:srgbClr val="153F2E"/>
              </a:solidFill>
            </a:endParaRPr>
          </a:p>
        </p:txBody>
      </p:sp>
      <p:pic>
        <p:nvPicPr>
          <p:cNvPr id="9225" name="Picture 9" descr="бабочка Ходотова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775488">
            <a:off x="6184900" y="333375"/>
            <a:ext cx="2959100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AutoShape 24"/>
          <p:cNvSpPr>
            <a:spLocks noChangeArrowheads="1"/>
          </p:cNvSpPr>
          <p:nvPr/>
        </p:nvSpPr>
        <p:spPr bwMode="auto">
          <a:xfrm rot="-1772431">
            <a:off x="107950" y="692150"/>
            <a:ext cx="2592388" cy="1439863"/>
          </a:xfrm>
          <a:prstGeom prst="parallelogram">
            <a:avLst>
              <a:gd name="adj" fmla="val 45011"/>
            </a:avLst>
          </a:prstGeom>
          <a:solidFill>
            <a:srgbClr val="78D6EA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Line 27"/>
          <p:cNvSpPr>
            <a:spLocks noChangeShapeType="1"/>
          </p:cNvSpPr>
          <p:nvPr/>
        </p:nvSpPr>
        <p:spPr bwMode="auto">
          <a:xfrm>
            <a:off x="539750" y="1125538"/>
            <a:ext cx="1728788" cy="5746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4" name="Line 28"/>
          <p:cNvSpPr>
            <a:spLocks noChangeShapeType="1"/>
          </p:cNvSpPr>
          <p:nvPr/>
        </p:nvSpPr>
        <p:spPr bwMode="auto">
          <a:xfrm flipV="1">
            <a:off x="684213" y="188913"/>
            <a:ext cx="1439862" cy="23764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5" name="Oval 31"/>
          <p:cNvSpPr>
            <a:spLocks noChangeArrowheads="1"/>
          </p:cNvSpPr>
          <p:nvPr/>
        </p:nvSpPr>
        <p:spPr bwMode="auto">
          <a:xfrm>
            <a:off x="1258888" y="1268413"/>
            <a:ext cx="287337" cy="287337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7524750" y="260350"/>
            <a:ext cx="576263" cy="2519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 idx="4294967295"/>
          </p:nvPr>
        </p:nvSpPr>
        <p:spPr>
          <a:xfrm flipH="1">
            <a:off x="8534400" y="1835150"/>
            <a:ext cx="69850" cy="69850"/>
          </a:xfrm>
        </p:spPr>
        <p:txBody>
          <a:bodyPr/>
          <a:lstStyle/>
          <a:p>
            <a:endParaRPr lang="ru-RU" sz="3200" smtClean="0"/>
          </a:p>
        </p:txBody>
      </p:sp>
      <p:sp>
        <p:nvSpPr>
          <p:cNvPr id="27650" name="Rectangle 3"/>
          <p:cNvSpPr>
            <a:spLocks noGrp="1"/>
          </p:cNvSpPr>
          <p:nvPr>
            <p:ph type="body" idx="4294967295"/>
          </p:nvPr>
        </p:nvSpPr>
        <p:spPr>
          <a:xfrm>
            <a:off x="755650" y="620713"/>
            <a:ext cx="8137525" cy="6048375"/>
          </a:xfrm>
        </p:spPr>
        <p:txBody>
          <a:bodyPr/>
          <a:lstStyle/>
          <a:p>
            <a:pPr lvl="4">
              <a:buFont typeface="Wingdings 3" pitchFamily="18" charset="2"/>
              <a:buNone/>
            </a:pPr>
            <a:r>
              <a:rPr lang="ru-RU" sz="4000" b="1" smtClean="0">
                <a:solidFill>
                  <a:srgbClr val="990000"/>
                </a:solidFill>
                <a:latin typeface="Calibri" pitchFamily="34" charset="0"/>
              </a:rPr>
              <a:t>Высскажи мнение:</a:t>
            </a:r>
            <a:endParaRPr lang="ru-RU" sz="4000" b="1" smtClean="0">
              <a:solidFill>
                <a:srgbClr val="990000"/>
              </a:solidFill>
            </a:endParaRPr>
          </a:p>
          <a:p>
            <a:pPr lvl="4"/>
            <a:endParaRPr lang="ru-RU" sz="2400" b="1" smtClean="0">
              <a:latin typeface="Arial" charset="0"/>
            </a:endParaRPr>
          </a:p>
          <a:p>
            <a:pPr lvl="4"/>
            <a:r>
              <a:rPr lang="ru-RU" sz="2400" b="1" smtClean="0">
                <a:latin typeface="Arial" charset="0"/>
              </a:rPr>
              <a:t>мне понравилось…</a:t>
            </a:r>
          </a:p>
          <a:p>
            <a:pPr lvl="4"/>
            <a:r>
              <a:rPr lang="ru-RU" sz="2400" b="1" smtClean="0">
                <a:latin typeface="Arial" charset="0"/>
              </a:rPr>
              <a:t>было трудно…</a:t>
            </a:r>
          </a:p>
          <a:p>
            <a:pPr lvl="4"/>
            <a:r>
              <a:rPr lang="ru-RU" sz="2400" b="1" smtClean="0">
                <a:latin typeface="Arial" charset="0"/>
              </a:rPr>
              <a:t>я понял, что…</a:t>
            </a:r>
          </a:p>
          <a:p>
            <a:pPr lvl="4"/>
            <a:r>
              <a:rPr lang="ru-RU" sz="2400" b="1" smtClean="0">
                <a:latin typeface="Arial" charset="0"/>
              </a:rPr>
              <a:t>сегодня я узнал...</a:t>
            </a:r>
          </a:p>
          <a:p>
            <a:pPr lvl="4"/>
            <a:r>
              <a:rPr lang="ru-RU" sz="2400" b="1" smtClean="0">
                <a:latin typeface="Arial" charset="0"/>
              </a:rPr>
              <a:t>я научился…</a:t>
            </a:r>
          </a:p>
          <a:p>
            <a:pPr lvl="4"/>
            <a:r>
              <a:rPr lang="ru-RU" sz="2400" b="1" smtClean="0">
                <a:latin typeface="Arial" charset="0"/>
              </a:rPr>
              <a:t>я смог…</a:t>
            </a:r>
          </a:p>
          <a:p>
            <a:pPr lvl="4"/>
            <a:r>
              <a:rPr lang="ru-RU" sz="2400" b="1" smtClean="0">
                <a:latin typeface="Arial" charset="0"/>
              </a:rPr>
              <a:t>было интересно узнать, что…</a:t>
            </a:r>
          </a:p>
          <a:p>
            <a:pPr lvl="4"/>
            <a:r>
              <a:rPr lang="ru-RU" sz="2400" b="1" smtClean="0">
                <a:latin typeface="Arial" charset="0"/>
              </a:rPr>
              <a:t>меня удивило…</a:t>
            </a:r>
          </a:p>
          <a:p>
            <a:pPr lvl="4"/>
            <a:r>
              <a:rPr lang="ru-RU" sz="2400" b="1" smtClean="0">
                <a:latin typeface="Arial" charset="0"/>
              </a:rPr>
              <a:t>мне захотелось…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2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720725"/>
          </a:xfrm>
        </p:spPr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990000"/>
                </a:solidFill>
              </a:rPr>
              <a:t>Домашнее задание</a:t>
            </a:r>
          </a:p>
        </p:txBody>
      </p:sp>
      <p:sp>
        <p:nvSpPr>
          <p:cNvPr id="28674" name="Содержимое 1"/>
          <p:cNvSpPr>
            <a:spLocks noGrp="1"/>
          </p:cNvSpPr>
          <p:nvPr>
            <p:ph idx="1"/>
          </p:nvPr>
        </p:nvSpPr>
        <p:spPr>
          <a:xfrm>
            <a:off x="1763713" y="2133600"/>
            <a:ext cx="6591300" cy="3778250"/>
          </a:xfrm>
        </p:spPr>
        <p:txBody>
          <a:bodyPr/>
          <a:lstStyle/>
          <a:p>
            <a:r>
              <a:rPr lang="ru-RU" sz="2400" b="1" smtClean="0">
                <a:latin typeface="Arial" charset="0"/>
                <a:cs typeface="Arial" charset="0"/>
              </a:rPr>
              <a:t>учебник п. 47, № 416, 421.</a:t>
            </a:r>
          </a:p>
          <a:p>
            <a:pPr>
              <a:buFont typeface="Wingdings 3" pitchFamily="18" charset="2"/>
              <a:buNone/>
            </a:pPr>
            <a:endParaRPr lang="ru-RU" sz="2400" b="1" smtClean="0">
              <a:latin typeface="Arial" charset="0"/>
              <a:cs typeface="Arial" charset="0"/>
            </a:endParaRPr>
          </a:p>
          <a:p>
            <a:r>
              <a:rPr lang="ru-RU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По желанию:</a:t>
            </a:r>
            <a:r>
              <a:rPr lang="ru-RU" sz="2400" b="1" smtClean="0">
                <a:latin typeface="Arial" charset="0"/>
                <a:cs typeface="Arial" charset="0"/>
              </a:rPr>
              <a:t> сообщение на выбор </a:t>
            </a:r>
          </a:p>
          <a:p>
            <a:pPr>
              <a:buFont typeface="Wingdings 3" pitchFamily="18" charset="2"/>
              <a:buNone/>
            </a:pPr>
            <a:r>
              <a:rPr lang="ru-RU" sz="2400" b="1" smtClean="0">
                <a:latin typeface="Arial" charset="0"/>
                <a:cs typeface="Arial" charset="0"/>
              </a:rPr>
              <a:t>    «Симметрия в искусстве»,</a:t>
            </a:r>
          </a:p>
          <a:p>
            <a:pPr>
              <a:buFont typeface="Wingdings 3" pitchFamily="18" charset="2"/>
              <a:buNone/>
            </a:pPr>
            <a:r>
              <a:rPr lang="ru-RU" sz="2400" b="1" smtClean="0">
                <a:latin typeface="Arial" charset="0"/>
                <a:cs typeface="Arial" charset="0"/>
              </a:rPr>
              <a:t>    «Симметрия в физике»,                              «Симметрия в химии», </a:t>
            </a:r>
          </a:p>
          <a:p>
            <a:pPr>
              <a:buFont typeface="Wingdings 3" pitchFamily="18" charset="2"/>
              <a:buNone/>
            </a:pPr>
            <a:r>
              <a:rPr lang="ru-RU" sz="2400" b="1" smtClean="0">
                <a:latin typeface="Arial" charset="0"/>
                <a:cs typeface="Arial" charset="0"/>
              </a:rPr>
              <a:t>     «Симметрия в архитектуре»</a:t>
            </a:r>
          </a:p>
          <a:p>
            <a:pPr>
              <a:buFont typeface="Wingdings 3" pitchFamily="18" charset="2"/>
              <a:buNone/>
            </a:pPr>
            <a:r>
              <a:rPr lang="ru-RU" sz="4400" b="1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 idx="4294967295"/>
          </p:nvPr>
        </p:nvSpPr>
        <p:spPr>
          <a:xfrm flipH="1" flipV="1">
            <a:off x="8534400" y="1905000"/>
            <a:ext cx="69850" cy="84138"/>
          </a:xfrm>
        </p:spPr>
        <p:txBody>
          <a:bodyPr/>
          <a:lstStyle/>
          <a:p>
            <a:endParaRPr lang="ru-RU" sz="3200" smtClean="0"/>
          </a:p>
        </p:txBody>
      </p:sp>
      <p:pic>
        <p:nvPicPr>
          <p:cNvPr id="29698" name="Rectangle 2"/>
          <p:cNvPicPr>
            <a:picLocks noGrp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549275"/>
            <a:ext cx="8135937" cy="5470525"/>
          </a:xfrm>
        </p:spPr>
      </p:pic>
      <p:pic>
        <p:nvPicPr>
          <p:cNvPr id="29699" name="Picture 7" descr="hello_html_m59f1d2c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4076700"/>
            <a:ext cx="28194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Используемая литература: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2132856"/>
            <a:ext cx="7427168" cy="3993307"/>
          </a:xfrm>
        </p:spPr>
        <p:txBody>
          <a:bodyPr/>
          <a:lstStyle/>
          <a:p>
            <a:r>
              <a:rPr lang="ru-RU" dirty="0"/>
              <a:t>1. И.Ф. </a:t>
            </a:r>
            <a:r>
              <a:rPr lang="ru-RU" dirty="0" err="1"/>
              <a:t>Шарыгин</a:t>
            </a:r>
            <a:r>
              <a:rPr lang="ru-RU" dirty="0"/>
              <a:t>, Л.Н. </a:t>
            </a:r>
            <a:r>
              <a:rPr lang="ru-RU" dirty="0" err="1"/>
              <a:t>Ерганжиева</a:t>
            </a:r>
            <a:r>
              <a:rPr lang="ru-RU" dirty="0"/>
              <a:t>. Наглядная геометрия. 5-6 </a:t>
            </a:r>
            <a:r>
              <a:rPr lang="ru-RU" dirty="0" err="1"/>
              <a:t>кл</a:t>
            </a:r>
            <a:r>
              <a:rPr lang="ru-RU" dirty="0"/>
              <a:t>. – М.: Дрофа, 1995. </a:t>
            </a:r>
          </a:p>
          <a:p>
            <a:r>
              <a:rPr lang="ru-RU" dirty="0"/>
              <a:t>2. “Квант” №3, 1992. </a:t>
            </a:r>
          </a:p>
          <a:p>
            <a:r>
              <a:rPr lang="ru-RU" dirty="0" smtClean="0"/>
              <a:t>4.Л</a:t>
            </a:r>
            <a:r>
              <a:rPr lang="ru-RU" dirty="0"/>
              <a:t>. Тарасов, Этот удивительно симметричный мир, М: Просвещение,1982</a:t>
            </a:r>
          </a:p>
          <a:p>
            <a:r>
              <a:rPr lang="ru-RU" dirty="0"/>
              <a:t>5.М. </a:t>
            </a:r>
            <a:r>
              <a:rPr lang="ru-RU" dirty="0" err="1"/>
              <a:t>Гарднер</a:t>
            </a:r>
            <a:r>
              <a:rPr lang="ru-RU" dirty="0"/>
              <a:t> , Этот правый, левый мир. М: Мир, 1967. </a:t>
            </a:r>
          </a:p>
          <a:p>
            <a:r>
              <a:rPr lang="ru-RU" dirty="0"/>
              <a:t>6.Атанасян </a:t>
            </a:r>
            <a:r>
              <a:rPr lang="ru-RU" dirty="0" err="1"/>
              <a:t>Л.С.Геометрия</a:t>
            </a:r>
            <a:r>
              <a:rPr lang="ru-RU" dirty="0"/>
              <a:t> 7-9 ,</a:t>
            </a:r>
            <a:r>
              <a:rPr lang="ru-RU" dirty="0" smtClean="0"/>
              <a:t>М:Просвещение,2011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26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623888"/>
            <a:ext cx="8283575" cy="1281112"/>
          </a:xfrm>
        </p:spPr>
        <p:txBody>
          <a:bodyPr/>
          <a:lstStyle/>
          <a:p>
            <a:r>
              <a:rPr lang="ru-RU" b="1" smtClean="0">
                <a:solidFill>
                  <a:schemeClr val="tx1"/>
                </a:solidFill>
              </a:rPr>
              <a:t> </a:t>
            </a:r>
            <a:r>
              <a:rPr lang="ru-RU" sz="2800" b="1" smtClean="0">
                <a:solidFill>
                  <a:schemeClr val="tx1"/>
                </a:solidFill>
              </a:rPr>
              <a:t>19.10.18г.</a:t>
            </a:r>
            <a:r>
              <a:rPr lang="ru-RU" b="1" smtClean="0">
                <a:solidFill>
                  <a:schemeClr val="tx1"/>
                </a:solidFill>
              </a:rPr>
              <a:t>               Тема урока:</a:t>
            </a:r>
            <a:r>
              <a:rPr lang="ru-RU" smtClean="0"/>
              <a:t> 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ln w="3175">
            <a:solidFill>
              <a:srgbClr val="000000"/>
            </a:solidFill>
          </a:ln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ru-RU" sz="4800" b="1" smtClean="0">
                <a:solidFill>
                  <a:srgbClr val="990000"/>
                </a:solidFill>
              </a:rPr>
              <a:t>Симметрия</a:t>
            </a:r>
          </a:p>
          <a:p>
            <a:pPr algn="ctr">
              <a:buFont typeface="Wingdings 3" pitchFamily="18" charset="2"/>
              <a:buNone/>
            </a:pPr>
            <a:r>
              <a:rPr lang="ru-RU" sz="4800" b="1" smtClean="0">
                <a:solidFill>
                  <a:srgbClr val="990000"/>
                </a:solidFill>
              </a:rPr>
              <a:t> в геометрии и биологии</a:t>
            </a:r>
            <a:r>
              <a:rPr lang="ru-RU" sz="5400" b="1" smtClean="0">
                <a:solidFill>
                  <a:srgbClr val="003300"/>
                </a:solidFill>
              </a:rPr>
              <a:t/>
            </a:r>
            <a:br>
              <a:rPr lang="ru-RU" sz="5400" b="1" smtClean="0">
                <a:solidFill>
                  <a:srgbClr val="003300"/>
                </a:solidFill>
              </a:rPr>
            </a:br>
            <a:r>
              <a:rPr lang="ru-RU" sz="1700" i="1" smtClean="0">
                <a:solidFill>
                  <a:srgbClr val="003300"/>
                </a:solidFill>
              </a:rPr>
              <a:t>______________________________________________________ </a:t>
            </a:r>
            <a:r>
              <a:rPr lang="ru-RU" sz="1700" b="1" i="1" smtClean="0">
                <a:solidFill>
                  <a:srgbClr val="003300"/>
                </a:solidFill>
              </a:rPr>
              <a:t>Интегрированный урок,  8 класс</a:t>
            </a:r>
          </a:p>
          <a:p>
            <a:pPr algn="ctr">
              <a:buFont typeface="Wingdings 3" pitchFamily="18" charset="2"/>
              <a:buNone/>
            </a:pPr>
            <a:endParaRPr lang="ru-RU" sz="5400" b="1" smtClean="0">
              <a:solidFill>
                <a:srgbClr val="153F2E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b="1" smtClean="0"/>
              <a:t>          </a:t>
            </a:r>
            <a:r>
              <a:rPr lang="ru-RU" b="1" smtClean="0">
                <a:solidFill>
                  <a:srgbClr val="990000"/>
                </a:solidFill>
              </a:rPr>
              <a:t>СИММЕТРИЯ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611188" y="1628775"/>
            <a:ext cx="8207375" cy="446405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2800" b="1" i="1" smtClean="0">
                <a:solidFill>
                  <a:srgbClr val="006600"/>
                </a:solidFill>
              </a:rPr>
              <a:t>    от греческого symmetria -</a:t>
            </a:r>
          </a:p>
          <a:p>
            <a:pPr algn="r">
              <a:buFont typeface="Wingdings 3" pitchFamily="18" charset="2"/>
              <a:buNone/>
            </a:pPr>
            <a:r>
              <a:rPr lang="ru-RU" sz="2800" b="1" i="1" smtClean="0">
                <a:solidFill>
                  <a:srgbClr val="006600"/>
                </a:solidFill>
              </a:rPr>
              <a:t>"соразмерность" </a:t>
            </a:r>
          </a:p>
          <a:p>
            <a:pPr>
              <a:buFont typeface="Wingdings 3" pitchFamily="18" charset="2"/>
              <a:buNone/>
            </a:pPr>
            <a:r>
              <a:rPr lang="ru-RU" sz="2800" b="1" i="1" smtClean="0">
                <a:solidFill>
                  <a:srgbClr val="006600"/>
                </a:solidFill>
              </a:rPr>
              <a:t>    понятие, означающее одинаковость в                                                                                        расположении частей", повторяемость, порядок и красоту.</a:t>
            </a:r>
          </a:p>
          <a:p>
            <a:pPr>
              <a:buFont typeface="Wingdings 3" pitchFamily="18" charset="2"/>
              <a:buNone/>
            </a:pPr>
            <a:r>
              <a:rPr lang="ru-RU" smtClean="0">
                <a:solidFill>
                  <a:srgbClr val="990000"/>
                </a:solidFill>
              </a:rPr>
              <a:t>       </a:t>
            </a:r>
            <a:r>
              <a:rPr lang="ru-RU" sz="2400" b="1" i="1" smtClean="0">
                <a:solidFill>
                  <a:srgbClr val="990000"/>
                </a:solidFill>
              </a:rPr>
              <a:t>В древности слово "симметрия" употреблялось как "красота", "гармония".</a:t>
            </a:r>
            <a:r>
              <a:rPr lang="ru-RU" sz="2400" b="1" i="1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908175" y="620713"/>
            <a:ext cx="6589713" cy="1281112"/>
          </a:xfrm>
        </p:spPr>
        <p:txBody>
          <a:bodyPr/>
          <a:lstStyle/>
          <a:p>
            <a:r>
              <a:rPr lang="ru-RU" sz="4000" b="1" smtClean="0">
                <a:solidFill>
                  <a:srgbClr val="990000"/>
                </a:solidFill>
                <a:latin typeface="Candara" pitchFamily="34" charset="0"/>
              </a:rPr>
              <a:t>Проверочный тест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1943100" y="2636838"/>
            <a:ext cx="6591300" cy="338296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3600" b="1" smtClean="0">
                <a:solidFill>
                  <a:srgbClr val="006600"/>
                </a:solidFill>
              </a:rPr>
              <a:t>1 вариант:</a:t>
            </a:r>
            <a:r>
              <a:rPr lang="ru-RU" sz="3600" smtClean="0">
                <a:solidFill>
                  <a:srgbClr val="153F2E"/>
                </a:solidFill>
              </a:rPr>
              <a:t>  в ответе </a:t>
            </a:r>
            <a:r>
              <a:rPr lang="ru-RU" sz="3600" b="1" smtClean="0">
                <a:solidFill>
                  <a:srgbClr val="990000"/>
                </a:solidFill>
              </a:rPr>
              <a:t>Б, А, Б</a:t>
            </a:r>
            <a:r>
              <a:rPr lang="ru-RU" sz="3600" smtClean="0">
                <a:solidFill>
                  <a:srgbClr val="153F2E"/>
                </a:solidFill>
              </a:rPr>
              <a:t> </a:t>
            </a:r>
          </a:p>
          <a:p>
            <a:pPr>
              <a:buFont typeface="Wingdings 3" pitchFamily="18" charset="2"/>
              <a:buNone/>
            </a:pPr>
            <a:endParaRPr lang="ru-RU" sz="3600" smtClean="0">
              <a:solidFill>
                <a:srgbClr val="153F2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>
          <a:xfrm>
            <a:off x="1908175" y="620713"/>
            <a:ext cx="6589713" cy="1281112"/>
          </a:xfrm>
        </p:spPr>
        <p:txBody>
          <a:bodyPr/>
          <a:lstStyle/>
          <a:p>
            <a:r>
              <a:rPr lang="ru-RU" sz="4000" b="1" smtClean="0">
                <a:solidFill>
                  <a:srgbClr val="990000"/>
                </a:solidFill>
                <a:latin typeface="Candara" pitchFamily="34" charset="0"/>
              </a:rPr>
              <a:t>Проверочный тест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1908175" y="1628775"/>
            <a:ext cx="6591300" cy="2087563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ru-RU" sz="3600" smtClean="0">
              <a:solidFill>
                <a:srgbClr val="153F2E"/>
              </a:solidFill>
            </a:endParaRPr>
          </a:p>
          <a:p>
            <a:pPr>
              <a:buFont typeface="Wingdings 3" pitchFamily="18" charset="2"/>
              <a:buNone/>
            </a:pPr>
            <a:endParaRPr lang="ru-RU" sz="3600" smtClean="0">
              <a:solidFill>
                <a:srgbClr val="153F2E"/>
              </a:solidFill>
            </a:endParaRPr>
          </a:p>
          <a:p>
            <a:pPr>
              <a:buFont typeface="Wingdings 3" pitchFamily="18" charset="2"/>
              <a:buNone/>
            </a:pPr>
            <a:r>
              <a:rPr lang="ru-RU" sz="3600" b="1" smtClean="0">
                <a:solidFill>
                  <a:srgbClr val="006600"/>
                </a:solidFill>
              </a:rPr>
              <a:t>2 вариант:</a:t>
            </a:r>
            <a:r>
              <a:rPr lang="ru-RU" sz="3600" smtClean="0"/>
              <a:t>  в ответе </a:t>
            </a:r>
            <a:r>
              <a:rPr lang="ru-RU" sz="3600" b="1" smtClean="0">
                <a:solidFill>
                  <a:srgbClr val="990000"/>
                </a:solidFill>
              </a:rPr>
              <a:t>А, Б, 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71472" y="0"/>
            <a:ext cx="7643866" cy="1571612"/>
          </a:xfrm>
        </p:spPr>
        <p:txBody>
          <a:bodyPr lIns="45720" tIns="0" rIns="45720" bIns="0" anchor="b">
            <a:normAutofit/>
          </a:bodyPr>
          <a:lstStyle/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ru-RU" sz="4000" b="1" cap="all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66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Симметричность фигуры относительно прямой</a:t>
            </a:r>
          </a:p>
        </p:txBody>
      </p:sp>
      <p:sp>
        <p:nvSpPr>
          <p:cNvPr id="72709" name="Rectangle 5" descr="Крупная клетка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00113" y="4208463"/>
            <a:ext cx="7920037" cy="22447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rgbClr val="DE6C36"/>
              </a:buClr>
              <a:buFont typeface="Wingdings" pitchFamily="2" charset="2"/>
              <a:buNone/>
              <a:defRPr/>
            </a:pPr>
            <a:r>
              <a:rPr lang="en-US" b="1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ru-RU" sz="2800" b="1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Определение</a:t>
            </a:r>
          </a:p>
          <a:p>
            <a:pPr algn="just" eaLnBrk="1" hangingPunct="1">
              <a:lnSpc>
                <a:spcPct val="90000"/>
              </a:lnSpc>
              <a:buClr>
                <a:srgbClr val="DE6C36"/>
              </a:buClr>
              <a:buFont typeface="Wingdings" pitchFamily="2" charset="2"/>
              <a:buNone/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ru-RU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Фигура называется </a:t>
            </a:r>
            <a:r>
              <a:rPr lang="ru-RU" sz="2800" b="1" i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симметричной</a:t>
            </a:r>
            <a:r>
              <a:rPr lang="ru-RU" sz="2800" b="1" i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b="1" i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относительно прямой</a:t>
            </a:r>
            <a:r>
              <a:rPr lang="ru-RU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если для каждой точки фигуры симметричная ей точка также принадлежит этой фигуре</a:t>
            </a:r>
          </a:p>
          <a:p>
            <a:pPr eaLnBrk="1" hangingPunct="1">
              <a:lnSpc>
                <a:spcPct val="90000"/>
              </a:lnSpc>
              <a:buClr>
                <a:srgbClr val="DE6C36"/>
              </a:buClr>
              <a:buFont typeface="Wingdings" pitchFamily="2" charset="2"/>
              <a:buNone/>
              <a:defRPr/>
            </a:pPr>
            <a:endParaRPr lang="ru-RU" sz="2800" smtClean="0"/>
          </a:p>
        </p:txBody>
      </p:sp>
      <p:sp>
        <p:nvSpPr>
          <p:cNvPr id="22531" name="Line 31"/>
          <p:cNvSpPr>
            <a:spLocks noChangeShapeType="1"/>
          </p:cNvSpPr>
          <p:nvPr/>
        </p:nvSpPr>
        <p:spPr bwMode="auto">
          <a:xfrm>
            <a:off x="1835150" y="17002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2" name="Line 46"/>
          <p:cNvSpPr>
            <a:spLocks noChangeShapeType="1"/>
          </p:cNvSpPr>
          <p:nvPr/>
        </p:nvSpPr>
        <p:spPr bwMode="auto">
          <a:xfrm>
            <a:off x="3132138" y="31416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3" name="Text Box 79"/>
          <p:cNvSpPr txBox="1">
            <a:spLocks noChangeArrowheads="1"/>
          </p:cNvSpPr>
          <p:nvPr/>
        </p:nvSpPr>
        <p:spPr bwMode="auto">
          <a:xfrm>
            <a:off x="2484438" y="1916113"/>
            <a:ext cx="273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1700" baseline="-25000">
              <a:solidFill>
                <a:srgbClr val="404040"/>
              </a:solidFill>
            </a:endParaRPr>
          </a:p>
        </p:txBody>
      </p:sp>
      <p:sp>
        <p:nvSpPr>
          <p:cNvPr id="22534" name="AutoShape 9"/>
          <p:cNvSpPr>
            <a:spLocks noChangeArrowheads="1"/>
          </p:cNvSpPr>
          <p:nvPr/>
        </p:nvSpPr>
        <p:spPr bwMode="auto">
          <a:xfrm>
            <a:off x="3779838" y="1700213"/>
            <a:ext cx="1366837" cy="2159000"/>
          </a:xfrm>
          <a:prstGeom prst="flowChartDecision">
            <a:avLst/>
          </a:prstGeom>
          <a:solidFill>
            <a:srgbClr val="FFFFCC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5" name="Line 46"/>
          <p:cNvSpPr>
            <a:spLocks noChangeShapeType="1"/>
          </p:cNvSpPr>
          <p:nvPr/>
        </p:nvSpPr>
        <p:spPr bwMode="auto">
          <a:xfrm>
            <a:off x="4427538" y="1484313"/>
            <a:ext cx="0" cy="2663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6" name="Line 19"/>
          <p:cNvSpPr>
            <a:spLocks noChangeShapeType="1"/>
          </p:cNvSpPr>
          <p:nvPr/>
        </p:nvSpPr>
        <p:spPr bwMode="auto">
          <a:xfrm>
            <a:off x="3492500" y="2781300"/>
            <a:ext cx="172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473" y="-357214"/>
            <a:ext cx="7858179" cy="1714512"/>
          </a:xfrm>
        </p:spPr>
        <p:txBody>
          <a:bodyPr lIns="45720" tIns="0" rIns="45720" bIns="0" anchor="b">
            <a:normAutofit/>
          </a:bodyPr>
          <a:lstStyle/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ru-RU" sz="4000" b="1" cap="all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66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Симметричность фигуры относительно точки</a:t>
            </a:r>
            <a:endParaRPr lang="ru-RU" sz="40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6013" y="3860800"/>
            <a:ext cx="7777162" cy="22875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Wingdings" pitchFamily="2" charset="2"/>
              <a:buNone/>
              <a:defRPr/>
            </a:pPr>
            <a:r>
              <a:rPr lang="ru-RU" sz="3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Определение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Фигура называется </a:t>
            </a:r>
            <a:r>
              <a:rPr lang="ru-RU" sz="2800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симметричной относительно точки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если для каждой точки фигуры симметричная ей точка также принадлежит этой фигуре.</a:t>
            </a:r>
          </a:p>
        </p:txBody>
      </p:sp>
      <p:sp>
        <p:nvSpPr>
          <p:cNvPr id="23555" name="AutoShape 9"/>
          <p:cNvSpPr>
            <a:spLocks noChangeArrowheads="1"/>
          </p:cNvSpPr>
          <p:nvPr/>
        </p:nvSpPr>
        <p:spPr bwMode="auto">
          <a:xfrm>
            <a:off x="3779838" y="1700213"/>
            <a:ext cx="1366837" cy="2159000"/>
          </a:xfrm>
          <a:prstGeom prst="flowChartDecision">
            <a:avLst/>
          </a:prstGeom>
          <a:solidFill>
            <a:srgbClr val="FFFFCC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Oval 31"/>
          <p:cNvSpPr>
            <a:spLocks noChangeArrowheads="1"/>
          </p:cNvSpPr>
          <p:nvPr/>
        </p:nvSpPr>
        <p:spPr bwMode="auto">
          <a:xfrm>
            <a:off x="4284663" y="2636838"/>
            <a:ext cx="287337" cy="287337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7" name="Line 28"/>
          <p:cNvSpPr>
            <a:spLocks noChangeShapeType="1"/>
          </p:cNvSpPr>
          <p:nvPr/>
        </p:nvSpPr>
        <p:spPr bwMode="auto">
          <a:xfrm>
            <a:off x="3779838" y="2781300"/>
            <a:ext cx="12969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8" name="Line 29"/>
          <p:cNvSpPr>
            <a:spLocks noChangeShapeType="1"/>
          </p:cNvSpPr>
          <p:nvPr/>
        </p:nvSpPr>
        <p:spPr bwMode="auto">
          <a:xfrm flipH="1">
            <a:off x="4427538" y="1700213"/>
            <a:ext cx="0" cy="2160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5827" name="Oval 51"/>
          <p:cNvSpPr>
            <a:spLocks noChangeArrowheads="1"/>
          </p:cNvSpPr>
          <p:nvPr/>
        </p:nvSpPr>
        <p:spPr bwMode="auto">
          <a:xfrm>
            <a:off x="4356100" y="1989138"/>
            <a:ext cx="79375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0" name="Oval 34"/>
          <p:cNvSpPr>
            <a:spLocks noChangeArrowheads="1"/>
          </p:cNvSpPr>
          <p:nvPr/>
        </p:nvSpPr>
        <p:spPr bwMode="auto">
          <a:xfrm>
            <a:off x="4427538" y="3573463"/>
            <a:ext cx="79375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1" name="Oval 34"/>
          <p:cNvSpPr>
            <a:spLocks noChangeArrowheads="1"/>
          </p:cNvSpPr>
          <p:nvPr/>
        </p:nvSpPr>
        <p:spPr bwMode="auto">
          <a:xfrm>
            <a:off x="4140200" y="2420938"/>
            <a:ext cx="79375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2" name="Oval 34"/>
          <p:cNvSpPr>
            <a:spLocks noChangeArrowheads="1"/>
          </p:cNvSpPr>
          <p:nvPr/>
        </p:nvSpPr>
        <p:spPr bwMode="auto">
          <a:xfrm>
            <a:off x="4643438" y="3068638"/>
            <a:ext cx="79375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3" name="Line 34"/>
          <p:cNvSpPr>
            <a:spLocks noChangeShapeType="1"/>
          </p:cNvSpPr>
          <p:nvPr/>
        </p:nvSpPr>
        <p:spPr bwMode="auto">
          <a:xfrm>
            <a:off x="4211638" y="2492375"/>
            <a:ext cx="4318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4" name="Oval 34"/>
          <p:cNvSpPr>
            <a:spLocks noChangeArrowheads="1"/>
          </p:cNvSpPr>
          <p:nvPr/>
        </p:nvSpPr>
        <p:spPr bwMode="auto">
          <a:xfrm>
            <a:off x="4572000" y="2205038"/>
            <a:ext cx="79375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5" name="Oval 34"/>
          <p:cNvSpPr>
            <a:spLocks noChangeArrowheads="1"/>
          </p:cNvSpPr>
          <p:nvPr/>
        </p:nvSpPr>
        <p:spPr bwMode="auto">
          <a:xfrm>
            <a:off x="4211638" y="3213100"/>
            <a:ext cx="79375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6" name="Line 39"/>
          <p:cNvSpPr>
            <a:spLocks noChangeShapeType="1"/>
          </p:cNvSpPr>
          <p:nvPr/>
        </p:nvSpPr>
        <p:spPr bwMode="auto">
          <a:xfrm flipV="1">
            <a:off x="4284663" y="2276475"/>
            <a:ext cx="287337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5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b="1" smtClean="0">
                <a:solidFill>
                  <a:srgbClr val="990000"/>
                </a:solidFill>
                <a:latin typeface="Candara" pitchFamily="34" charset="0"/>
              </a:rPr>
              <a:t>Физкультминутка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>
          <a:xfrm>
            <a:off x="1943100" y="1628775"/>
            <a:ext cx="6591300" cy="43910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2400" b="1" smtClean="0">
                <a:solidFill>
                  <a:schemeClr val="tx1"/>
                </a:solidFill>
                <a:latin typeface="Arial" charset="0"/>
              </a:rPr>
              <a:t>«Потрудились - отдохнем, </a:t>
            </a:r>
          </a:p>
          <a:p>
            <a:pPr>
              <a:buFont typeface="Wingdings 3" pitchFamily="18" charset="2"/>
              <a:buNone/>
            </a:pPr>
            <a:r>
              <a:rPr lang="ru-RU" sz="2400" b="1" smtClean="0">
                <a:solidFill>
                  <a:schemeClr val="tx1"/>
                </a:solidFill>
                <a:latin typeface="Arial" charset="0"/>
              </a:rPr>
              <a:t>встанем, глубоко вздохнем.</a:t>
            </a:r>
          </a:p>
          <a:p>
            <a:pPr>
              <a:buFont typeface="Wingdings 3" pitchFamily="18" charset="2"/>
              <a:buNone/>
            </a:pPr>
            <a:r>
              <a:rPr lang="ru-RU" sz="2400" b="1" smtClean="0">
                <a:solidFill>
                  <a:schemeClr val="tx1"/>
                </a:solidFill>
                <a:latin typeface="Arial" charset="0"/>
              </a:rPr>
              <a:t>Руки в стороны, вперед,</a:t>
            </a:r>
          </a:p>
          <a:p>
            <a:pPr>
              <a:buFont typeface="Wingdings 3" pitchFamily="18" charset="2"/>
              <a:buNone/>
            </a:pPr>
            <a:r>
              <a:rPr lang="ru-RU" sz="2400" b="1" smtClean="0">
                <a:solidFill>
                  <a:schemeClr val="tx1"/>
                </a:solidFill>
                <a:latin typeface="Arial" charset="0"/>
              </a:rPr>
              <a:t>влево, вправо поворот.</a:t>
            </a:r>
          </a:p>
          <a:p>
            <a:pPr>
              <a:buFont typeface="Wingdings 3" pitchFamily="18" charset="2"/>
              <a:buNone/>
            </a:pPr>
            <a:r>
              <a:rPr lang="ru-RU" sz="2400" b="1" smtClean="0"/>
              <a:t>Плечи выше, руки вниз</a:t>
            </a:r>
          </a:p>
          <a:p>
            <a:pPr>
              <a:buFont typeface="Wingdings 3" pitchFamily="18" charset="2"/>
              <a:buNone/>
            </a:pPr>
            <a:r>
              <a:rPr lang="ru-RU" sz="2400" b="1" smtClean="0"/>
              <a:t>И за парты вновь садись!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>
          <a:xfrm>
            <a:off x="1403350" y="623888"/>
            <a:ext cx="7131050" cy="1281112"/>
          </a:xfrm>
        </p:spPr>
        <p:txBody>
          <a:bodyPr/>
          <a:lstStyle/>
          <a:p>
            <a:r>
              <a:rPr lang="ru-RU" sz="4000" b="1" smtClean="0">
                <a:solidFill>
                  <a:srgbClr val="990000"/>
                </a:solidFill>
              </a:rPr>
              <a:t>Практическая работа</a:t>
            </a:r>
          </a:p>
        </p:txBody>
      </p:sp>
      <p:pic>
        <p:nvPicPr>
          <p:cNvPr id="26626" name="Picture 4" descr="ÐÐ°ÑÑÐ¸Ð½ÐºÐ¸ Ð¿Ð¾ Ð·Ð°Ð¿ÑÐ¾ÑÑ ÑÐ¸Ð¼Ð¼ÐµÑÑÐ¸Ñ Ð² Ð±Ð¸Ð¾Ð»Ð¾Ð³Ð¸Ð¸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1412875"/>
            <a:ext cx="1857375" cy="2466975"/>
          </a:xfrm>
        </p:spPr>
      </p:pic>
      <p:pic>
        <p:nvPicPr>
          <p:cNvPr id="26627" name="Picture 5" descr="ÐÐ°ÑÑÐ¸Ð½ÐºÐ¸ Ð¿Ð¾ Ð·Ð°Ð¿ÑÐ¾ÑÑ ÑÐ¸Ð¼Ð¼ÐµÑÑÐ¸Ñ Ð² Ð±Ð¸Ð¾Ð»Ð¾Ð³Ð¸Ð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75" y="1268413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6" descr="ÐÐ°ÑÑÐ¸Ð½ÐºÐ¸ Ð¿Ð¾ Ð·Ð°Ð¿ÑÐ¾ÑÑ ÑÐ¸Ð¼Ð¼ÐµÑÑÐ¸Ñ Ð² Ð±Ð¸Ð¾Ð»Ð¾Ð³Ð¸Ð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3933825"/>
            <a:ext cx="189706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7" descr="ÐÐ°ÑÑÐ¸Ð½ÐºÐ¸ Ð¿Ð¾ Ð·Ð°Ð¿ÑÐ¾ÑÑ ÑÐ¸Ð¼Ð¼ÐµÑÑÐ¸Ñ Ð² Ð±Ð¸Ð¾Ð»Ð¾Ð³Ð¸Ð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6463" y="1412875"/>
            <a:ext cx="1524000" cy="176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8" descr="ÐÐ°ÑÑÐ¸Ð½ÐºÐ¸ Ð¿Ð¾ Ð·Ð°Ð¿ÑÐ¾ÑÑ ÑÐ¸Ð¼Ð¼ÐµÑÑÐ¸Ñ Ð² Ð±Ð¸Ð¾Ð»Ð¾Ð³Ð¸Ð¸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43213" y="3573463"/>
            <a:ext cx="2422525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19925" y="1844675"/>
            <a:ext cx="1584325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10" descr="ÐÐ°ÑÑÐ¸Ð½ÐºÐ¸ Ð¿Ð¾ Ð·Ð°Ð¿ÑÐ¾ÑÑ ÑÐ¸Ð¼Ð¼ÐµÑÑÐ¸Ñ Ð² Ð±Ð¸Ð¾Ð»Ð¾Ð³Ð¸Ð¸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08625" y="4005263"/>
            <a:ext cx="14319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3" name="Picture 11" descr="ÐÐ°ÑÑÐ¸Ð½ÐºÐ¸ Ð¿Ð¾ Ð·Ð°Ð¿ÑÐ¾ÑÑ ÑÐ¸Ð¼Ð¼ÐµÑÑÐ¸Ñ Ð² Ð±Ð¸Ð¾Ð»Ð¾Ð³Ð¸Ð¸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64388" y="4652963"/>
            <a:ext cx="168433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4" name="Picture 13" descr="ÐÐ°ÑÑÐ¸Ð½ÐºÐ¸ Ð¿Ð¾ Ð·Ð°Ð¿ÑÐ¾ÑÑ ÑÐ¸Ð¼Ð¼ÐµÑÑÐ¸Ñ Ð² Ð±Ð¸Ð¾Ð»Ð¾Ð³Ð¸Ð¸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63938" y="5084763"/>
            <a:ext cx="1608137" cy="137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648</TotalTime>
  <Words>298</Words>
  <Application>Microsoft Office PowerPoint</Application>
  <PresentationFormat>Экран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Легкий дым</vt:lpstr>
      <vt:lpstr>Презентация PowerPoint</vt:lpstr>
      <vt:lpstr> 19.10.18г.               Тема урока: </vt:lpstr>
      <vt:lpstr>          СИММЕТРИЯ</vt:lpstr>
      <vt:lpstr>Проверочный тест</vt:lpstr>
      <vt:lpstr>Проверочный тест</vt:lpstr>
      <vt:lpstr>Симметричность фигуры относительно прямой</vt:lpstr>
      <vt:lpstr>Симметричность фигуры относительно точки</vt:lpstr>
      <vt:lpstr>Физкультминутка</vt:lpstr>
      <vt:lpstr>Практическая работа</vt:lpstr>
      <vt:lpstr>Презентация PowerPoint</vt:lpstr>
      <vt:lpstr>Домашнее задание</vt:lpstr>
      <vt:lpstr>Презентация PowerPoint</vt:lpstr>
      <vt:lpstr>   Используемая литература: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54</cp:revision>
  <dcterms:created xsi:type="dcterms:W3CDTF">2009-08-05T11:16:58Z</dcterms:created>
  <dcterms:modified xsi:type="dcterms:W3CDTF">2023-10-13T18:32:30Z</dcterms:modified>
</cp:coreProperties>
</file>